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5"/>
  </p:notesMasterIdLst>
  <p:sldIdLst>
    <p:sldId id="256" r:id="rId2"/>
    <p:sldId id="258" r:id="rId3"/>
    <p:sldId id="259" r:id="rId4"/>
    <p:sldId id="271" r:id="rId5"/>
    <p:sldId id="266" r:id="rId6"/>
    <p:sldId id="279" r:id="rId7"/>
    <p:sldId id="270" r:id="rId8"/>
    <p:sldId id="261" r:id="rId9"/>
    <p:sldId id="280" r:id="rId10"/>
    <p:sldId id="272" r:id="rId11"/>
    <p:sldId id="273" r:id="rId12"/>
    <p:sldId id="281" r:id="rId13"/>
    <p:sldId id="263" r:id="rId14"/>
    <p:sldId id="274" r:id="rId15"/>
    <p:sldId id="267" r:id="rId16"/>
    <p:sldId id="275" r:id="rId17"/>
    <p:sldId id="262" r:id="rId18"/>
    <p:sldId id="276" r:id="rId19"/>
    <p:sldId id="264" r:id="rId20"/>
    <p:sldId id="277" r:id="rId21"/>
    <p:sldId id="268" r:id="rId22"/>
    <p:sldId id="27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F58C-D27E-468A-9A09-00158F986B04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B1989-DC57-4FB0-92F4-B1DFD2BF97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41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1989-DC57-4FB0-92F4-B1DFD2BF97A8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464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Herpotrichellaceae</a:t>
            </a:r>
            <a:r>
              <a:rPr lang="en-US" dirty="0" smtClean="0"/>
              <a:t>-black </a:t>
            </a:r>
            <a:r>
              <a:rPr lang="en-US" dirty="0" err="1" smtClean="0"/>
              <a:t>yest</a:t>
            </a:r>
            <a:r>
              <a:rPr lang="en-US" dirty="0" smtClean="0"/>
              <a:t> and relatives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1989-DC57-4FB0-92F4-B1DFD2BF97A8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47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68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92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70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377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02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028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43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37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23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49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27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464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69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14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703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51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A7AD-75C1-4086-8320-94FB11691196}" type="datetimeFigureOut">
              <a:rPr lang="en-IN" smtClean="0"/>
              <a:pPr/>
              <a:t>25-01-2019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DE5E0C2-BAC9-403D-93BF-395EB25BC2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02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case of multiple discharging sinuses 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Case presentation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Department of Microbiology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BY: </a:t>
            </a:r>
            <a:r>
              <a:rPr lang="en-US" sz="3200" dirty="0" err="1" smtClean="0">
                <a:solidFill>
                  <a:schemeClr val="tx1"/>
                </a:solidFill>
              </a:rPr>
              <a:t>Dr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Izna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10252361" y="1080655"/>
            <a:ext cx="1939638" cy="1745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KOH Mount-showing  septate fungal elements</a:t>
            </a:r>
            <a:endParaRPr lang="en-IN" sz="24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user\Desktop\20190124_193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822" y="570593"/>
            <a:ext cx="7169074" cy="5717366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6258910" y="2270234"/>
            <a:ext cx="425669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6255" y="221674"/>
            <a:ext cx="10349345" cy="69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Gram positive fungal elements seen</a:t>
            </a:r>
            <a:endParaRPr lang="en-IN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user\Desktop\20190124_193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062" y="1559609"/>
            <a:ext cx="7520152" cy="4797262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>
            <a:stCxn id="9" idx="2"/>
          </p:cNvCxnSpPr>
          <p:nvPr/>
        </p:nvCxnSpPr>
        <p:spPr>
          <a:xfrm rot="16200000" flipH="1">
            <a:off x="4428320" y="1827010"/>
            <a:ext cx="2885088" cy="1059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C:\Users\user\Desktop\DESKTOP AS ON 2ND JANUARY 2019\E.spinifera\20180921_144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34" y="1524000"/>
            <a:ext cx="9921393" cy="5013036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7334" y="332510"/>
            <a:ext cx="9921393" cy="8174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b="1" dirty="0" smtClean="0"/>
              <a:t>ZN staining</a:t>
            </a:r>
          </a:p>
          <a:p>
            <a:pPr algn="ctr"/>
            <a:r>
              <a:rPr lang="en-US" sz="2400" b="1" dirty="0" smtClean="0"/>
              <a:t>Acid fast bacilli </a:t>
            </a:r>
            <a:r>
              <a:rPr lang="en-US" sz="2400" b="1" dirty="0" smtClean="0"/>
              <a:t>not </a:t>
            </a:r>
            <a:r>
              <a:rPr lang="en-US" sz="2400" b="1" dirty="0" smtClean="0"/>
              <a:t>seen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6305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191069"/>
            <a:ext cx="6018663" cy="1542197"/>
          </a:xfrm>
        </p:spPr>
        <p:txBody>
          <a:bodyPr>
            <a:noAutofit/>
          </a:bodyPr>
          <a:lstStyle/>
          <a:p>
            <a:r>
              <a:rPr lang="en-US" sz="3200" b="1" u="sng" dirty="0"/>
              <a:t>Fungal culture </a:t>
            </a:r>
            <a:r>
              <a:rPr lang="en-US" sz="3200" b="1" u="sng" dirty="0" smtClean="0"/>
              <a:t>identification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842" y="1260764"/>
            <a:ext cx="10050399" cy="5262866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 smtClean="0"/>
              <a:t>Growth on </a:t>
            </a:r>
            <a:r>
              <a:rPr lang="en-US" sz="2400" dirty="0" err="1" smtClean="0"/>
              <a:t>Sabouraud</a:t>
            </a:r>
            <a:r>
              <a:rPr lang="en-US" sz="2400" dirty="0" smtClean="0"/>
              <a:t> dextrose agar SDA and SCA at both incubator and room temperature showed slow growing </a:t>
            </a:r>
            <a:r>
              <a:rPr lang="en-US" sz="2400" b="1" dirty="0" smtClean="0"/>
              <a:t>dark greenish grey </a:t>
            </a:r>
            <a:r>
              <a:rPr lang="en-US" sz="2400" b="1" dirty="0" err="1" smtClean="0"/>
              <a:t>coloured</a:t>
            </a:r>
            <a:r>
              <a:rPr lang="en-US" sz="2400" b="1" dirty="0" smtClean="0"/>
              <a:t> </a:t>
            </a:r>
            <a:r>
              <a:rPr lang="en-US" sz="2400" dirty="0" smtClean="0"/>
              <a:t>colonies in 12-15  days.</a:t>
            </a:r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r>
              <a:rPr lang="en-US" sz="2400" b="1" dirty="0" smtClean="0"/>
              <a:t>LPCB</a:t>
            </a:r>
            <a:r>
              <a:rPr lang="en-US" sz="2400" dirty="0" smtClean="0"/>
              <a:t> staining was done, </a:t>
            </a:r>
            <a:r>
              <a:rPr lang="en-US" sz="2400" b="1" dirty="0" smtClean="0"/>
              <a:t>septate hyphae </a:t>
            </a:r>
            <a:r>
              <a:rPr lang="en-US" sz="2400" dirty="0" smtClean="0"/>
              <a:t>were seen </a:t>
            </a:r>
          </a:p>
          <a:p>
            <a:pPr marL="0" indent="0"/>
            <a:endParaRPr lang="en-US" sz="2400" dirty="0"/>
          </a:p>
          <a:p>
            <a:pPr marL="0" indent="0"/>
            <a:endParaRPr lang="en-US" sz="2400" dirty="0" smtClean="0"/>
          </a:p>
          <a:p>
            <a:pPr marL="0" indent="0"/>
            <a:r>
              <a:rPr lang="en-US" sz="2400" dirty="0" smtClean="0"/>
              <a:t>Meanwhile, patient was started on </a:t>
            </a:r>
            <a:r>
              <a:rPr lang="en-US" sz="2400" b="1" dirty="0" err="1" smtClean="0"/>
              <a:t>Itraconazole</a:t>
            </a:r>
            <a:r>
              <a:rPr lang="en-US" sz="2400" dirty="0" smtClean="0"/>
              <a:t> on these evidences.</a:t>
            </a:r>
            <a:endParaRPr lang="en-US" sz="2400" dirty="0"/>
          </a:p>
          <a:p>
            <a:pPr marL="0" indent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138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" descr="C:\Users\user\Desktop\DESKTOP AS ON 2ND JANUARY 2019\E.spinifera\20180925_162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82" y="609601"/>
            <a:ext cx="11222182" cy="602672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3830782" y="1027906"/>
            <a:ext cx="1981200" cy="3255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3800300" y="720436"/>
            <a:ext cx="4166063" cy="845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Dark Greenish grey velvety colonies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9088582" y="3934692"/>
            <a:ext cx="1537854" cy="969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SDA AGAR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18656" y="748145"/>
            <a:ext cx="10792689" cy="5734542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Further incubation was done for 7 more days, </a:t>
            </a:r>
            <a:r>
              <a:rPr lang="en-US" sz="2400" dirty="0" err="1" smtClean="0"/>
              <a:t>septate</a:t>
            </a:r>
            <a:r>
              <a:rPr lang="en-US" sz="2400" dirty="0" smtClean="0"/>
              <a:t> hyphae with </a:t>
            </a:r>
            <a:r>
              <a:rPr lang="en-US" sz="2400" dirty="0" err="1" smtClean="0"/>
              <a:t>annellophore</a:t>
            </a:r>
            <a:r>
              <a:rPr lang="en-US" sz="2400" dirty="0" smtClean="0"/>
              <a:t> was seen,  a diagnosis of </a:t>
            </a:r>
            <a:r>
              <a:rPr lang="en-US" sz="2400" b="1" i="1" dirty="0" err="1" smtClean="0"/>
              <a:t>Exophiala</a:t>
            </a:r>
            <a:r>
              <a:rPr lang="en-US" sz="2400" b="1" i="1" dirty="0" smtClean="0"/>
              <a:t> spp</a:t>
            </a:r>
            <a:r>
              <a:rPr lang="en-US" sz="2400" dirty="0" smtClean="0"/>
              <a:t>. was made</a:t>
            </a:r>
          </a:p>
          <a:p>
            <a:pPr marL="0" indent="0"/>
            <a:endParaRPr lang="en-US" sz="2400" dirty="0" smtClean="0"/>
          </a:p>
          <a:p>
            <a:pPr marL="0" indent="0"/>
            <a:r>
              <a:rPr lang="en-US" sz="2400" dirty="0" smtClean="0"/>
              <a:t>For speciation , the slant with growth was sent to PGI Chandigarh (PGIMER) for further speciation, and </a:t>
            </a:r>
            <a:r>
              <a:rPr lang="en-US" sz="2400" b="1" i="1" dirty="0" err="1"/>
              <a:t>Exophiala</a:t>
            </a:r>
            <a:r>
              <a:rPr lang="en-US" sz="2400" b="1" i="1" dirty="0"/>
              <a:t> </a:t>
            </a:r>
            <a:r>
              <a:rPr lang="en-US" sz="2400" b="1" i="1" dirty="0" err="1"/>
              <a:t>spinifera</a:t>
            </a:r>
            <a:r>
              <a:rPr lang="en-US" sz="2400" b="1" i="1" dirty="0"/>
              <a:t> </a:t>
            </a:r>
            <a:r>
              <a:rPr lang="en-US" sz="2400" dirty="0" smtClean="0"/>
              <a:t> was confirmed </a:t>
            </a:r>
            <a:r>
              <a:rPr lang="en-US" sz="2400" dirty="0" err="1" smtClean="0"/>
              <a:t>genotypically</a:t>
            </a:r>
            <a:r>
              <a:rPr lang="en-US" sz="2400" b="1" i="1" dirty="0" smtClean="0"/>
              <a:t>.</a:t>
            </a:r>
          </a:p>
          <a:p>
            <a:pPr marL="0" indent="0"/>
            <a:endParaRPr lang="en-US" sz="2400" b="1" i="1" dirty="0" smtClean="0"/>
          </a:p>
          <a:p>
            <a:pPr marL="0" indent="0"/>
            <a:endParaRPr lang="en-US" sz="2400" b="1" i="1" dirty="0" smtClean="0"/>
          </a:p>
          <a:p>
            <a:pPr marL="0" indent="0"/>
            <a:r>
              <a:rPr lang="en-US" sz="2400" dirty="0" smtClean="0"/>
              <a:t>Meanwhile patient was continued on </a:t>
            </a:r>
            <a:r>
              <a:rPr lang="en-US" sz="2400" b="1" dirty="0" err="1" smtClean="0"/>
              <a:t>Itraconazole</a:t>
            </a:r>
            <a:r>
              <a:rPr lang="en-US" sz="2400" dirty="0" smtClean="0"/>
              <a:t> and she had great deal of improvement in her lesions.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" descr="C:\Users\user\Desktop\IL3492 Shahzad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309" y="0"/>
            <a:ext cx="10917381" cy="6677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10837"/>
            <a:ext cx="11021291" cy="609599"/>
          </a:xfrm>
        </p:spPr>
        <p:txBody>
          <a:bodyPr>
            <a:noAutofit/>
          </a:bodyPr>
          <a:lstStyle/>
          <a:p>
            <a:r>
              <a:rPr lang="en-US" sz="3200" b="1" i="1" dirty="0" err="1"/>
              <a:t>Exophiala</a:t>
            </a:r>
            <a:r>
              <a:rPr lang="en-US" sz="3200" b="1" i="1" dirty="0"/>
              <a:t> </a:t>
            </a:r>
            <a:r>
              <a:rPr lang="en-US" sz="3200" b="1" i="1" dirty="0" err="1"/>
              <a:t>spinifera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" y="249383"/>
            <a:ext cx="12067309" cy="6608617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i="1" dirty="0" err="1"/>
              <a:t>Exophiala</a:t>
            </a:r>
            <a:r>
              <a:rPr lang="en-US" sz="2400" dirty="0"/>
              <a:t> species are common environmental fungi often associated with decaying wood and soil enriched with organic wastes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Most common </a:t>
            </a:r>
            <a:r>
              <a:rPr lang="en-US" sz="2400" i="1" dirty="0" err="1" smtClean="0"/>
              <a:t>spp</a:t>
            </a:r>
            <a:r>
              <a:rPr lang="en-US" sz="2400" dirty="0" smtClean="0"/>
              <a:t> isolated among </a:t>
            </a:r>
            <a:r>
              <a:rPr lang="en-US" sz="2400" dirty="0" err="1" smtClean="0"/>
              <a:t>Exophiala</a:t>
            </a:r>
            <a:r>
              <a:rPr lang="en-US" sz="2400" dirty="0" smtClean="0"/>
              <a:t> is </a:t>
            </a:r>
            <a:r>
              <a:rPr lang="en-US" sz="2400" i="1" dirty="0" err="1" smtClean="0"/>
              <a:t>Exophiala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jeanselmei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Fungi </a:t>
            </a:r>
            <a:r>
              <a:rPr lang="en-US" sz="2400" dirty="0"/>
              <a:t>classified in this genus are characterized by slow growth with black or dark brown colonies, the presence of budding cells, and have conidia repetitively produced from </a:t>
            </a:r>
            <a:r>
              <a:rPr lang="en-US" sz="2400" dirty="0" err="1"/>
              <a:t>annellides</a:t>
            </a:r>
            <a:r>
              <a:rPr lang="en-US" sz="2400" dirty="0" smtClean="0"/>
              <a:t>.</a:t>
            </a:r>
          </a:p>
          <a:p>
            <a:endParaRPr lang="en-US" sz="2400" i="1" dirty="0" smtClean="0"/>
          </a:p>
          <a:p>
            <a:r>
              <a:rPr lang="en-US" sz="2400" i="1" dirty="0" err="1" smtClean="0"/>
              <a:t>Exophiala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spinifera</a:t>
            </a:r>
            <a:r>
              <a:rPr lang="en-US" sz="2400" i="1" dirty="0" smtClean="0"/>
              <a:t> </a:t>
            </a:r>
            <a:r>
              <a:rPr lang="en-US" sz="2400" dirty="0" smtClean="0"/>
              <a:t>infection though rare </a:t>
            </a:r>
            <a:r>
              <a:rPr lang="en-US" sz="2400" dirty="0"/>
              <a:t>is one of the most virulent species of this group and a potential agent of disseminated, </a:t>
            </a:r>
            <a:r>
              <a:rPr lang="en-US" sz="2400" dirty="0" err="1"/>
              <a:t>osteotropic</a:t>
            </a:r>
            <a:r>
              <a:rPr lang="en-US" sz="2400" dirty="0"/>
              <a:t> </a:t>
            </a:r>
            <a:r>
              <a:rPr lang="en-US" sz="2400" dirty="0" smtClean="0"/>
              <a:t>disease.</a:t>
            </a:r>
          </a:p>
          <a:p>
            <a:endParaRPr lang="en-US" sz="2400" dirty="0" smtClean="0"/>
          </a:p>
          <a:p>
            <a:r>
              <a:rPr lang="en-US" sz="2400" dirty="0" smtClean="0"/>
              <a:t>Greenish </a:t>
            </a:r>
            <a:r>
              <a:rPr lang="en-US" sz="2400" dirty="0"/>
              <a:t>black yeast genus </a:t>
            </a:r>
            <a:r>
              <a:rPr lang="en-US" sz="2400" i="1" dirty="0" err="1"/>
              <a:t>Exophiala</a:t>
            </a:r>
            <a:r>
              <a:rPr lang="en-US" sz="2400" dirty="0"/>
              <a:t> contains several species capable of </a:t>
            </a:r>
            <a:r>
              <a:rPr lang="en-US" sz="2400" dirty="0" smtClean="0"/>
              <a:t>producing </a:t>
            </a:r>
            <a:r>
              <a:rPr lang="en-US" sz="2400" dirty="0"/>
              <a:t>human disease</a:t>
            </a:r>
            <a:r>
              <a:rPr lang="en-US" sz="2400" dirty="0" smtClean="0"/>
              <a:t>, by traumatic  injury. </a:t>
            </a:r>
          </a:p>
          <a:p>
            <a:endParaRPr lang="en-US" sz="2400" dirty="0"/>
          </a:p>
          <a:p>
            <a:endParaRPr lang="en-IN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7818"/>
            <a:ext cx="11623964" cy="5969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Differentiation </a:t>
            </a:r>
            <a:r>
              <a:rPr lang="en-US" sz="2400" dirty="0"/>
              <a:t>of these species remains problematic for routine clinical laboratories. Features contributing to difficulty in identification include the pleomorphic nature of the genus, i.e., the ability of several species to form a yeast phase as well as a filamentous phase.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C/F</a:t>
            </a:r>
          </a:p>
          <a:p>
            <a:pPr marL="0" indent="0">
              <a:buNone/>
            </a:pPr>
            <a:r>
              <a:rPr lang="en-US" sz="2400" dirty="0" smtClean="0"/>
              <a:t>It </a:t>
            </a:r>
            <a:r>
              <a:rPr lang="en-US" sz="2400" dirty="0"/>
              <a:t>causes deep cutaneous fungal infection </a:t>
            </a:r>
            <a:r>
              <a:rPr lang="en-IN" sz="2400" dirty="0" smtClean="0"/>
              <a:t>including:- </a:t>
            </a:r>
          </a:p>
          <a:p>
            <a:r>
              <a:rPr lang="en-IN" sz="2400" dirty="0" smtClean="0"/>
              <a:t>Epidermal hyperkeratosis</a:t>
            </a:r>
          </a:p>
          <a:p>
            <a:r>
              <a:rPr lang="en-IN" sz="2400" dirty="0" err="1" smtClean="0"/>
              <a:t>Acanthosis</a:t>
            </a:r>
            <a:r>
              <a:rPr lang="en-IN" sz="2400" dirty="0" smtClean="0"/>
              <a:t> </a:t>
            </a:r>
          </a:p>
          <a:p>
            <a:r>
              <a:rPr lang="en-IN" sz="2400" dirty="0" err="1" smtClean="0"/>
              <a:t>Pseudoepitheliomatous</a:t>
            </a:r>
            <a:r>
              <a:rPr lang="en-IN" sz="2400" dirty="0" smtClean="0"/>
              <a:t> hyperplasia </a:t>
            </a:r>
          </a:p>
          <a:p>
            <a:r>
              <a:rPr lang="en-IN" sz="2400" dirty="0" err="1" smtClean="0"/>
              <a:t>Intraepidermal</a:t>
            </a:r>
            <a:r>
              <a:rPr lang="en-IN" sz="2400" dirty="0" smtClean="0"/>
              <a:t> </a:t>
            </a:r>
            <a:r>
              <a:rPr lang="en-IN" sz="2400" dirty="0"/>
              <a:t>pustule </a:t>
            </a:r>
            <a:r>
              <a:rPr lang="en-IN" sz="2400" dirty="0" smtClean="0"/>
              <a:t>formation         </a:t>
            </a:r>
          </a:p>
          <a:p>
            <a:r>
              <a:rPr lang="en-IN" sz="2400" dirty="0" err="1" smtClean="0"/>
              <a:t>Chromoblastomycosis</a:t>
            </a:r>
            <a:endParaRPr lang="en-IN" sz="2400" dirty="0"/>
          </a:p>
          <a:p>
            <a:r>
              <a:rPr lang="en-IN" sz="2400" dirty="0" err="1" smtClean="0"/>
              <a:t>Cutaneous</a:t>
            </a:r>
            <a:r>
              <a:rPr lang="en-IN" sz="2400" dirty="0" smtClean="0"/>
              <a:t> </a:t>
            </a:r>
            <a:r>
              <a:rPr lang="en-IN" sz="2400" dirty="0" err="1"/>
              <a:t>phaeohyphomycosis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36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21673"/>
            <a:ext cx="11914909" cy="642850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  <a:r>
              <a:rPr lang="en-US" sz="2400" dirty="0" smtClean="0"/>
              <a:t>reported in 1954 from Amritsar, Punjab, India </a:t>
            </a:r>
          </a:p>
          <a:p>
            <a:r>
              <a:rPr lang="en-US" sz="2400" dirty="0" smtClean="0"/>
              <a:t>Less than 50 cases reported in literature</a:t>
            </a:r>
          </a:p>
          <a:p>
            <a:pPr marL="0" indent="0">
              <a:buNone/>
            </a:pPr>
            <a:r>
              <a:rPr lang="en-US" sz="3200" b="1" dirty="0" smtClean="0"/>
              <a:t>Histology</a:t>
            </a:r>
            <a:endParaRPr lang="en-US" sz="3200" b="1" dirty="0"/>
          </a:p>
          <a:p>
            <a:r>
              <a:rPr lang="en-US" sz="2400" dirty="0" smtClean="0"/>
              <a:t>Multinucleated </a:t>
            </a:r>
            <a:r>
              <a:rPr lang="en-US" sz="2400" dirty="0"/>
              <a:t>giant cells are a common </a:t>
            </a:r>
            <a:r>
              <a:rPr lang="en-US" sz="2400" dirty="0" smtClean="0"/>
              <a:t>feature</a:t>
            </a:r>
          </a:p>
          <a:p>
            <a:r>
              <a:rPr lang="en-US" sz="2400" dirty="0" smtClean="0"/>
              <a:t>Pigmented </a:t>
            </a:r>
            <a:r>
              <a:rPr lang="en-US" sz="2400" dirty="0"/>
              <a:t>fungal elements can be detected </a:t>
            </a:r>
            <a:r>
              <a:rPr lang="en-US" sz="2400" dirty="0" smtClean="0"/>
              <a:t>often </a:t>
            </a:r>
            <a:r>
              <a:rPr lang="en-US" sz="2400" dirty="0"/>
              <a:t>in areas of inflammation, within or adjacent to multinucleate giant </a:t>
            </a:r>
            <a:r>
              <a:rPr lang="en-US" sz="2400" dirty="0" smtClean="0"/>
              <a:t>cells</a:t>
            </a:r>
            <a:endParaRPr lang="en-US" sz="2400" dirty="0"/>
          </a:p>
          <a:p>
            <a:endParaRPr lang="en-IN" sz="2400" dirty="0" smtClean="0"/>
          </a:p>
          <a:p>
            <a:r>
              <a:rPr lang="en-IN" sz="2400" dirty="0" smtClean="0"/>
              <a:t>Other </a:t>
            </a:r>
            <a:r>
              <a:rPr lang="en-IN" sz="2400" dirty="0"/>
              <a:t>histologic descriptions have included budding yeast-like cells, thick walled </a:t>
            </a:r>
            <a:r>
              <a:rPr lang="en-IN" sz="2400" dirty="0" err="1"/>
              <a:t>chlamydospores</a:t>
            </a:r>
            <a:r>
              <a:rPr lang="en-IN" sz="2400" dirty="0"/>
              <a:t>, branched hyphae that were constricted at prominent </a:t>
            </a:r>
            <a:r>
              <a:rPr lang="en-IN" sz="2400" dirty="0" err="1"/>
              <a:t>septations</a:t>
            </a:r>
            <a:r>
              <a:rPr lang="en-IN" sz="2400" dirty="0"/>
              <a:t>, </a:t>
            </a:r>
            <a:r>
              <a:rPr lang="en-IN" sz="2400" dirty="0" err="1"/>
              <a:t>toruloid</a:t>
            </a:r>
            <a:r>
              <a:rPr lang="en-IN" sz="2400" dirty="0"/>
              <a:t> hyphal elements, and hyphae without prominent swellings. </a:t>
            </a:r>
            <a:endParaRPr lang="en-IN" sz="2400" dirty="0" smtClean="0"/>
          </a:p>
          <a:p>
            <a:endParaRPr lang="en-US" dirty="0" smtClean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4235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1"/>
            <a:ext cx="11132127" cy="9836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Case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773723"/>
            <a:ext cx="11610109" cy="59365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b="1" dirty="0" smtClean="0"/>
              <a:t>35 years old Female </a:t>
            </a:r>
            <a:r>
              <a:rPr lang="en-US" sz="2400" dirty="0" smtClean="0"/>
              <a:t>patient (agricultural worker),came to </a:t>
            </a:r>
            <a:r>
              <a:rPr lang="en-US" sz="2400" b="1" dirty="0" smtClean="0"/>
              <a:t>Dermatology</a:t>
            </a:r>
            <a:r>
              <a:rPr lang="en-US" sz="2400" dirty="0" smtClean="0"/>
              <a:t> department with chief complaints of </a:t>
            </a:r>
          </a:p>
          <a:p>
            <a:r>
              <a:rPr lang="en-US" sz="2400" dirty="0" smtClean="0"/>
              <a:t>Painful,  raised lesions over the axilla, upper chest, B/L shoulders and over the back since </a:t>
            </a:r>
            <a:r>
              <a:rPr lang="en-US" sz="2400" b="1" dirty="0" smtClean="0"/>
              <a:t>2 months</a:t>
            </a:r>
          </a:p>
          <a:p>
            <a:r>
              <a:rPr lang="en-US" sz="2400" dirty="0" smtClean="0"/>
              <a:t>Lesions were associated with </a:t>
            </a:r>
            <a:r>
              <a:rPr lang="en-US" sz="2400" b="1" dirty="0" smtClean="0"/>
              <a:t>blisters</a:t>
            </a:r>
            <a:r>
              <a:rPr lang="en-US" sz="2400" dirty="0" smtClean="0"/>
              <a:t> having </a:t>
            </a:r>
            <a:r>
              <a:rPr lang="en-US" sz="2400" b="1" dirty="0" smtClean="0"/>
              <a:t>serous discharge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Initially the lesions appeared over the left neck area then back</a:t>
            </a:r>
          </a:p>
          <a:p>
            <a:r>
              <a:rPr lang="en-US" sz="2400" dirty="0" smtClean="0"/>
              <a:t>Lesions were well defined </a:t>
            </a:r>
            <a:r>
              <a:rPr lang="en-US" sz="2400" dirty="0" err="1" smtClean="0"/>
              <a:t>hyperpigmented</a:t>
            </a:r>
            <a:r>
              <a:rPr lang="en-US" sz="2400" dirty="0" smtClean="0"/>
              <a:t> </a:t>
            </a:r>
            <a:r>
              <a:rPr lang="en-US" sz="2400" b="1" dirty="0" smtClean="0"/>
              <a:t>nodules</a:t>
            </a:r>
            <a:r>
              <a:rPr lang="en-US" sz="2400" dirty="0" smtClean="0"/>
              <a:t> , varying size </a:t>
            </a:r>
            <a:r>
              <a:rPr lang="en-US" sz="2400" b="1" dirty="0" smtClean="0"/>
              <a:t>papules, plaques </a:t>
            </a:r>
            <a:r>
              <a:rPr lang="en-US" sz="2400" dirty="0" smtClean="0"/>
              <a:t>with </a:t>
            </a:r>
            <a:r>
              <a:rPr lang="en-US" sz="2400" b="1" dirty="0" smtClean="0"/>
              <a:t>multiple discharging </a:t>
            </a:r>
            <a:r>
              <a:rPr lang="en-US" sz="2400" b="1" dirty="0" smtClean="0"/>
              <a:t>sinuses without granules.</a:t>
            </a:r>
            <a:endParaRPr lang="en-US" sz="2400" b="1" dirty="0" smtClean="0"/>
          </a:p>
          <a:p>
            <a:r>
              <a:rPr lang="en-US" sz="2400" dirty="0"/>
              <a:t>H/O – Fever on and off with evening rise of temperature, slight weight loss</a:t>
            </a:r>
          </a:p>
          <a:p>
            <a:r>
              <a:rPr lang="en-US" sz="2400" dirty="0"/>
              <a:t>No H/O-Hypertension, </a:t>
            </a:r>
            <a:r>
              <a:rPr lang="en-US" sz="2400" dirty="0" smtClean="0"/>
              <a:t>Diabetes</a:t>
            </a:r>
            <a:endParaRPr lang="en-US" sz="2400" b="1" dirty="0" smtClean="0"/>
          </a:p>
          <a:p>
            <a:pPr marL="0" indent="0"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967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181177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400" i="1" dirty="0" smtClean="0"/>
              <a:t>E</a:t>
            </a:r>
            <a:r>
              <a:rPr lang="en-US" sz="2400" i="1" dirty="0"/>
              <a:t>. </a:t>
            </a:r>
            <a:r>
              <a:rPr lang="en-US" sz="2400" i="1" dirty="0" err="1"/>
              <a:t>spinifera</a:t>
            </a:r>
            <a:r>
              <a:rPr lang="en-US" sz="2400" dirty="0"/>
              <a:t> is </a:t>
            </a:r>
            <a:r>
              <a:rPr lang="en-US" sz="2400" dirty="0" smtClean="0"/>
              <a:t> </a:t>
            </a:r>
            <a:r>
              <a:rPr lang="en-US" sz="2400" dirty="0"/>
              <a:t>highly susceptible to </a:t>
            </a:r>
            <a:r>
              <a:rPr lang="en-US" sz="2400" b="1" dirty="0" err="1"/>
              <a:t>itraconazole</a:t>
            </a:r>
            <a:r>
              <a:rPr lang="en-US" sz="2400" dirty="0"/>
              <a:t> but poorly responsive to amphotericin B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637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TAKE HOME MESSAGE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731818"/>
            <a:ext cx="10584873" cy="4627418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Multiple discharging sinuses/granulomatous lesions can have varied differential diagnosis </a:t>
            </a:r>
          </a:p>
          <a:p>
            <a:endParaRPr lang="en-US" sz="2400" dirty="0" smtClean="0"/>
          </a:p>
          <a:p>
            <a:r>
              <a:rPr lang="en-US" sz="2400" dirty="0" smtClean="0"/>
              <a:t>A complete  microbiological workup is essential to reach to a diagnosis and mode of treatment.</a:t>
            </a:r>
          </a:p>
          <a:p>
            <a:endParaRPr lang="en-US" sz="2400" dirty="0" smtClean="0"/>
          </a:p>
          <a:p>
            <a:r>
              <a:rPr lang="en-US" sz="2400" dirty="0" smtClean="0"/>
              <a:t>Holistic approach is essential when dealing with such rare cases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166256"/>
            <a:ext cx="8886075" cy="623454"/>
          </a:xfrm>
        </p:spPr>
        <p:txBody>
          <a:bodyPr>
            <a:noAutofit/>
          </a:bodyPr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011382"/>
            <a:ext cx="11776363" cy="5846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1.Chromoblastomycosis </a:t>
            </a:r>
            <a:r>
              <a:rPr lang="en-US" sz="2000" dirty="0"/>
              <a:t>associated with bone and central nervous involvement system in an immunocompetent child caused by </a:t>
            </a:r>
            <a:r>
              <a:rPr lang="en-US" sz="2000" dirty="0" err="1" smtClean="0"/>
              <a:t>Exophiala</a:t>
            </a:r>
            <a:r>
              <a:rPr lang="en-US" sz="2000" dirty="0" smtClean="0"/>
              <a:t> </a:t>
            </a:r>
            <a:r>
              <a:rPr lang="en-US" sz="2000" dirty="0" err="1"/>
              <a:t>spinifera</a:t>
            </a:r>
            <a:r>
              <a:rPr lang="en-US" sz="2000" dirty="0" smtClean="0"/>
              <a:t>. Indian </a:t>
            </a:r>
            <a:r>
              <a:rPr lang="en-US" sz="2000" dirty="0"/>
              <a:t>Journal of dermatology</a:t>
            </a:r>
            <a:r>
              <a:rPr lang="en-US" sz="2000" dirty="0" smtClean="0"/>
              <a:t>, Volume </a:t>
            </a:r>
            <a:r>
              <a:rPr lang="en-US" sz="2000" dirty="0"/>
              <a:t>61,Issue: 3,324-328,13 May 2016</a:t>
            </a:r>
            <a:endParaRPr lang="en-IN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2.Phaeohyphomycosis is caused by </a:t>
            </a:r>
            <a:r>
              <a:rPr lang="en-US" sz="2000" dirty="0" err="1" smtClean="0"/>
              <a:t>Exophiala</a:t>
            </a:r>
            <a:r>
              <a:rPr lang="en-US" sz="2000" dirty="0" smtClean="0"/>
              <a:t> </a:t>
            </a:r>
            <a:r>
              <a:rPr lang="en-US" sz="2000" dirty="0" err="1" smtClean="0"/>
              <a:t>spinifera</a:t>
            </a:r>
            <a:r>
              <a:rPr lang="en-US" sz="2000" dirty="0" smtClean="0"/>
              <a:t> in India, Journal of Medical Mycology 41(5):437-441.February 2010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3.Subcutaneous </a:t>
            </a:r>
            <a:r>
              <a:rPr lang="en-US" sz="2000" dirty="0" err="1"/>
              <a:t>phaeohyphomycosis</a:t>
            </a:r>
            <a:r>
              <a:rPr lang="en-US" sz="2000" dirty="0"/>
              <a:t> due to </a:t>
            </a:r>
            <a:r>
              <a:rPr lang="en-US" sz="2000" dirty="0" err="1"/>
              <a:t>Exophiala</a:t>
            </a:r>
            <a:r>
              <a:rPr lang="en-US" sz="2000" dirty="0"/>
              <a:t> </a:t>
            </a:r>
            <a:r>
              <a:rPr lang="en-US" sz="2000" dirty="0" err="1"/>
              <a:t>spinifera</a:t>
            </a:r>
            <a:r>
              <a:rPr lang="en-US" sz="2000" dirty="0"/>
              <a:t> in an immunocompromised </a:t>
            </a:r>
            <a:r>
              <a:rPr lang="en-US" sz="2000" dirty="0" smtClean="0"/>
              <a:t>host. Indian </a:t>
            </a:r>
            <a:r>
              <a:rPr lang="en-US" sz="2000" dirty="0"/>
              <a:t>Journal of Medical Microbiology,Volume:28,Issue :4,396-399, 20 October 2010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4. </a:t>
            </a:r>
            <a:r>
              <a:rPr lang="en-US" sz="2000" dirty="0" err="1"/>
              <a:t>Exophiala</a:t>
            </a:r>
            <a:r>
              <a:rPr lang="en-US" sz="2000" dirty="0"/>
              <a:t> </a:t>
            </a:r>
            <a:r>
              <a:rPr lang="en-US" sz="2000" dirty="0" err="1"/>
              <a:t>spinifera</a:t>
            </a:r>
            <a:r>
              <a:rPr lang="en-US" sz="2000" dirty="0"/>
              <a:t> and its allies</a:t>
            </a:r>
            <a:r>
              <a:rPr lang="en-US" sz="2000" dirty="0" smtClean="0"/>
              <a:t>: diagnostic </a:t>
            </a:r>
            <a:r>
              <a:rPr lang="en-US" sz="2000" dirty="0"/>
              <a:t>from morphology to DNA barcoding</a:t>
            </a:r>
          </a:p>
          <a:p>
            <a:pPr marL="0" indent="0">
              <a:buNone/>
            </a:pPr>
            <a:r>
              <a:rPr lang="en-US" sz="2000" dirty="0" smtClean="0"/>
              <a:t>   Medical </a:t>
            </a:r>
            <a:r>
              <a:rPr lang="en-US" sz="2000" dirty="0"/>
              <a:t>Mycology ,Volume 46,Issue 3,1 May </a:t>
            </a:r>
            <a:r>
              <a:rPr lang="en-US" sz="2000" dirty="0" smtClean="0"/>
              <a:t>2008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5.Exophiala </a:t>
            </a:r>
            <a:r>
              <a:rPr lang="en-US" sz="2000" dirty="0" err="1" smtClean="0"/>
              <a:t>spinifera</a:t>
            </a:r>
            <a:r>
              <a:rPr lang="en-US" sz="2000" dirty="0" smtClean="0"/>
              <a:t> as a cause of cutaneous </a:t>
            </a:r>
            <a:r>
              <a:rPr lang="en-US" sz="2000" dirty="0" err="1" smtClean="0"/>
              <a:t>phaeohyphomycosis</a:t>
            </a:r>
            <a:r>
              <a:rPr lang="en-US" sz="2000" dirty="0" smtClean="0"/>
              <a:t> ,Case study and review of Literature, Medical Mycology, Volume 47,Issue: 1,87-93,1February 2009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5389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r>
              <a:rPr lang="en-US" sz="4000" b="1" dirty="0" smtClean="0"/>
              <a:t>THANKYOU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382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1999" cy="6858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800" b="1" dirty="0" smtClean="0"/>
              <a:t>0/E</a:t>
            </a:r>
            <a:r>
              <a:rPr lang="en-US" sz="7000" b="1" dirty="0" smtClean="0"/>
              <a:t>-</a:t>
            </a:r>
            <a:endParaRPr lang="en-US" sz="7000" b="1" dirty="0"/>
          </a:p>
          <a:p>
            <a:r>
              <a:rPr lang="en-US" sz="9600" dirty="0"/>
              <a:t>Patient was febrile </a:t>
            </a:r>
          </a:p>
          <a:p>
            <a:r>
              <a:rPr lang="en-US" sz="9600" dirty="0"/>
              <a:t>Pulse-78/min ,regular</a:t>
            </a:r>
          </a:p>
          <a:p>
            <a:r>
              <a:rPr lang="en-US" sz="9600" dirty="0" smtClean="0"/>
              <a:t>BP-110/70mm Hg</a:t>
            </a:r>
            <a:endParaRPr lang="en-US" sz="9600" dirty="0"/>
          </a:p>
          <a:p>
            <a:pPr marL="0" indent="0">
              <a:buNone/>
            </a:pPr>
            <a:r>
              <a:rPr lang="en-US" sz="11200" b="1" dirty="0" smtClean="0"/>
              <a:t>Past </a:t>
            </a:r>
            <a:r>
              <a:rPr lang="en-US" sz="11200" b="1" dirty="0"/>
              <a:t>history-</a:t>
            </a:r>
          </a:p>
          <a:p>
            <a:r>
              <a:rPr lang="en-US" sz="9600" dirty="0"/>
              <a:t>Mass lesions over the right side of the neck  for which patient got operated one and half </a:t>
            </a:r>
            <a:r>
              <a:rPr lang="en-US" sz="9600" dirty="0" smtClean="0"/>
              <a:t>year back.</a:t>
            </a:r>
          </a:p>
          <a:p>
            <a:r>
              <a:rPr lang="en-US" sz="9600" dirty="0" smtClean="0"/>
              <a:t>Again her symptoms started 2 months back so, she went to a local practitioner in </a:t>
            </a:r>
            <a:r>
              <a:rPr lang="en-US" sz="9600" dirty="0" err="1" smtClean="0"/>
              <a:t>Kasarwadi</a:t>
            </a:r>
            <a:r>
              <a:rPr lang="en-US" sz="9600" dirty="0" smtClean="0"/>
              <a:t> and was given medication .As her symptoms did not subside she discontinued the medicine and came to </a:t>
            </a:r>
            <a:r>
              <a:rPr lang="en-US" sz="9600" dirty="0" err="1" smtClean="0"/>
              <a:t>Dr.D.Y</a:t>
            </a:r>
            <a:r>
              <a:rPr lang="en-US" sz="9600" dirty="0" smtClean="0"/>
              <a:t> </a:t>
            </a:r>
            <a:r>
              <a:rPr lang="en-US" sz="9600" dirty="0" err="1" smtClean="0"/>
              <a:t>Patil</a:t>
            </a:r>
            <a:r>
              <a:rPr lang="en-US" sz="9600" dirty="0" smtClean="0"/>
              <a:t> Medical College for the same.</a:t>
            </a:r>
            <a:endParaRPr lang="en-US" sz="9600" dirty="0"/>
          </a:p>
          <a:p>
            <a:pPr marL="0" indent="0">
              <a:buNone/>
            </a:pPr>
            <a:r>
              <a:rPr lang="en-US" sz="11200" b="1" dirty="0" smtClean="0"/>
              <a:t>Personal </a:t>
            </a:r>
            <a:r>
              <a:rPr lang="en-US" sz="11200" b="1" dirty="0"/>
              <a:t>history-</a:t>
            </a:r>
          </a:p>
          <a:p>
            <a:r>
              <a:rPr lang="en-US" sz="9600" dirty="0"/>
              <a:t>Sleep</a:t>
            </a:r>
          </a:p>
          <a:p>
            <a:r>
              <a:rPr lang="en-US" sz="9600" dirty="0"/>
              <a:t>Bowel</a:t>
            </a:r>
          </a:p>
          <a:p>
            <a:r>
              <a:rPr lang="en-US" sz="9600" dirty="0"/>
              <a:t>Bladder          Normal</a:t>
            </a:r>
          </a:p>
          <a:p>
            <a:r>
              <a:rPr lang="en-US" sz="9600" dirty="0" smtClean="0"/>
              <a:t>Appetite</a:t>
            </a:r>
          </a:p>
          <a:p>
            <a:pPr marL="0" indent="0">
              <a:buNone/>
            </a:pPr>
            <a:endParaRPr lang="en-US" sz="2200" dirty="0" smtClean="0"/>
          </a:p>
          <a:p>
            <a:endParaRPr lang="en-IN" dirty="0"/>
          </a:p>
        </p:txBody>
      </p:sp>
      <p:sp>
        <p:nvSpPr>
          <p:cNvPr id="2" name="Right Brace 1"/>
          <p:cNvSpPr/>
          <p:nvPr/>
        </p:nvSpPr>
        <p:spPr>
          <a:xfrm>
            <a:off x="1589377" y="4390159"/>
            <a:ext cx="281246" cy="1496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1121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Differential diagnosis</a:t>
            </a:r>
            <a:endParaRPr lang="en-US" sz="2800" b="1" dirty="0"/>
          </a:p>
          <a:p>
            <a:endParaRPr lang="en-US" sz="2800" dirty="0" smtClean="0"/>
          </a:p>
          <a:p>
            <a:r>
              <a:rPr lang="en-US" sz="2400" dirty="0" smtClean="0"/>
              <a:t>Tuberculosis</a:t>
            </a:r>
          </a:p>
          <a:p>
            <a:endParaRPr lang="en-US" sz="2400" dirty="0" smtClean="0"/>
          </a:p>
          <a:p>
            <a:r>
              <a:rPr lang="en-US" sz="2400" dirty="0" smtClean="0"/>
              <a:t>Pyoderma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Scrofuloderma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Hidradenitis </a:t>
            </a:r>
            <a:r>
              <a:rPr lang="en-US" sz="2400" dirty="0" err="1" smtClean="0"/>
              <a:t>suppurativa</a:t>
            </a:r>
            <a:endParaRPr lang="en-IN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Sporotrichiosis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1718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14313"/>
            <a:ext cx="9002539" cy="98583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Investigations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57263"/>
            <a:ext cx="11587163" cy="5900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/>
              <a:t>Mountoux</a:t>
            </a:r>
            <a:r>
              <a:rPr lang="en-US" sz="3200" b="1" dirty="0" smtClean="0"/>
              <a:t> test= Negative</a:t>
            </a:r>
          </a:p>
          <a:p>
            <a:pPr marL="0" indent="0">
              <a:buNone/>
            </a:pPr>
            <a:r>
              <a:rPr lang="en-US" sz="2800" b="1" dirty="0" smtClean="0"/>
              <a:t>USG Neck report-</a:t>
            </a:r>
          </a:p>
          <a:p>
            <a:pPr marL="0" indent="0">
              <a:buNone/>
            </a:pPr>
            <a:r>
              <a:rPr lang="en-US" sz="2400" dirty="0" smtClean="0"/>
              <a:t>Multiple Lymph node abscesses on B/L sides of neck level ,II,III,IV and </a:t>
            </a:r>
            <a:r>
              <a:rPr lang="en-US" sz="2400" dirty="0" err="1" smtClean="0"/>
              <a:t>intraparotid</a:t>
            </a:r>
            <a:r>
              <a:rPr lang="en-US" sz="2400" dirty="0" smtClean="0"/>
              <a:t> and submandibular region with  largest of size 35x15mm on left side in level IV and  22x17 mm on RT side ,compressing internal jugular vein on both sides.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USG Neck</a:t>
            </a:r>
            <a:r>
              <a:rPr lang="en-US" sz="2400" b="1" dirty="0" smtClean="0"/>
              <a:t>-Cold abscess </a:t>
            </a:r>
            <a:r>
              <a:rPr lang="en-US" sz="2400" dirty="0" smtClean="0"/>
              <a:t>measuring 36x23 mm in RT lower neck  with small </a:t>
            </a:r>
            <a:r>
              <a:rPr lang="en-US" sz="2400" dirty="0" err="1" smtClean="0"/>
              <a:t>caseating</a:t>
            </a:r>
            <a:r>
              <a:rPr lang="en-US" sz="2400" dirty="0" smtClean="0"/>
              <a:t> Lymph node in left posterior triangle. Multiple collapsing lymph nodes of size 1-2 cm noted in B/L submandibular region and </a:t>
            </a:r>
            <a:r>
              <a:rPr lang="en-US" sz="2400" dirty="0" err="1" smtClean="0"/>
              <a:t>parotoid</a:t>
            </a:r>
            <a:r>
              <a:rPr lang="en-US" sz="2400" dirty="0" smtClean="0"/>
              <a:t> gland. </a:t>
            </a:r>
          </a:p>
        </p:txBody>
      </p:sp>
    </p:spTree>
    <p:extLst>
      <p:ext uri="{BB962C8B-B14F-4D97-AF65-F5344CB8AC3E}">
        <p14:creationId xmlns:p14="http://schemas.microsoft.com/office/powerpoint/2010/main" val="35338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8691"/>
            <a:ext cx="9658157" cy="4392671"/>
          </a:xfrm>
        </p:spPr>
        <p:txBody>
          <a:bodyPr>
            <a:normAutofit/>
          </a:bodyPr>
          <a:lstStyle/>
          <a:p>
            <a:r>
              <a:rPr lang="en-US" sz="2400" b="1" dirty="0"/>
              <a:t>USG Breast </a:t>
            </a:r>
            <a:r>
              <a:rPr lang="en-US" sz="2400" dirty="0"/>
              <a:t>– Abscess suggestive of  </a:t>
            </a:r>
            <a:r>
              <a:rPr lang="en-US" sz="2400" b="1" dirty="0"/>
              <a:t>Tubercular etiology</a:t>
            </a:r>
            <a:r>
              <a:rPr lang="en-US" sz="2400" dirty="0"/>
              <a:t>( size 2-4 cm) with thick wall and multiple internal </a:t>
            </a:r>
            <a:r>
              <a:rPr lang="en-US" sz="2400" dirty="0" err="1"/>
              <a:t>echos</a:t>
            </a:r>
            <a:r>
              <a:rPr lang="en-US" sz="2400" dirty="0"/>
              <a:t> in all quadrants many </a:t>
            </a:r>
            <a:r>
              <a:rPr lang="en-US" sz="2400" b="1" dirty="0"/>
              <a:t>coalescing </a:t>
            </a:r>
            <a:r>
              <a:rPr lang="en-US" sz="2400" dirty="0"/>
              <a:t>with each other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CT </a:t>
            </a:r>
            <a:r>
              <a:rPr lang="en-US" sz="2400" b="1" dirty="0"/>
              <a:t>Neck</a:t>
            </a:r>
            <a:r>
              <a:rPr lang="en-US" sz="2400" dirty="0"/>
              <a:t>- It also suggested the similar findings </a:t>
            </a:r>
          </a:p>
          <a:p>
            <a:pPr marL="0" indent="0">
              <a:buFont typeface="Wingdings" pitchFamily="2" charset="2"/>
              <a:buChar char="q"/>
            </a:pPr>
            <a:endParaRPr lang="en-US" sz="2400" dirty="0" smtClean="0"/>
          </a:p>
          <a:p>
            <a:pPr marL="0" indent="0">
              <a:buFont typeface="Wingdings" pitchFamily="2" charset="2"/>
              <a:buChar char="q"/>
            </a:pPr>
            <a:r>
              <a:rPr lang="en-US" sz="2400" dirty="0" smtClean="0"/>
              <a:t>Patient </a:t>
            </a:r>
            <a:r>
              <a:rPr lang="en-US" sz="2400" dirty="0"/>
              <a:t>was started on Tab-Rifampicin 300 mg, Tab Clindamycin 300 mg, Tab Linezolid 600mg.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49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DESKTOP AS ON 2ND JANUARY 2019\E.spinifera\IMG-20180911-WA0001 - Copy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9636" y="678873"/>
            <a:ext cx="9414163" cy="577734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872837" y="1752600"/>
            <a:ext cx="4668981" cy="155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72837" y="2119746"/>
            <a:ext cx="6553199" cy="1219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72838" y="2826327"/>
            <a:ext cx="6857998" cy="51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884218"/>
            <a:ext cx="1939636" cy="2396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Multiple purulent discharging sinuses from axillary lymph node</a:t>
            </a:r>
            <a:endParaRPr lang="e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3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0"/>
            <a:ext cx="11322266" cy="97155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Investigation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716" y="400050"/>
            <a:ext cx="11987283" cy="645795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7400" dirty="0" smtClean="0"/>
              <a:t>Bilateral </a:t>
            </a:r>
            <a:r>
              <a:rPr lang="en-US" sz="7400" dirty="0"/>
              <a:t>axillary lymph node </a:t>
            </a:r>
            <a:r>
              <a:rPr lang="en-US" sz="7400" dirty="0" smtClean="0"/>
              <a:t>excision</a:t>
            </a:r>
            <a:endParaRPr lang="en-US" sz="7400" dirty="0"/>
          </a:p>
          <a:p>
            <a:r>
              <a:rPr lang="en-US" sz="7400" dirty="0"/>
              <a:t>USG guided aspiration was done</a:t>
            </a:r>
          </a:p>
          <a:p>
            <a:pPr>
              <a:buNone/>
            </a:pPr>
            <a:r>
              <a:rPr lang="en-US" sz="7400" dirty="0"/>
              <a:t> of breast abscess under LA (7-8 cc pus was aspirated</a:t>
            </a:r>
            <a:r>
              <a:rPr lang="en-US" sz="7400" dirty="0" smtClean="0"/>
              <a:t>)</a:t>
            </a:r>
          </a:p>
          <a:p>
            <a:r>
              <a:rPr lang="en-US" sz="7400" dirty="0" smtClean="0"/>
              <a:t>Both Pus samples were received  in microbiology department</a:t>
            </a:r>
          </a:p>
          <a:p>
            <a:pPr>
              <a:buNone/>
            </a:pPr>
            <a:endParaRPr lang="en-US" sz="7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7400" b="1" dirty="0" smtClean="0"/>
              <a:t>Microscopy</a:t>
            </a:r>
            <a:r>
              <a:rPr lang="en-US" sz="7400" dirty="0" smtClean="0"/>
              <a:t>: </a:t>
            </a:r>
            <a:r>
              <a:rPr lang="en-US" sz="7400" b="1" dirty="0" smtClean="0"/>
              <a:t>KOH Mount</a:t>
            </a:r>
            <a:r>
              <a:rPr lang="en-US" sz="7400" dirty="0" smtClean="0"/>
              <a:t>: Showed filamentous septate </a:t>
            </a:r>
            <a:r>
              <a:rPr lang="en-US" sz="7400" b="1" dirty="0" smtClean="0"/>
              <a:t>Hyphal </a:t>
            </a:r>
            <a:r>
              <a:rPr lang="en-US" sz="7400" dirty="0" smtClean="0"/>
              <a:t>structures s/o of a </a:t>
            </a:r>
            <a:r>
              <a:rPr lang="en-US" sz="7400" b="1" dirty="0"/>
              <a:t>F</a:t>
            </a:r>
            <a:r>
              <a:rPr lang="en-US" sz="7400" b="1" dirty="0" smtClean="0"/>
              <a:t>ungal etiology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7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7400" b="1" dirty="0" smtClean="0"/>
              <a:t>Gram stain</a:t>
            </a:r>
            <a:r>
              <a:rPr lang="en-US" sz="7400" dirty="0" smtClean="0"/>
              <a:t>: Showed some Gram positive filamentous hyphae and Budding yeast cells along with Gram negative bacilli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7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7400" b="1" dirty="0" smtClean="0"/>
              <a:t>  ZN stain-No acid fast bacilli seen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i="1" dirty="0" smtClean="0"/>
          </a:p>
          <a:p>
            <a:pPr marL="0" indent="0">
              <a:buNone/>
            </a:pPr>
            <a:endParaRPr lang="en-US" sz="11200" b="1" dirty="0"/>
          </a:p>
          <a:p>
            <a:endParaRPr lang="en-IN" sz="11200" dirty="0"/>
          </a:p>
        </p:txBody>
      </p:sp>
    </p:spTree>
    <p:extLst>
      <p:ext uri="{BB962C8B-B14F-4D97-AF65-F5344CB8AC3E}">
        <p14:creationId xmlns:p14="http://schemas.microsoft.com/office/powerpoint/2010/main" val="28188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900545"/>
            <a:ext cx="8596668" cy="51408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Organism isolated  from bacteriology culture </a:t>
            </a:r>
            <a:r>
              <a:rPr lang="en-US" sz="2400" dirty="0" smtClean="0"/>
              <a:t>were</a:t>
            </a:r>
            <a:r>
              <a:rPr lang="en-US" sz="2400" i="1" dirty="0" smtClean="0"/>
              <a:t> </a:t>
            </a:r>
            <a:r>
              <a:rPr lang="en-US" sz="2400" i="1" dirty="0" err="1"/>
              <a:t>Klebsiella</a:t>
            </a:r>
            <a:r>
              <a:rPr lang="en-US" sz="2400" i="1" dirty="0"/>
              <a:t> </a:t>
            </a:r>
            <a:r>
              <a:rPr lang="en-US" sz="2400" i="1" dirty="0" err="1"/>
              <a:t>pneumoniae</a:t>
            </a:r>
            <a:r>
              <a:rPr lang="en-US" sz="2400" i="1" dirty="0"/>
              <a:t> and Pseudomonas aeruginosa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smtClean="0"/>
              <a:t>Sample </a:t>
            </a:r>
            <a:r>
              <a:rPr lang="en-US" sz="2400" i="1" dirty="0"/>
              <a:t>was also cultured on SDA and SCA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Gen-Probe </a:t>
            </a:r>
            <a:r>
              <a:rPr lang="en-US" sz="2400" b="1" dirty="0"/>
              <a:t>and </a:t>
            </a:r>
            <a:r>
              <a:rPr lang="en-US" sz="2400" b="1" dirty="0" err="1"/>
              <a:t>GeneXpert</a:t>
            </a:r>
            <a:r>
              <a:rPr lang="en-US" sz="2400" b="1" dirty="0"/>
              <a:t> MTB/RIF-</a:t>
            </a:r>
            <a:r>
              <a:rPr lang="en-US" sz="2400" dirty="0"/>
              <a:t> Negative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09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667</TotalTime>
  <Words>879</Words>
  <Application>Microsoft Office PowerPoint</Application>
  <PresentationFormat>Widescreen</PresentationFormat>
  <Paragraphs>151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Facet</vt:lpstr>
      <vt:lpstr>A case of multiple discharging sinuses </vt:lpstr>
      <vt:lpstr>Case</vt:lpstr>
      <vt:lpstr>PowerPoint Presentation</vt:lpstr>
      <vt:lpstr>PowerPoint Presentation</vt:lpstr>
      <vt:lpstr>Investigations </vt:lpstr>
      <vt:lpstr>PowerPoint Presentation</vt:lpstr>
      <vt:lpstr>PowerPoint Presentation</vt:lpstr>
      <vt:lpstr>Investigation</vt:lpstr>
      <vt:lpstr>PowerPoint Presentation</vt:lpstr>
      <vt:lpstr>PowerPoint Presentation</vt:lpstr>
      <vt:lpstr>PowerPoint Presentation</vt:lpstr>
      <vt:lpstr>ZN staining Acid fast bacilli not seen</vt:lpstr>
      <vt:lpstr>Fungal culture identification </vt:lpstr>
      <vt:lpstr>PowerPoint Presentation</vt:lpstr>
      <vt:lpstr>PowerPoint Presentation</vt:lpstr>
      <vt:lpstr>PowerPoint Presentation</vt:lpstr>
      <vt:lpstr>Exophiala spinifera</vt:lpstr>
      <vt:lpstr>PowerPoint Presentation</vt:lpstr>
      <vt:lpstr>PowerPoint Presentation</vt:lpstr>
      <vt:lpstr>Treatment</vt:lpstr>
      <vt:lpstr>TAKE HOME MESSAGE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171</cp:revision>
  <dcterms:created xsi:type="dcterms:W3CDTF">2019-01-09T10:58:14Z</dcterms:created>
  <dcterms:modified xsi:type="dcterms:W3CDTF">2019-01-25T06:34:52Z</dcterms:modified>
</cp:coreProperties>
</file>