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71" r:id="rId11"/>
    <p:sldId id="264" r:id="rId12"/>
    <p:sldId id="265" r:id="rId13"/>
    <p:sldId id="273" r:id="rId14"/>
    <p:sldId id="269" r:id="rId15"/>
    <p:sldId id="270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BD96F-B58A-4098-A152-93A78F686127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461DB-0A68-4381-B865-77CF552CF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</a:t>
            </a:r>
            <a:r>
              <a:rPr lang="en-US" dirty="0" err="1" smtClean="0"/>
              <a:t>titre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461DB-0A68-4381-B865-77CF552CF7A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Agglutination patterns of several </a:t>
            </a:r>
            <a:r>
              <a:rPr lang="en-US" dirty="0" err="1" smtClean="0"/>
              <a:t>ricketssial</a:t>
            </a:r>
            <a:r>
              <a:rPr lang="en-US" dirty="0" smtClean="0"/>
              <a:t> diseases. Weil Felix- </a:t>
            </a:r>
            <a:r>
              <a:rPr lang="en-US" dirty="0" err="1" smtClean="0"/>
              <a:t>Heterophile</a:t>
            </a:r>
            <a:r>
              <a:rPr lang="en-US" dirty="0" smtClean="0"/>
              <a:t> agglutination test, based on antigenic cross reactivity. Ag source- non-motile strain of Proteus</a:t>
            </a:r>
            <a:r>
              <a:rPr lang="en-US" baseline="0" dirty="0" smtClean="0"/>
              <a:t> spp. Not highly sensitive or specific, still serves as useful &amp; inexpensive diagnostic tool. False + </a:t>
            </a:r>
            <a:r>
              <a:rPr lang="en-US" baseline="0" dirty="0" err="1" smtClean="0"/>
              <a:t>ve</a:t>
            </a:r>
            <a:r>
              <a:rPr lang="en-US" baseline="0" dirty="0" smtClean="0"/>
              <a:t> in UTI (Proteus infection), here Urine C &amp; S- No growth.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461DB-0A68-4381-B865-77CF552CF7A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Mention about Maharashtra- </a:t>
            </a:r>
            <a:r>
              <a:rPr lang="en-US" dirty="0" err="1" smtClean="0"/>
              <a:t>Pune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461DB-0A68-4381-B865-77CF552CF7A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Although co-infections of dengue, malaria, </a:t>
            </a:r>
            <a:r>
              <a:rPr lang="en-US" dirty="0" err="1" smtClean="0"/>
              <a:t>leptospirosis</a:t>
            </a:r>
            <a:r>
              <a:rPr lang="en-US" dirty="0" smtClean="0"/>
              <a:t> and typhoid in various combinations have been described,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461DB-0A68-4381-B865-77CF552CF7A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Although co-infections of dengue, malaria, </a:t>
            </a:r>
            <a:r>
              <a:rPr lang="en-US" dirty="0" err="1" smtClean="0"/>
              <a:t>leptospirosis</a:t>
            </a:r>
            <a:r>
              <a:rPr lang="en-US" dirty="0" smtClean="0"/>
              <a:t> and typhoid in various combinations have been described,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461DB-0A68-4381-B865-77CF552CF7A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case of Dengue Virus &amp; </a:t>
            </a:r>
            <a:r>
              <a:rPr lang="en-US" dirty="0" err="1" smtClean="0"/>
              <a:t>Ricketssia</a:t>
            </a:r>
            <a:r>
              <a:rPr lang="en-US" dirty="0" smtClean="0"/>
              <a:t> co-infection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57600"/>
            <a:ext cx="7854696" cy="1752600"/>
          </a:xfrm>
        </p:spPr>
        <p:txBody>
          <a:bodyPr/>
          <a:lstStyle/>
          <a:p>
            <a:r>
              <a:rPr lang="en-US" dirty="0" smtClean="0"/>
              <a:t>Department of Microbiology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Prachi</a:t>
            </a:r>
            <a:r>
              <a:rPr lang="en-US" dirty="0" smtClean="0"/>
              <a:t> C. </a:t>
            </a:r>
            <a:r>
              <a:rPr lang="en-US" dirty="0" err="1" smtClean="0"/>
              <a:t>Bhide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Dengue &amp; co-infection in tropics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Acute febrile illness is a common clinical syndrome among patients seeking hospital care in India.</a:t>
            </a:r>
          </a:p>
          <a:p>
            <a:endParaRPr lang="en-US" dirty="0" smtClean="0"/>
          </a:p>
          <a:p>
            <a:r>
              <a:rPr lang="en-US" dirty="0" smtClean="0"/>
              <a:t>Concurrent infection with two agents can result in an illness having overlapping symptoms creating a diagnostic dilemma for the treating physician.</a:t>
            </a:r>
          </a:p>
          <a:p>
            <a:endParaRPr lang="en-US" dirty="0" smtClean="0"/>
          </a:p>
          <a:p>
            <a:r>
              <a:rPr lang="en-US" b="1" dirty="0" smtClean="0"/>
              <a:t>Common co-infection with Dengue  virus in India</a:t>
            </a:r>
          </a:p>
          <a:p>
            <a:pPr>
              <a:buFont typeface="Courier New" pitchFamily="49" charset="0"/>
              <a:buChar char="o"/>
            </a:pPr>
            <a:r>
              <a:rPr lang="en-US" i="1" dirty="0" smtClean="0"/>
              <a:t>Salmonella</a:t>
            </a:r>
            <a:r>
              <a:rPr lang="en-US" dirty="0" smtClean="0"/>
              <a:t> </a:t>
            </a:r>
            <a:r>
              <a:rPr lang="en-US" dirty="0" err="1" smtClean="0"/>
              <a:t>Typhi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i="1" dirty="0" err="1" smtClean="0"/>
              <a:t>Chikungunya</a:t>
            </a:r>
            <a:r>
              <a:rPr lang="en-US" i="1" dirty="0" smtClean="0"/>
              <a:t>  virus</a:t>
            </a:r>
          </a:p>
          <a:p>
            <a:pPr>
              <a:buFont typeface="Courier New" pitchFamily="49" charset="0"/>
              <a:buChar char="o"/>
            </a:pPr>
            <a:r>
              <a:rPr lang="en-US" i="1" dirty="0" smtClean="0"/>
              <a:t>Plasmodium</a:t>
            </a:r>
            <a:r>
              <a:rPr lang="en-US" dirty="0" smtClean="0"/>
              <a:t> spp.</a:t>
            </a:r>
          </a:p>
          <a:p>
            <a:pPr>
              <a:buFont typeface="Courier New" pitchFamily="49" charset="0"/>
              <a:buChar char="o"/>
            </a:pPr>
            <a:r>
              <a:rPr lang="en-US" i="1" dirty="0" err="1" smtClean="0"/>
              <a:t>Leptospira</a:t>
            </a:r>
            <a:endParaRPr lang="en-US" i="1" dirty="0" smtClean="0"/>
          </a:p>
          <a:p>
            <a:pPr>
              <a:buFont typeface="Courier New" pitchFamily="49" charset="0"/>
              <a:buChar char="o"/>
            </a:pPr>
            <a:r>
              <a:rPr lang="en-US" i="1" dirty="0" smtClean="0"/>
              <a:t>Influenza A virus</a:t>
            </a:r>
          </a:p>
          <a:p>
            <a:pPr>
              <a:buFont typeface="Courier New" pitchFamily="49" charset="0"/>
              <a:buChar char="o"/>
            </a:pPr>
            <a:r>
              <a:rPr lang="en-US" i="1" dirty="0" err="1" smtClean="0"/>
              <a:t>Ricketssia</a:t>
            </a:r>
            <a:endParaRPr lang="en-US" i="1" dirty="0" smtClean="0"/>
          </a:p>
          <a:p>
            <a:pPr>
              <a:buFont typeface="Courier New" pitchFamily="49" charset="0"/>
              <a:buChar char="o"/>
            </a:pPr>
            <a:r>
              <a:rPr lang="en-US" i="1" dirty="0" smtClean="0"/>
              <a:t>JE</a:t>
            </a:r>
            <a:r>
              <a:rPr lang="en-US" dirty="0" smtClean="0"/>
              <a:t> virus</a:t>
            </a:r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dirty="0" smtClean="0"/>
              <a:t>Discussion: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Dengue</a:t>
            </a:r>
            <a:r>
              <a:rPr lang="en-US" dirty="0" smtClean="0"/>
              <a:t>- a mosquito-borne viral infection </a:t>
            </a:r>
          </a:p>
          <a:p>
            <a:endParaRPr lang="en-US" dirty="0" smtClean="0"/>
          </a:p>
          <a:p>
            <a:r>
              <a:rPr lang="en-US" b="1" dirty="0" err="1" smtClean="0"/>
              <a:t>Ricketssial</a:t>
            </a:r>
            <a:r>
              <a:rPr lang="en-US" b="1" dirty="0" smtClean="0"/>
              <a:t> infections</a:t>
            </a:r>
            <a:r>
              <a:rPr lang="en-US" dirty="0" smtClean="0"/>
              <a:t>- caused by </a:t>
            </a:r>
            <a:r>
              <a:rPr lang="en-US" dirty="0" err="1" smtClean="0"/>
              <a:t>Ricketssiae</a:t>
            </a:r>
            <a:r>
              <a:rPr lang="en-US" dirty="0" smtClean="0"/>
              <a:t> which are diverse group of organisms transmitted by arthropod vectors(lice, fleas, ticks, mites) </a:t>
            </a:r>
          </a:p>
          <a:p>
            <a:r>
              <a:rPr lang="en-US" dirty="0" smtClean="0"/>
              <a:t>In India, </a:t>
            </a:r>
            <a:r>
              <a:rPr lang="en-US" dirty="0" err="1" smtClean="0"/>
              <a:t>Ricketssial</a:t>
            </a:r>
            <a:r>
              <a:rPr lang="en-US" dirty="0" smtClean="0"/>
              <a:t> infections  are reported from </a:t>
            </a:r>
            <a:r>
              <a:rPr lang="en-US" b="1" dirty="0" smtClean="0"/>
              <a:t>Maharashtra</a:t>
            </a:r>
            <a:r>
              <a:rPr lang="en-US" dirty="0" smtClean="0"/>
              <a:t>, Tamil </a:t>
            </a:r>
            <a:r>
              <a:rPr lang="en-US" dirty="0" err="1" smtClean="0"/>
              <a:t>nadu</a:t>
            </a:r>
            <a:r>
              <a:rPr lang="en-US" dirty="0" smtClean="0"/>
              <a:t>, Karnataka, Kerala, Jammu and Kashmir, Uttaranchal, Himachal Pradesh, Rajasthan, Assam and West Bengal. 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Both diseases have several clinical and laboratory features in common, including </a:t>
            </a:r>
            <a:r>
              <a:rPr lang="en-US" b="1" dirty="0" smtClean="0"/>
              <a:t>rash, thrombocytopenia, and hepatic dysfunction</a:t>
            </a:r>
            <a:r>
              <a:rPr lang="en-US" dirty="0" smtClean="0"/>
              <a:t>. However, concurrent infection with both pathogens is exceedingly rare, primarily due to the different vectors involved.</a:t>
            </a:r>
          </a:p>
          <a:p>
            <a:endParaRPr lang="en-US" dirty="0" smtClean="0"/>
          </a:p>
          <a:p>
            <a:r>
              <a:rPr lang="en-US" dirty="0" smtClean="0"/>
              <a:t>Concurrent infection with multiple pathogens is common in tropics, posing diagnostic and treatment challenges.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Data on dengue and </a:t>
            </a:r>
            <a:r>
              <a:rPr lang="en-US" dirty="0" err="1" smtClean="0"/>
              <a:t>ricketssial</a:t>
            </a:r>
            <a:r>
              <a:rPr lang="en-US" dirty="0" smtClean="0"/>
              <a:t> fever co-infection is distinctly limited.</a:t>
            </a:r>
          </a:p>
          <a:p>
            <a:endParaRPr lang="en-US" dirty="0" smtClean="0"/>
          </a:p>
          <a:p>
            <a:r>
              <a:rPr lang="en-US" dirty="0" smtClean="0"/>
              <a:t>Dengue-</a:t>
            </a:r>
            <a:r>
              <a:rPr lang="en-US" dirty="0" err="1" smtClean="0"/>
              <a:t>ricketssial</a:t>
            </a:r>
            <a:r>
              <a:rPr lang="en-US" dirty="0" smtClean="0"/>
              <a:t> fever co-infection may remain under-diagnosed in tropics, particularly confounded during dengue epidemics. </a:t>
            </a:r>
          </a:p>
          <a:p>
            <a:endParaRPr lang="en-US" dirty="0" smtClean="0"/>
          </a:p>
          <a:p>
            <a:r>
              <a:rPr lang="en-US" dirty="0" smtClean="0"/>
              <a:t>Normal leukocyte counts, early drop in platelets and </a:t>
            </a:r>
            <a:r>
              <a:rPr lang="en-US" dirty="0" err="1" smtClean="0"/>
              <a:t>hypoalbuminemia</a:t>
            </a:r>
            <a:r>
              <a:rPr lang="en-US" dirty="0" smtClean="0"/>
              <a:t> in dengue patients could be clues to concurrent </a:t>
            </a:r>
            <a:r>
              <a:rPr lang="en-US" dirty="0" err="1" smtClean="0"/>
              <a:t>ricketssial</a:t>
            </a:r>
            <a:r>
              <a:rPr lang="en-US" dirty="0" smtClean="0"/>
              <a:t> fever infection. </a:t>
            </a:r>
          </a:p>
          <a:p>
            <a:endParaRPr lang="en-US" dirty="0" smtClean="0"/>
          </a:p>
          <a:p>
            <a:r>
              <a:rPr lang="en-US" dirty="0" smtClean="0"/>
              <a:t>Prompt recognition and treatment of </a:t>
            </a:r>
            <a:r>
              <a:rPr lang="en-US" dirty="0" err="1" smtClean="0"/>
              <a:t>ricketssial</a:t>
            </a:r>
            <a:r>
              <a:rPr lang="en-US" dirty="0" smtClean="0"/>
              <a:t> infection in such cases may reduce unnecessary hospital stay and cost.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case reports from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 </a:t>
            </a:r>
            <a:r>
              <a:rPr lang="en-US" b="1" dirty="0" smtClean="0"/>
              <a:t>Pondicherry Institute of Medical Sciences, </a:t>
            </a:r>
            <a:r>
              <a:rPr lang="en-US" b="1" dirty="0" err="1" smtClean="0"/>
              <a:t>Puducherry</a:t>
            </a:r>
            <a:r>
              <a:rPr lang="en-US" b="1" dirty="0" smtClean="0"/>
              <a:t>- </a:t>
            </a:r>
            <a:r>
              <a:rPr lang="en-US" dirty="0" smtClean="0"/>
              <a:t>2010-2014- 6 cases of Dengue fever- Scrub typhus co-infection</a:t>
            </a:r>
          </a:p>
          <a:p>
            <a:endParaRPr lang="en-US" dirty="0" smtClean="0"/>
          </a:p>
          <a:p>
            <a:r>
              <a:rPr lang="en-US" b="1" dirty="0" smtClean="0"/>
              <a:t>I.G. Medical College, </a:t>
            </a:r>
            <a:r>
              <a:rPr lang="en-US" b="1" dirty="0" err="1" smtClean="0"/>
              <a:t>Shimla</a:t>
            </a:r>
            <a:r>
              <a:rPr lang="en-US" dirty="0" smtClean="0"/>
              <a:t>- 2015- 1 case of Dengue fever- Scrub typhus co-infection</a:t>
            </a:r>
          </a:p>
          <a:p>
            <a:endParaRPr lang="en-US" dirty="0" smtClean="0"/>
          </a:p>
          <a:p>
            <a:r>
              <a:rPr lang="en-US" b="1" dirty="0" smtClean="0"/>
              <a:t>Himalayan Institute of Medical Sciences, </a:t>
            </a:r>
            <a:r>
              <a:rPr lang="en-US" b="1" dirty="0" err="1" smtClean="0"/>
              <a:t>Dehradun</a:t>
            </a:r>
            <a:r>
              <a:rPr lang="en-US" dirty="0" smtClean="0"/>
              <a:t>- 2015- Rare Co-infection of Malaria, Scrub Typhus and Dengue virus in an </a:t>
            </a:r>
            <a:r>
              <a:rPr lang="en-US" dirty="0" err="1" smtClean="0"/>
              <a:t>Immunocompetent</a:t>
            </a:r>
            <a:r>
              <a:rPr lang="en-US" dirty="0" smtClean="0"/>
              <a:t> Patient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0280"/>
            <a:ext cx="8229600" cy="4389120"/>
          </a:xfrm>
        </p:spPr>
        <p:txBody>
          <a:bodyPr/>
          <a:lstStyle/>
          <a:p>
            <a:r>
              <a:rPr lang="en-US" dirty="0" smtClean="0"/>
              <a:t>Very limited data on dengue and </a:t>
            </a:r>
            <a:r>
              <a:rPr lang="en-US" dirty="0" err="1" smtClean="0"/>
              <a:t>ricketssial</a:t>
            </a:r>
            <a:r>
              <a:rPr lang="en-US" dirty="0" smtClean="0"/>
              <a:t> fever co-infection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High index of suspicion about </a:t>
            </a:r>
            <a:r>
              <a:rPr lang="en-US" dirty="0" err="1" smtClean="0"/>
              <a:t>ricketssial</a:t>
            </a:r>
            <a:r>
              <a:rPr lang="en-US" dirty="0" smtClean="0"/>
              <a:t> fever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Additional tests should be done for accurate diagnosis in a case of un-resolving fever in endemic regions to reduce morbidity &amp; mortality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err="1" smtClean="0"/>
              <a:t>Mediterr</a:t>
            </a:r>
            <a:r>
              <a:rPr lang="en-US" dirty="0" smtClean="0"/>
              <a:t> J </a:t>
            </a:r>
            <a:r>
              <a:rPr lang="en-US" dirty="0" err="1" smtClean="0"/>
              <a:t>Hematol</a:t>
            </a:r>
            <a:r>
              <a:rPr lang="en-US" dirty="0" smtClean="0"/>
              <a:t> Infect Dis. 2016; 8(1): e2016028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Indian Practitioner. Volume 68, Issue 9, September 2015</a:t>
            </a:r>
          </a:p>
          <a:p>
            <a:endParaRPr lang="en-US" dirty="0" smtClean="0"/>
          </a:p>
          <a:p>
            <a:r>
              <a:rPr lang="en-US" dirty="0" err="1" smtClean="0"/>
              <a:t>Int.J.Curr.Microbiol.App.Sci</a:t>
            </a:r>
            <a:r>
              <a:rPr lang="en-US" dirty="0" smtClean="0"/>
              <a:t> (2015) 4(5): 295-297</a:t>
            </a:r>
          </a:p>
          <a:p>
            <a:endParaRPr lang="en-US" dirty="0" smtClean="0"/>
          </a:p>
          <a:p>
            <a:r>
              <a:rPr lang="es-ES" u="sng" dirty="0" err="1" smtClean="0"/>
              <a:t>Indian</a:t>
            </a:r>
            <a:r>
              <a:rPr lang="es-ES" u="sng" dirty="0" smtClean="0"/>
              <a:t> </a:t>
            </a:r>
            <a:r>
              <a:rPr lang="es-ES" u="sng" dirty="0" err="1" smtClean="0"/>
              <a:t>peadeatr</a:t>
            </a:r>
            <a:r>
              <a:rPr lang="es-ES" u="sng" dirty="0" smtClean="0"/>
              <a:t>. </a:t>
            </a:r>
            <a:r>
              <a:rPr lang="es-ES" dirty="0" smtClean="0"/>
              <a:t>2010 Feb;47(2):157-64.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11194" y="2967335"/>
            <a:ext cx="48814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Thank you…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Case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10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 55 year old male patient came to Medicine OPD with complaints of 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Fever</a:t>
            </a:r>
            <a:r>
              <a:rPr lang="en-US" dirty="0" smtClean="0"/>
              <a:t> since 8 days.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(k/c/o Dengue fever; </a:t>
            </a:r>
            <a:r>
              <a:rPr lang="en-US" dirty="0" smtClean="0"/>
              <a:t>Dengue </a:t>
            </a:r>
            <a:r>
              <a:rPr lang="en-US" dirty="0" err="1" smtClean="0"/>
              <a:t>IgM</a:t>
            </a:r>
            <a:r>
              <a:rPr lang="en-US" dirty="0" smtClean="0"/>
              <a:t> antibody: positive- diagnosed at outside laboratory), </a:t>
            </a:r>
          </a:p>
          <a:p>
            <a:r>
              <a:rPr lang="en-US" u="sng" dirty="0" smtClean="0"/>
              <a:t>Platelet count</a:t>
            </a:r>
            <a:r>
              <a:rPr lang="en-US" dirty="0" smtClean="0"/>
              <a:t>: 1.5lakh/</a:t>
            </a:r>
            <a:r>
              <a:rPr lang="en-US" dirty="0" err="1" smtClean="0"/>
              <a:t>cumm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Breathlessness</a:t>
            </a:r>
            <a:r>
              <a:rPr lang="en-US" dirty="0" smtClean="0"/>
              <a:t> since 3 days</a:t>
            </a:r>
          </a:p>
          <a:p>
            <a:endParaRPr lang="en-US" b="1" dirty="0" smtClean="0"/>
          </a:p>
          <a:p>
            <a:r>
              <a:rPr lang="en-US" b="1" dirty="0" smtClean="0"/>
              <a:t>Increase in fever spikes </a:t>
            </a:r>
            <a:r>
              <a:rPr lang="en-US" dirty="0" smtClean="0"/>
              <a:t>since 1 day</a:t>
            </a:r>
          </a:p>
          <a:p>
            <a:endParaRPr lang="en-US" dirty="0" smtClean="0"/>
          </a:p>
          <a:p>
            <a:r>
              <a:rPr lang="en-US" dirty="0" smtClean="0"/>
              <a:t>k/c/o Hypertension</a:t>
            </a:r>
          </a:p>
          <a:p>
            <a:r>
              <a:rPr lang="en-US" dirty="0" smtClean="0"/>
              <a:t>No h/o chest pain, vomiting, diarrhea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On examination</a:t>
            </a:r>
            <a:r>
              <a:rPr lang="en-US" dirty="0" smtClean="0"/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Conscious, oriented</a:t>
            </a:r>
          </a:p>
          <a:p>
            <a:pPr>
              <a:buFont typeface="Courier New" pitchFamily="49" charset="0"/>
              <a:buChar char="o"/>
            </a:pPr>
            <a:r>
              <a:rPr lang="en-US" u="sng" dirty="0" smtClean="0"/>
              <a:t>Temp- 102</a:t>
            </a:r>
            <a:r>
              <a:rPr lang="en-US" u="sng" baseline="30000" dirty="0" smtClean="0"/>
              <a:t>0</a:t>
            </a:r>
            <a:r>
              <a:rPr lang="en-US" u="sng" dirty="0" smtClean="0"/>
              <a:t>F</a:t>
            </a:r>
          </a:p>
          <a:p>
            <a:pPr>
              <a:buFont typeface="Courier New" pitchFamily="49" charset="0"/>
              <a:buChar char="o"/>
            </a:pPr>
            <a:r>
              <a:rPr lang="en-US" u="sng" dirty="0" smtClean="0"/>
              <a:t>Pulse:</a:t>
            </a:r>
            <a:r>
              <a:rPr lang="en-US" dirty="0" smtClean="0"/>
              <a:t> 96/min</a:t>
            </a:r>
          </a:p>
          <a:p>
            <a:pPr>
              <a:buFont typeface="Courier New" pitchFamily="49" charset="0"/>
              <a:buChar char="o"/>
            </a:pPr>
            <a:r>
              <a:rPr lang="en-US" u="sng" dirty="0" smtClean="0"/>
              <a:t>BP:</a:t>
            </a:r>
            <a:r>
              <a:rPr lang="en-US" dirty="0" smtClean="0"/>
              <a:t> 130/80 mm Hg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b="1" dirty="0" smtClean="0"/>
              <a:t>On further investigations</a:t>
            </a:r>
            <a:r>
              <a:rPr lang="en-US" dirty="0" smtClean="0"/>
              <a:t>; 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Patient was diagnosed to have </a:t>
            </a:r>
            <a:r>
              <a:rPr lang="en-US" u="sng" dirty="0" smtClean="0"/>
              <a:t>Diabetes Mellitus</a:t>
            </a:r>
            <a:r>
              <a:rPr lang="en-US" dirty="0" smtClean="0"/>
              <a:t>(DM)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His </a:t>
            </a:r>
            <a:r>
              <a:rPr lang="en-US" u="sng" dirty="0" smtClean="0"/>
              <a:t>HRCT</a:t>
            </a:r>
            <a:r>
              <a:rPr lang="en-US" dirty="0" smtClean="0"/>
              <a:t> revealed </a:t>
            </a:r>
            <a:r>
              <a:rPr lang="en-US" u="sng" dirty="0" smtClean="0"/>
              <a:t>bilateral lower zone consolidation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There were </a:t>
            </a:r>
            <a:r>
              <a:rPr lang="en-US" u="sng" dirty="0" smtClean="0"/>
              <a:t>2-3 spikes of fever everyday</a:t>
            </a:r>
          </a:p>
          <a:p>
            <a:pPr>
              <a:buFont typeface="Courier New" pitchFamily="49" charset="0"/>
              <a:buChar char="o"/>
            </a:pPr>
            <a:endParaRPr lang="en-US" u="sng" dirty="0" smtClean="0"/>
          </a:p>
          <a:p>
            <a:r>
              <a:rPr lang="en-US" dirty="0" smtClean="0"/>
              <a:t>Hence patient was admitted to MICU with diagnosis of LRTI because of ? Bacterial pneumonia with Acute kidney injury(AKI).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Investigations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54152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Complete blood count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Platelet count- 98,000/cu.mm.</a:t>
            </a:r>
          </a:p>
          <a:p>
            <a:r>
              <a:rPr lang="en-US" b="1" dirty="0" smtClean="0"/>
              <a:t>Rapid malaria test</a:t>
            </a:r>
            <a:r>
              <a:rPr lang="en-US" dirty="0" smtClean="0"/>
              <a:t>: Negative</a:t>
            </a:r>
          </a:p>
          <a:p>
            <a:r>
              <a:rPr lang="en-US" b="1" dirty="0" smtClean="0"/>
              <a:t>SGPT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140 IU/L</a:t>
            </a:r>
          </a:p>
          <a:p>
            <a:r>
              <a:rPr lang="en-US" b="1" dirty="0" smtClean="0"/>
              <a:t>SGOT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101 IU/L</a:t>
            </a:r>
          </a:p>
          <a:p>
            <a:r>
              <a:rPr lang="en-US" b="1" dirty="0" smtClean="0"/>
              <a:t>ALP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114 IU/L</a:t>
            </a:r>
          </a:p>
          <a:p>
            <a:r>
              <a:rPr lang="en-US" b="1" dirty="0" smtClean="0"/>
              <a:t>Urine sugar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2+</a:t>
            </a:r>
          </a:p>
          <a:p>
            <a:r>
              <a:rPr lang="en-US" b="1" dirty="0" smtClean="0"/>
              <a:t>HbA1C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7%</a:t>
            </a:r>
          </a:p>
          <a:p>
            <a:r>
              <a:rPr lang="en-US" b="1" dirty="0" err="1" smtClean="0"/>
              <a:t>Procalcitonin</a:t>
            </a:r>
            <a:r>
              <a:rPr lang="en-US" b="1" dirty="0" smtClean="0"/>
              <a:t> level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Positive(6.7)</a:t>
            </a:r>
            <a:r>
              <a:rPr lang="en-US" dirty="0" smtClean="0"/>
              <a:t> (Reference range- &lt;0.3ng/ml)</a:t>
            </a:r>
          </a:p>
          <a:p>
            <a:r>
              <a:rPr lang="en-US" b="1" dirty="0" smtClean="0"/>
              <a:t>SPO2:</a:t>
            </a:r>
            <a:r>
              <a:rPr lang="en-US" dirty="0" smtClean="0"/>
              <a:t> 93%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Quantitative CRP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67.8mg/L</a:t>
            </a:r>
            <a:r>
              <a:rPr lang="en-US" dirty="0" smtClean="0"/>
              <a:t> (Reference range- 0-6 mg/L)</a:t>
            </a:r>
          </a:p>
          <a:p>
            <a:endParaRPr lang="en-US" dirty="0" smtClean="0"/>
          </a:p>
          <a:p>
            <a:r>
              <a:rPr lang="en-US" b="1" dirty="0" smtClean="0"/>
              <a:t>To rule out H1N1 flu: </a:t>
            </a:r>
            <a:r>
              <a:rPr lang="en-US" dirty="0" smtClean="0"/>
              <a:t>Throat swab was sent to National Institute of Virology(</a:t>
            </a:r>
            <a:r>
              <a:rPr lang="en-US" b="1" dirty="0" smtClean="0"/>
              <a:t>NIV</a:t>
            </a:r>
            <a:r>
              <a:rPr lang="en-US" dirty="0" smtClean="0"/>
              <a:t>): Report was </a:t>
            </a:r>
            <a:r>
              <a:rPr lang="en-US" u="sng" dirty="0" smtClean="0"/>
              <a:t>negative</a:t>
            </a:r>
            <a:r>
              <a:rPr lang="en-US" dirty="0" smtClean="0"/>
              <a:t> for Influenza A(H1N1) &amp; other seasonal Influenza report</a:t>
            </a:r>
          </a:p>
          <a:p>
            <a:endParaRPr lang="en-US" b="1" dirty="0" smtClean="0"/>
          </a:p>
          <a:p>
            <a:r>
              <a:rPr lang="en-US" b="1" dirty="0" smtClean="0"/>
              <a:t>Dengue </a:t>
            </a:r>
            <a:r>
              <a:rPr lang="en-US" b="1" dirty="0" err="1" smtClean="0"/>
              <a:t>IgM</a:t>
            </a:r>
            <a:r>
              <a:rPr lang="en-US" b="1" dirty="0" smtClean="0"/>
              <a:t> by ELISA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Positive</a:t>
            </a:r>
          </a:p>
          <a:p>
            <a:endParaRPr lang="en-US" b="1" dirty="0" smtClean="0"/>
          </a:p>
          <a:p>
            <a:r>
              <a:rPr lang="en-US" b="1" dirty="0" err="1" smtClean="0"/>
              <a:t>Leptospira</a:t>
            </a:r>
            <a:r>
              <a:rPr lang="en-US" b="1" dirty="0" smtClean="0"/>
              <a:t>:</a:t>
            </a:r>
            <a:r>
              <a:rPr lang="en-US" dirty="0" smtClean="0"/>
              <a:t> Negative</a:t>
            </a:r>
          </a:p>
          <a:p>
            <a:endParaRPr lang="en-US" b="1" dirty="0" smtClean="0"/>
          </a:p>
          <a:p>
            <a:r>
              <a:rPr lang="en-US" b="1" dirty="0" smtClean="0"/>
              <a:t>Weil-Felix test: </a:t>
            </a:r>
            <a:r>
              <a:rPr lang="en-US" b="1" dirty="0" smtClean="0">
                <a:solidFill>
                  <a:srgbClr val="FF0000"/>
                </a:solidFill>
              </a:rPr>
              <a:t>Positive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</a:t>
            </a:r>
            <a:r>
              <a:rPr lang="en-US" b="1" dirty="0" err="1" smtClean="0"/>
              <a:t>Titre</a:t>
            </a:r>
            <a:r>
              <a:rPr lang="en-US" b="1" dirty="0" smtClean="0"/>
              <a:t>:  </a:t>
            </a:r>
            <a:r>
              <a:rPr lang="en-US" dirty="0" smtClean="0">
                <a:solidFill>
                  <a:srgbClr val="FF0000"/>
                </a:solidFill>
              </a:rPr>
              <a:t>OX 2- 1: 640</a:t>
            </a:r>
          </a:p>
          <a:p>
            <a:pPr>
              <a:buNone/>
            </a:pPr>
            <a:r>
              <a:rPr lang="en-US" dirty="0" smtClean="0"/>
              <a:t>                 OX K- Negative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OX 19- 1:1280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2398"/>
          <a:ext cx="9144000" cy="662940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48000"/>
                <a:gridCol w="1600200"/>
                <a:gridCol w="1676400"/>
                <a:gridCol w="1447800"/>
                <a:gridCol w="1371600"/>
              </a:tblGrid>
              <a:tr h="393153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Infection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Vector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Agglutination pattern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859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OX 19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OX2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OXK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605217">
                <a:tc>
                  <a:txBody>
                    <a:bodyPr/>
                    <a:lstStyle/>
                    <a:p>
                      <a:r>
                        <a:rPr lang="en-US" dirty="0" smtClean="0"/>
                        <a:t>Epidemic</a:t>
                      </a:r>
                      <a:r>
                        <a:rPr lang="en-US" baseline="0" dirty="0" smtClean="0"/>
                        <a:t> typhus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Louse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+++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65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Murine</a:t>
                      </a:r>
                      <a:r>
                        <a:rPr lang="en-US" baseline="0" dirty="0" smtClean="0"/>
                        <a:t> typhus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Flies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+++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653">
                <a:tc>
                  <a:txBody>
                    <a:bodyPr/>
                    <a:lstStyle/>
                    <a:p>
                      <a:r>
                        <a:rPr lang="en-US" dirty="0" smtClean="0"/>
                        <a:t>Endemic typhus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Flies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+++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798">
                <a:tc>
                  <a:txBody>
                    <a:bodyPr/>
                    <a:lstStyle/>
                    <a:p>
                      <a:r>
                        <a:rPr lang="en-US" dirty="0" smtClean="0"/>
                        <a:t>Rocky Mountain Spotted Fever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Tick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+++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59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Tsutsugamushi</a:t>
                      </a:r>
                      <a:r>
                        <a:rPr lang="en-US" baseline="0" dirty="0" smtClean="0"/>
                        <a:t> fever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Mite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+++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590">
                <a:tc>
                  <a:txBody>
                    <a:bodyPr/>
                    <a:lstStyle/>
                    <a:p>
                      <a:r>
                        <a:rPr lang="en-US" dirty="0" smtClean="0"/>
                        <a:t>Scrub typhus Mite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Mite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+++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6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South African</a:t>
                      </a:r>
                      <a:r>
                        <a:rPr lang="en-US" baseline="0" dirty="0" smtClean="0"/>
                        <a:t> tick born fever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Tick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352">
                <a:tc>
                  <a:txBody>
                    <a:bodyPr/>
                    <a:lstStyle/>
                    <a:p>
                      <a:r>
                        <a:rPr lang="en-US" dirty="0" smtClean="0"/>
                        <a:t>Trench fever Louse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Louse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153">
                <a:tc>
                  <a:txBody>
                    <a:bodyPr/>
                    <a:lstStyle/>
                    <a:p>
                      <a:r>
                        <a:rPr lang="en-US" dirty="0" smtClean="0"/>
                        <a:t>Q fever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Tick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Treatment given: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Tab. PCT 500 mg- </a:t>
            </a:r>
            <a:r>
              <a:rPr lang="en-US" dirty="0" err="1" smtClean="0"/>
              <a:t>sos</a:t>
            </a:r>
            <a:endParaRPr lang="en-US" dirty="0" smtClean="0"/>
          </a:p>
          <a:p>
            <a:r>
              <a:rPr lang="en-US" dirty="0" smtClean="0"/>
              <a:t>Inj. </a:t>
            </a:r>
            <a:r>
              <a:rPr lang="en-US" dirty="0" err="1" smtClean="0"/>
              <a:t>Fibrinil</a:t>
            </a:r>
            <a:r>
              <a:rPr lang="en-US" dirty="0" smtClean="0"/>
              <a:t>- 1 ampoule </a:t>
            </a:r>
            <a:r>
              <a:rPr lang="en-US" dirty="0" err="1" smtClean="0"/>
              <a:t>sos</a:t>
            </a:r>
            <a:endParaRPr lang="en-US" dirty="0" smtClean="0"/>
          </a:p>
          <a:p>
            <a:r>
              <a:rPr lang="en-US" dirty="0" smtClean="0"/>
              <a:t>Inj. Pan- 40mg 1 OD</a:t>
            </a:r>
          </a:p>
          <a:p>
            <a:r>
              <a:rPr lang="en-US" dirty="0" smtClean="0"/>
              <a:t>Tab. </a:t>
            </a:r>
            <a:r>
              <a:rPr lang="en-US" dirty="0" err="1" smtClean="0"/>
              <a:t>Telma</a:t>
            </a:r>
            <a:r>
              <a:rPr lang="en-US" dirty="0" smtClean="0"/>
              <a:t> AM- 1 OD</a:t>
            </a:r>
          </a:p>
          <a:p>
            <a:r>
              <a:rPr lang="en-US" dirty="0" smtClean="0"/>
              <a:t>Non-invasive ventilation</a:t>
            </a:r>
          </a:p>
          <a:p>
            <a:r>
              <a:rPr lang="en-US" dirty="0" smtClean="0"/>
              <a:t>Inj. </a:t>
            </a:r>
            <a:r>
              <a:rPr lang="en-US" dirty="0" err="1" smtClean="0"/>
              <a:t>Meropenem</a:t>
            </a:r>
            <a:r>
              <a:rPr lang="en-US" dirty="0" smtClean="0"/>
              <a:t> 1 g TDS for 3 days</a:t>
            </a:r>
          </a:p>
          <a:p>
            <a:r>
              <a:rPr lang="en-US" dirty="0" smtClean="0"/>
              <a:t>Tab. </a:t>
            </a:r>
            <a:r>
              <a:rPr lang="en-US" dirty="0" err="1" smtClean="0"/>
              <a:t>Azee</a:t>
            </a:r>
            <a:r>
              <a:rPr lang="en-US" dirty="0" smtClean="0"/>
              <a:t> 500mg 1 BD for 3 days.</a:t>
            </a:r>
          </a:p>
          <a:p>
            <a:r>
              <a:rPr lang="en-US" b="1" dirty="0" smtClean="0"/>
              <a:t>Tab. Doxy 100mg 1 BD for 6 days      As Weil Felix test was positive, Tab. </a:t>
            </a:r>
            <a:r>
              <a:rPr lang="en-US" b="1" dirty="0" err="1" smtClean="0"/>
              <a:t>Doxycycline</a:t>
            </a:r>
            <a:r>
              <a:rPr lang="en-US" b="1" dirty="0" smtClean="0"/>
              <a:t> was continued for 6 weeks further and patient responded well to treatment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791200" y="5181600"/>
            <a:ext cx="304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Patient got discharged on request after 3 days of admission.</a:t>
            </a:r>
          </a:p>
          <a:p>
            <a:endParaRPr lang="en-US" dirty="0" smtClean="0"/>
          </a:p>
          <a:p>
            <a:r>
              <a:rPr lang="en-US" dirty="0" smtClean="0"/>
              <a:t>He got admitted to another tertiary care hospital for further management.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After further follow up with patient by telephonic conversation; it was confirmed that patient responded well to 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6 weeks Tab </a:t>
            </a:r>
            <a:r>
              <a:rPr lang="en-US" dirty="0" err="1" smtClean="0"/>
              <a:t>Doxycycline</a:t>
            </a:r>
            <a:r>
              <a:rPr lang="en-US" dirty="0" smtClean="0"/>
              <a:t> treatment(100 mg BD) 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Symtomatic</a:t>
            </a:r>
            <a:r>
              <a:rPr lang="en-US" dirty="0" smtClean="0"/>
              <a:t> treatment for Dengue fever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390</TotalTime>
  <Words>829</Words>
  <Application>Microsoft Office PowerPoint</Application>
  <PresentationFormat>On-screen Show (4:3)</PresentationFormat>
  <Paragraphs>179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A case of Dengue Virus &amp; Ricketssia co-infection</vt:lpstr>
      <vt:lpstr>Case</vt:lpstr>
      <vt:lpstr>Slide 3</vt:lpstr>
      <vt:lpstr>Slide 4</vt:lpstr>
      <vt:lpstr>Investigations</vt:lpstr>
      <vt:lpstr>Slide 6</vt:lpstr>
      <vt:lpstr>Slide 7</vt:lpstr>
      <vt:lpstr>Treatment given:</vt:lpstr>
      <vt:lpstr>Slide 9</vt:lpstr>
      <vt:lpstr>Dengue &amp; co-infection in tropics</vt:lpstr>
      <vt:lpstr>Discussion:</vt:lpstr>
      <vt:lpstr>Slide 12</vt:lpstr>
      <vt:lpstr>Similar case reports from India</vt:lpstr>
      <vt:lpstr>Take Home Message</vt:lpstr>
      <vt:lpstr>References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case of Dengue &amp; Ricketssial fever co-infection</dc:title>
  <dc:creator>PRACHI</dc:creator>
  <cp:lastModifiedBy>user</cp:lastModifiedBy>
  <cp:revision>25</cp:revision>
  <dcterms:created xsi:type="dcterms:W3CDTF">2006-08-16T00:00:00Z</dcterms:created>
  <dcterms:modified xsi:type="dcterms:W3CDTF">2019-01-24T14:33:23Z</dcterms:modified>
</cp:coreProperties>
</file>