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33"/>
  </p:notesMasterIdLst>
  <p:sldIdLst>
    <p:sldId id="280" r:id="rId2"/>
    <p:sldId id="257" r:id="rId3"/>
    <p:sldId id="258" r:id="rId4"/>
    <p:sldId id="260" r:id="rId5"/>
    <p:sldId id="282" r:id="rId6"/>
    <p:sldId id="262" r:id="rId7"/>
    <p:sldId id="265" r:id="rId8"/>
    <p:sldId id="263" r:id="rId9"/>
    <p:sldId id="264" r:id="rId10"/>
    <p:sldId id="326" r:id="rId11"/>
    <p:sldId id="325" r:id="rId12"/>
    <p:sldId id="273" r:id="rId13"/>
    <p:sldId id="271" r:id="rId14"/>
    <p:sldId id="286" r:id="rId15"/>
    <p:sldId id="284" r:id="rId16"/>
    <p:sldId id="288" r:id="rId17"/>
    <p:sldId id="290" r:id="rId18"/>
    <p:sldId id="292" r:id="rId19"/>
    <p:sldId id="293" r:id="rId20"/>
    <p:sldId id="294" r:id="rId21"/>
    <p:sldId id="295" r:id="rId22"/>
    <p:sldId id="296" r:id="rId23"/>
    <p:sldId id="297" r:id="rId24"/>
    <p:sldId id="298" r:id="rId25"/>
    <p:sldId id="327" r:id="rId26"/>
    <p:sldId id="304" r:id="rId27"/>
    <p:sldId id="305" r:id="rId28"/>
    <p:sldId id="311" r:id="rId29"/>
    <p:sldId id="312" r:id="rId30"/>
    <p:sldId id="323" r:id="rId31"/>
    <p:sldId id="31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Gangadhara Kanchi" initials="D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DB2820-DA64-4064-87F7-65FC2AC74253}" v="33" dt="2018-08-23T07:07:53.8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89932" autoAdjust="0"/>
  </p:normalViewPr>
  <p:slideViewPr>
    <p:cSldViewPr snapToGrid="0" snapToObjects="1">
      <p:cViewPr varScale="1">
        <p:scale>
          <a:sx n="65" d="100"/>
          <a:sy n="65" d="100"/>
        </p:scale>
        <p:origin x="18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Gangadhara Kanchi" userId="fb827dce858834f3" providerId="LiveId" clId="{6BDB2820-DA64-4064-87F7-65FC2AC74253}"/>
    <pc:docChg chg="modSld">
      <pc:chgData name="Dr.Gangadhara Kanchi" userId="fb827dce858834f3" providerId="LiveId" clId="{6BDB2820-DA64-4064-87F7-65FC2AC74253}" dt="2018-08-23T07:07:53.828" v="32" actId="20577"/>
      <pc:docMkLst>
        <pc:docMk/>
      </pc:docMkLst>
      <pc:sldChg chg="modSp">
        <pc:chgData name="Dr.Gangadhara Kanchi" userId="fb827dce858834f3" providerId="LiveId" clId="{6BDB2820-DA64-4064-87F7-65FC2AC74253}" dt="2018-08-22T06:28:47.109" v="0" actId="207"/>
        <pc:sldMkLst>
          <pc:docMk/>
          <pc:sldMk cId="1822466865" sldId="265"/>
        </pc:sldMkLst>
        <pc:spChg chg="mod">
          <ac:chgData name="Dr.Gangadhara Kanchi" userId="fb827dce858834f3" providerId="LiveId" clId="{6BDB2820-DA64-4064-87F7-65FC2AC74253}" dt="2018-08-22T06:28:47.109" v="0" actId="207"/>
          <ac:spMkLst>
            <pc:docMk/>
            <pc:sldMk cId="1822466865" sldId="265"/>
            <ac:spMk id="3" creationId="{00000000-0000-0000-0000-000000000000}"/>
          </ac:spMkLst>
        </pc:spChg>
      </pc:sldChg>
      <pc:sldChg chg="modSp">
        <pc:chgData name="Dr.Gangadhara Kanchi" userId="fb827dce858834f3" providerId="LiveId" clId="{6BDB2820-DA64-4064-87F7-65FC2AC74253}" dt="2018-08-23T07:07:53.828" v="32" actId="20577"/>
        <pc:sldMkLst>
          <pc:docMk/>
          <pc:sldMk cId="963142200" sldId="271"/>
        </pc:sldMkLst>
        <pc:spChg chg="mod">
          <ac:chgData name="Dr.Gangadhara Kanchi" userId="fb827dce858834f3" providerId="LiveId" clId="{6BDB2820-DA64-4064-87F7-65FC2AC74253}" dt="2018-08-23T07:07:53.828" v="32" actId="20577"/>
          <ac:spMkLst>
            <pc:docMk/>
            <pc:sldMk cId="963142200" sldId="271"/>
            <ac:spMk id="3" creationId="{00000000-0000-0000-0000-000000000000}"/>
          </ac:spMkLst>
        </pc:spChg>
      </pc:sldChg>
      <pc:sldChg chg="modSp">
        <pc:chgData name="Dr.Gangadhara Kanchi" userId="fb827dce858834f3" providerId="LiveId" clId="{6BDB2820-DA64-4064-87F7-65FC2AC74253}" dt="2018-08-22T09:22:19.824" v="30" actId="20577"/>
        <pc:sldMkLst>
          <pc:docMk/>
          <pc:sldMk cId="2117716290" sldId="280"/>
        </pc:sldMkLst>
        <pc:spChg chg="mod">
          <ac:chgData name="Dr.Gangadhara Kanchi" userId="fb827dce858834f3" providerId="LiveId" clId="{6BDB2820-DA64-4064-87F7-65FC2AC74253}" dt="2018-08-22T09:22:19.824" v="30" actId="20577"/>
          <ac:spMkLst>
            <pc:docMk/>
            <pc:sldMk cId="2117716290" sldId="280"/>
            <ac:spMk id="4" creationId="{00000000-0000-0000-0000-000000000000}"/>
          </ac:spMkLst>
        </pc:spChg>
      </pc:sldChg>
      <pc:sldChg chg="modSp">
        <pc:chgData name="Dr.Gangadhara Kanchi" userId="fb827dce858834f3" providerId="LiveId" clId="{6BDB2820-DA64-4064-87F7-65FC2AC74253}" dt="2018-08-22T06:38:21.033" v="11" actId="20577"/>
        <pc:sldMkLst>
          <pc:docMk/>
          <pc:sldMk cId="1124236125" sldId="282"/>
        </pc:sldMkLst>
        <pc:spChg chg="mod">
          <ac:chgData name="Dr.Gangadhara Kanchi" userId="fb827dce858834f3" providerId="LiveId" clId="{6BDB2820-DA64-4064-87F7-65FC2AC74253}" dt="2018-08-22T06:38:21.033" v="11" actId="20577"/>
          <ac:spMkLst>
            <pc:docMk/>
            <pc:sldMk cId="1124236125" sldId="282"/>
            <ac:spMk id="3" creationId="{6FC0CAC4-BF95-4D87-8F0C-F0C2C5153209}"/>
          </ac:spMkLst>
        </pc:spChg>
      </pc:sldChg>
    </pc:docChg>
  </pc:docChgLst>
  <pc:docChgLst>
    <pc:chgData name="Dr.Gangadhara Kanchi" userId="fb827dce858834f3" providerId="LiveId" clId="{8B0CFD24-825F-482B-B7D7-919A7929C31F}"/>
    <pc:docChg chg="custSel addSld modSld">
      <pc:chgData name="Dr.Gangadhara Kanchi" userId="fb827dce858834f3" providerId="LiveId" clId="{8B0CFD24-825F-482B-B7D7-919A7929C31F}" dt="2018-08-21T14:44:28.823" v="1784" actId="20577"/>
      <pc:docMkLst>
        <pc:docMk/>
      </pc:docMkLst>
      <pc:sldChg chg="modSp">
        <pc:chgData name="Dr.Gangadhara Kanchi" userId="fb827dce858834f3" providerId="LiveId" clId="{8B0CFD24-825F-482B-B7D7-919A7929C31F}" dt="2018-08-21T13:13:31.041" v="883" actId="20577"/>
        <pc:sldMkLst>
          <pc:docMk/>
          <pc:sldMk cId="99280794" sldId="257"/>
        </pc:sldMkLst>
        <pc:spChg chg="mod">
          <ac:chgData name="Dr.Gangadhara Kanchi" userId="fb827dce858834f3" providerId="LiveId" clId="{8B0CFD24-825F-482B-B7D7-919A7929C31F}" dt="2018-08-21T12:53:45.731" v="639" actId="2711"/>
          <ac:spMkLst>
            <pc:docMk/>
            <pc:sldMk cId="99280794" sldId="257"/>
            <ac:spMk id="2" creationId="{00000000-0000-0000-0000-000000000000}"/>
          </ac:spMkLst>
        </pc:spChg>
        <pc:spChg chg="mod">
          <ac:chgData name="Dr.Gangadhara Kanchi" userId="fb827dce858834f3" providerId="LiveId" clId="{8B0CFD24-825F-482B-B7D7-919A7929C31F}" dt="2018-08-21T13:13:31.041" v="883" actId="20577"/>
          <ac:spMkLst>
            <pc:docMk/>
            <pc:sldMk cId="99280794" sldId="257"/>
            <ac:spMk id="3" creationId="{00000000-0000-0000-0000-000000000000}"/>
          </ac:spMkLst>
        </pc:spChg>
        <pc:spChg chg="mod">
          <ac:chgData name="Dr.Gangadhara Kanchi" userId="fb827dce858834f3" providerId="LiveId" clId="{8B0CFD24-825F-482B-B7D7-919A7929C31F}" dt="2018-08-21T12:40:27.318" v="487" actId="1076"/>
          <ac:spMkLst>
            <pc:docMk/>
            <pc:sldMk cId="99280794" sldId="257"/>
            <ac:spMk id="5" creationId="{00000000-0000-0000-0000-000000000000}"/>
          </ac:spMkLst>
        </pc:spChg>
      </pc:sldChg>
      <pc:sldChg chg="modSp">
        <pc:chgData name="Dr.Gangadhara Kanchi" userId="fb827dce858834f3" providerId="LiveId" clId="{8B0CFD24-825F-482B-B7D7-919A7929C31F}" dt="2018-08-21T13:29:55.311" v="948" actId="20577"/>
        <pc:sldMkLst>
          <pc:docMk/>
          <pc:sldMk cId="628925386" sldId="258"/>
        </pc:sldMkLst>
        <pc:spChg chg="mod">
          <ac:chgData name="Dr.Gangadhara Kanchi" userId="fb827dce858834f3" providerId="LiveId" clId="{8B0CFD24-825F-482B-B7D7-919A7929C31F}" dt="2018-08-21T12:50:11.573" v="570" actId="20577"/>
          <ac:spMkLst>
            <pc:docMk/>
            <pc:sldMk cId="628925386" sldId="258"/>
            <ac:spMk id="2" creationId="{00000000-0000-0000-0000-000000000000}"/>
          </ac:spMkLst>
        </pc:spChg>
        <pc:spChg chg="mod">
          <ac:chgData name="Dr.Gangadhara Kanchi" userId="fb827dce858834f3" providerId="LiveId" clId="{8B0CFD24-825F-482B-B7D7-919A7929C31F}" dt="2018-08-21T13:29:55.311" v="948" actId="20577"/>
          <ac:spMkLst>
            <pc:docMk/>
            <pc:sldMk cId="628925386" sldId="258"/>
            <ac:spMk id="3" creationId="{00000000-0000-0000-0000-000000000000}"/>
          </ac:spMkLst>
        </pc:spChg>
        <pc:spChg chg="mod">
          <ac:chgData name="Dr.Gangadhara Kanchi" userId="fb827dce858834f3" providerId="LiveId" clId="{8B0CFD24-825F-482B-B7D7-919A7929C31F}" dt="2018-08-21T12:44:51.509" v="539" actId="14100"/>
          <ac:spMkLst>
            <pc:docMk/>
            <pc:sldMk cId="628925386" sldId="258"/>
            <ac:spMk id="5" creationId="{00000000-0000-0000-0000-000000000000}"/>
          </ac:spMkLst>
        </pc:spChg>
      </pc:sldChg>
      <pc:sldChg chg="modSp">
        <pc:chgData name="Dr.Gangadhara Kanchi" userId="fb827dce858834f3" providerId="LiveId" clId="{8B0CFD24-825F-482B-B7D7-919A7929C31F}" dt="2018-08-21T14:38:28.076" v="1731" actId="20577"/>
        <pc:sldMkLst>
          <pc:docMk/>
          <pc:sldMk cId="109150259" sldId="259"/>
        </pc:sldMkLst>
        <pc:spChg chg="mod">
          <ac:chgData name="Dr.Gangadhara Kanchi" userId="fb827dce858834f3" providerId="LiveId" clId="{8B0CFD24-825F-482B-B7D7-919A7929C31F}" dt="2018-08-21T14:38:28.076" v="1731" actId="20577"/>
          <ac:spMkLst>
            <pc:docMk/>
            <pc:sldMk cId="109150259" sldId="259"/>
            <ac:spMk id="3" creationId="{00000000-0000-0000-0000-000000000000}"/>
          </ac:spMkLst>
        </pc:spChg>
      </pc:sldChg>
      <pc:sldChg chg="modSp">
        <pc:chgData name="Dr.Gangadhara Kanchi" userId="fb827dce858834f3" providerId="LiveId" clId="{8B0CFD24-825F-482B-B7D7-919A7929C31F}" dt="2018-08-21T14:44:28.823" v="1784" actId="20577"/>
        <pc:sldMkLst>
          <pc:docMk/>
          <pc:sldMk cId="1018424203" sldId="260"/>
        </pc:sldMkLst>
        <pc:spChg chg="mod">
          <ac:chgData name="Dr.Gangadhara Kanchi" userId="fb827dce858834f3" providerId="LiveId" clId="{8B0CFD24-825F-482B-B7D7-919A7929C31F}" dt="2018-08-21T12:59:32.002" v="716" actId="20577"/>
          <ac:spMkLst>
            <pc:docMk/>
            <pc:sldMk cId="1018424203" sldId="260"/>
            <ac:spMk id="2" creationId="{00000000-0000-0000-0000-000000000000}"/>
          </ac:spMkLst>
        </pc:spChg>
        <pc:spChg chg="mod">
          <ac:chgData name="Dr.Gangadhara Kanchi" userId="fb827dce858834f3" providerId="LiveId" clId="{8B0CFD24-825F-482B-B7D7-919A7929C31F}" dt="2018-08-21T14:44:28.823" v="1784" actId="20577"/>
          <ac:spMkLst>
            <pc:docMk/>
            <pc:sldMk cId="1018424203" sldId="260"/>
            <ac:spMk id="3" creationId="{00000000-0000-0000-0000-000000000000}"/>
          </ac:spMkLst>
        </pc:spChg>
      </pc:sldChg>
      <pc:sldChg chg="modSp">
        <pc:chgData name="Dr.Gangadhara Kanchi" userId="fb827dce858834f3" providerId="LiveId" clId="{8B0CFD24-825F-482B-B7D7-919A7929C31F}" dt="2018-08-21T13:16:07.871" v="891" actId="20577"/>
        <pc:sldMkLst>
          <pc:docMk/>
          <pc:sldMk cId="1460204482" sldId="262"/>
        </pc:sldMkLst>
        <pc:spChg chg="mod">
          <ac:chgData name="Dr.Gangadhara Kanchi" userId="fb827dce858834f3" providerId="LiveId" clId="{8B0CFD24-825F-482B-B7D7-919A7929C31F}" dt="2018-08-21T12:54:28.040" v="640" actId="20577"/>
          <ac:spMkLst>
            <pc:docMk/>
            <pc:sldMk cId="1460204482" sldId="262"/>
            <ac:spMk id="7" creationId="{00000000-0000-0000-0000-000000000000}"/>
          </ac:spMkLst>
        </pc:spChg>
        <pc:graphicFrameChg chg="modGraphic">
          <ac:chgData name="Dr.Gangadhara Kanchi" userId="fb827dce858834f3" providerId="LiveId" clId="{8B0CFD24-825F-482B-B7D7-919A7929C31F}" dt="2018-08-21T13:16:07.871" v="891" actId="20577"/>
          <ac:graphicFrameMkLst>
            <pc:docMk/>
            <pc:sldMk cId="1460204482" sldId="262"/>
            <ac:graphicFrameMk id="4" creationId="{00000000-0000-0000-0000-000000000000}"/>
          </ac:graphicFrameMkLst>
        </pc:graphicFrameChg>
      </pc:sldChg>
      <pc:sldChg chg="modSp">
        <pc:chgData name="Dr.Gangadhara Kanchi" userId="fb827dce858834f3" providerId="LiveId" clId="{8B0CFD24-825F-482B-B7D7-919A7929C31F}" dt="2018-08-21T12:58:26.682" v="697" actId="255"/>
        <pc:sldMkLst>
          <pc:docMk/>
          <pc:sldMk cId="2137557215" sldId="263"/>
        </pc:sldMkLst>
        <pc:spChg chg="mod">
          <ac:chgData name="Dr.Gangadhara Kanchi" userId="fb827dce858834f3" providerId="LiveId" clId="{8B0CFD24-825F-482B-B7D7-919A7929C31F}" dt="2018-08-21T12:57:30.301" v="692" actId="2711"/>
          <ac:spMkLst>
            <pc:docMk/>
            <pc:sldMk cId="2137557215" sldId="263"/>
            <ac:spMk id="2" creationId="{00000000-0000-0000-0000-000000000000}"/>
          </ac:spMkLst>
        </pc:spChg>
        <pc:spChg chg="mod">
          <ac:chgData name="Dr.Gangadhara Kanchi" userId="fb827dce858834f3" providerId="LiveId" clId="{8B0CFD24-825F-482B-B7D7-919A7929C31F}" dt="2018-08-21T12:58:26.682" v="697" actId="255"/>
          <ac:spMkLst>
            <pc:docMk/>
            <pc:sldMk cId="2137557215" sldId="263"/>
            <ac:spMk id="3" creationId="{00000000-0000-0000-0000-000000000000}"/>
          </ac:spMkLst>
        </pc:spChg>
      </pc:sldChg>
      <pc:sldChg chg="modSp">
        <pc:chgData name="Dr.Gangadhara Kanchi" userId="fb827dce858834f3" providerId="LiveId" clId="{8B0CFD24-825F-482B-B7D7-919A7929C31F}" dt="2018-08-21T13:08:34.959" v="826" actId="20577"/>
        <pc:sldMkLst>
          <pc:docMk/>
          <pc:sldMk cId="2114683858" sldId="264"/>
        </pc:sldMkLst>
        <pc:spChg chg="mod">
          <ac:chgData name="Dr.Gangadhara Kanchi" userId="fb827dce858834f3" providerId="LiveId" clId="{8B0CFD24-825F-482B-B7D7-919A7929C31F}" dt="2018-08-21T12:58:45.732" v="700" actId="255"/>
          <ac:spMkLst>
            <pc:docMk/>
            <pc:sldMk cId="2114683858" sldId="264"/>
            <ac:spMk id="2" creationId="{00000000-0000-0000-0000-000000000000}"/>
          </ac:spMkLst>
        </pc:spChg>
        <pc:spChg chg="mod">
          <ac:chgData name="Dr.Gangadhara Kanchi" userId="fb827dce858834f3" providerId="LiveId" clId="{8B0CFD24-825F-482B-B7D7-919A7929C31F}" dt="2018-08-21T13:08:34.959" v="826" actId="20577"/>
          <ac:spMkLst>
            <pc:docMk/>
            <pc:sldMk cId="2114683858" sldId="264"/>
            <ac:spMk id="3" creationId="{00000000-0000-0000-0000-000000000000}"/>
          </ac:spMkLst>
        </pc:spChg>
      </pc:sldChg>
      <pc:sldChg chg="modSp">
        <pc:chgData name="Dr.Gangadhara Kanchi" userId="fb827dce858834f3" providerId="LiveId" clId="{8B0CFD24-825F-482B-B7D7-919A7929C31F}" dt="2018-08-21T12:56:42.128" v="689" actId="1076"/>
        <pc:sldMkLst>
          <pc:docMk/>
          <pc:sldMk cId="1822466865" sldId="265"/>
        </pc:sldMkLst>
        <pc:spChg chg="mod">
          <ac:chgData name="Dr.Gangadhara Kanchi" userId="fb827dce858834f3" providerId="LiveId" clId="{8B0CFD24-825F-482B-B7D7-919A7929C31F}" dt="2018-08-21T12:56:42.128" v="689" actId="1076"/>
          <ac:spMkLst>
            <pc:docMk/>
            <pc:sldMk cId="1822466865" sldId="265"/>
            <ac:spMk id="3" creationId="{00000000-0000-0000-0000-000000000000}"/>
          </ac:spMkLst>
        </pc:spChg>
      </pc:sldChg>
      <pc:sldChg chg="modSp">
        <pc:chgData name="Dr.Gangadhara Kanchi" userId="fb827dce858834f3" providerId="LiveId" clId="{8B0CFD24-825F-482B-B7D7-919A7929C31F}" dt="2018-08-21T13:00:19.785" v="724" actId="5793"/>
        <pc:sldMkLst>
          <pc:docMk/>
          <pc:sldMk cId="726118379" sldId="270"/>
        </pc:sldMkLst>
        <pc:spChg chg="mod">
          <ac:chgData name="Dr.Gangadhara Kanchi" userId="fb827dce858834f3" providerId="LiveId" clId="{8B0CFD24-825F-482B-B7D7-919A7929C31F}" dt="2018-08-21T13:00:19.785" v="724" actId="5793"/>
          <ac:spMkLst>
            <pc:docMk/>
            <pc:sldMk cId="726118379" sldId="270"/>
            <ac:spMk id="3" creationId="{00000000-0000-0000-0000-000000000000}"/>
          </ac:spMkLst>
        </pc:spChg>
      </pc:sldChg>
      <pc:sldChg chg="modSp">
        <pc:chgData name="Dr.Gangadhara Kanchi" userId="fb827dce858834f3" providerId="LiveId" clId="{8B0CFD24-825F-482B-B7D7-919A7929C31F}" dt="2018-08-21T14:22:56.523" v="1414" actId="20577"/>
        <pc:sldMkLst>
          <pc:docMk/>
          <pc:sldMk cId="963142200" sldId="271"/>
        </pc:sldMkLst>
        <pc:spChg chg="mod">
          <ac:chgData name="Dr.Gangadhara Kanchi" userId="fb827dce858834f3" providerId="LiveId" clId="{8B0CFD24-825F-482B-B7D7-919A7929C31F}" dt="2018-08-21T14:22:56.523" v="1414" actId="20577"/>
          <ac:spMkLst>
            <pc:docMk/>
            <pc:sldMk cId="963142200" sldId="271"/>
            <ac:spMk id="3" creationId="{00000000-0000-0000-0000-000000000000}"/>
          </ac:spMkLst>
        </pc:spChg>
      </pc:sldChg>
      <pc:sldChg chg="modSp">
        <pc:chgData name="Dr.Gangadhara Kanchi" userId="fb827dce858834f3" providerId="LiveId" clId="{8B0CFD24-825F-482B-B7D7-919A7929C31F}" dt="2018-08-21T13:11:05.199" v="878" actId="1076"/>
        <pc:sldMkLst>
          <pc:docMk/>
          <pc:sldMk cId="2010108053" sldId="273"/>
        </pc:sldMkLst>
        <pc:spChg chg="mod">
          <ac:chgData name="Dr.Gangadhara Kanchi" userId="fb827dce858834f3" providerId="LiveId" clId="{8B0CFD24-825F-482B-B7D7-919A7929C31F}" dt="2018-08-21T13:10:58.945" v="877" actId="20577"/>
          <ac:spMkLst>
            <pc:docMk/>
            <pc:sldMk cId="2010108053" sldId="273"/>
            <ac:spMk id="3" creationId="{00000000-0000-0000-0000-000000000000}"/>
          </ac:spMkLst>
        </pc:spChg>
        <pc:graphicFrameChg chg="mod">
          <ac:chgData name="Dr.Gangadhara Kanchi" userId="fb827dce858834f3" providerId="LiveId" clId="{8B0CFD24-825F-482B-B7D7-919A7929C31F}" dt="2018-08-21T13:11:05.199" v="878" actId="1076"/>
          <ac:graphicFrameMkLst>
            <pc:docMk/>
            <pc:sldMk cId="2010108053" sldId="273"/>
            <ac:graphicFrameMk id="4" creationId="{00000000-0000-0000-0000-000000000000}"/>
          </ac:graphicFrameMkLst>
        </pc:graphicFrameChg>
      </pc:sldChg>
      <pc:sldChg chg="addSp delSp modSp">
        <pc:chgData name="Dr.Gangadhara Kanchi" userId="fb827dce858834f3" providerId="LiveId" clId="{8B0CFD24-825F-482B-B7D7-919A7929C31F}" dt="2018-08-21T13:07:45.736" v="821" actId="1076"/>
        <pc:sldMkLst>
          <pc:docMk/>
          <pc:sldMk cId="426669224" sldId="277"/>
        </pc:sldMkLst>
        <pc:spChg chg="add del mod">
          <ac:chgData name="Dr.Gangadhara Kanchi" userId="fb827dce858834f3" providerId="LiveId" clId="{8B0CFD24-825F-482B-B7D7-919A7929C31F}" dt="2018-08-21T13:06:35.366" v="766" actId="931"/>
          <ac:spMkLst>
            <pc:docMk/>
            <pc:sldMk cId="426669224" sldId="277"/>
            <ac:spMk id="2" creationId="{FA5E74FB-C8CE-4256-B453-1C96226C914A}"/>
          </ac:spMkLst>
        </pc:spChg>
        <pc:spChg chg="add mod">
          <ac:chgData name="Dr.Gangadhara Kanchi" userId="fb827dce858834f3" providerId="LiveId" clId="{8B0CFD24-825F-482B-B7D7-919A7929C31F}" dt="2018-08-21T13:07:45.736" v="821" actId="1076"/>
          <ac:spMkLst>
            <pc:docMk/>
            <pc:sldMk cId="426669224" sldId="277"/>
            <ac:spMk id="6" creationId="{7C2DED2C-D42C-4F0B-9ABA-D25E85182E44}"/>
          </ac:spMkLst>
        </pc:spChg>
        <pc:picChg chg="del mod modCrop">
          <ac:chgData name="Dr.Gangadhara Kanchi" userId="fb827dce858834f3" providerId="LiveId" clId="{8B0CFD24-825F-482B-B7D7-919A7929C31F}" dt="2018-08-21T13:06:24.703" v="765"/>
          <ac:picMkLst>
            <pc:docMk/>
            <pc:sldMk cId="426669224" sldId="277"/>
            <ac:picMk id="4" creationId="{00000000-0000-0000-0000-000000000000}"/>
          </ac:picMkLst>
        </pc:picChg>
        <pc:picChg chg="add mod">
          <ac:chgData name="Dr.Gangadhara Kanchi" userId="fb827dce858834f3" providerId="LiveId" clId="{8B0CFD24-825F-482B-B7D7-919A7929C31F}" dt="2018-08-21T13:07:00.205" v="772" actId="14100"/>
          <ac:picMkLst>
            <pc:docMk/>
            <pc:sldMk cId="426669224" sldId="277"/>
            <ac:picMk id="5" creationId="{03F91921-482D-48BC-8A57-C4C4272099A5}"/>
          </ac:picMkLst>
        </pc:picChg>
      </pc:sldChg>
      <pc:sldChg chg="modSp">
        <pc:chgData name="Dr.Gangadhara Kanchi" userId="fb827dce858834f3" providerId="LiveId" clId="{8B0CFD24-825F-482B-B7D7-919A7929C31F}" dt="2018-08-21T13:12:43.989" v="882" actId="20577"/>
        <pc:sldMkLst>
          <pc:docMk/>
          <pc:sldMk cId="2117716290" sldId="280"/>
        </pc:sldMkLst>
        <pc:spChg chg="mod">
          <ac:chgData name="Dr.Gangadhara Kanchi" userId="fb827dce858834f3" providerId="LiveId" clId="{8B0CFD24-825F-482B-B7D7-919A7929C31F}" dt="2018-08-21T12:39:20.891" v="486" actId="1076"/>
          <ac:spMkLst>
            <pc:docMk/>
            <pc:sldMk cId="2117716290" sldId="280"/>
            <ac:spMk id="2" creationId="{00000000-0000-0000-0000-000000000000}"/>
          </ac:spMkLst>
        </pc:spChg>
        <pc:spChg chg="mod">
          <ac:chgData name="Dr.Gangadhara Kanchi" userId="fb827dce858834f3" providerId="LiveId" clId="{8B0CFD24-825F-482B-B7D7-919A7929C31F}" dt="2018-08-21T13:12:43.989" v="882" actId="20577"/>
          <ac:spMkLst>
            <pc:docMk/>
            <pc:sldMk cId="2117716290" sldId="280"/>
            <ac:spMk id="4" creationId="{00000000-0000-0000-0000-000000000000}"/>
          </ac:spMkLst>
        </pc:spChg>
      </pc:sldChg>
      <pc:sldChg chg="modSp add">
        <pc:chgData name="Dr.Gangadhara Kanchi" userId="fb827dce858834f3" providerId="LiveId" clId="{8B0CFD24-825F-482B-B7D7-919A7929C31F}" dt="2018-08-21T14:25:14.316" v="1516" actId="20577"/>
        <pc:sldMkLst>
          <pc:docMk/>
          <pc:sldMk cId="1124236125" sldId="282"/>
        </pc:sldMkLst>
        <pc:spChg chg="mod">
          <ac:chgData name="Dr.Gangadhara Kanchi" userId="fb827dce858834f3" providerId="LiveId" clId="{8B0CFD24-825F-482B-B7D7-919A7929C31F}" dt="2018-08-21T14:00:53.441" v="1235"/>
          <ac:spMkLst>
            <pc:docMk/>
            <pc:sldMk cId="1124236125" sldId="282"/>
            <ac:spMk id="2" creationId="{78FD6C1C-4D6D-4742-87B5-1B62A626B2F7}"/>
          </ac:spMkLst>
        </pc:spChg>
        <pc:spChg chg="mod">
          <ac:chgData name="Dr.Gangadhara Kanchi" userId="fb827dce858834f3" providerId="LiveId" clId="{8B0CFD24-825F-482B-B7D7-919A7929C31F}" dt="2018-08-21T14:25:14.316" v="1516" actId="20577"/>
          <ac:spMkLst>
            <pc:docMk/>
            <pc:sldMk cId="1124236125" sldId="282"/>
            <ac:spMk id="3" creationId="{6FC0CAC4-BF95-4D87-8F0C-F0C2C5153209}"/>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0" dt="2018-08-21T15:58:37.779"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FB6C8-7528-4F2E-944A-B9DE516D9D29}"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BEBCE-92B2-4C99-B1E1-1AFC28995619}" type="slidenum">
              <a:rPr lang="en-US" smtClean="0"/>
              <a:t>‹#›</a:t>
            </a:fld>
            <a:endParaRPr lang="en-US"/>
          </a:p>
        </p:txBody>
      </p:sp>
    </p:spTree>
    <p:extLst>
      <p:ext uri="{BB962C8B-B14F-4D97-AF65-F5344CB8AC3E}">
        <p14:creationId xmlns:p14="http://schemas.microsoft.com/office/powerpoint/2010/main" val="27868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EBEBCE-92B2-4C99-B1E1-1AFC28995619}" type="slidenum">
              <a:rPr lang="en-US" smtClean="0"/>
              <a:t>1</a:t>
            </a:fld>
            <a:endParaRPr lang="en-US"/>
          </a:p>
        </p:txBody>
      </p:sp>
    </p:spTree>
    <p:extLst>
      <p:ext uri="{BB962C8B-B14F-4D97-AF65-F5344CB8AC3E}">
        <p14:creationId xmlns:p14="http://schemas.microsoft.com/office/powerpoint/2010/main" val="192538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EBEBCE-92B2-4C99-B1E1-1AFC28995619}" type="slidenum">
              <a:rPr lang="en-US" smtClean="0"/>
              <a:t>3</a:t>
            </a:fld>
            <a:endParaRPr lang="en-US"/>
          </a:p>
        </p:txBody>
      </p:sp>
    </p:spTree>
    <p:extLst>
      <p:ext uri="{BB962C8B-B14F-4D97-AF65-F5344CB8AC3E}">
        <p14:creationId xmlns:p14="http://schemas.microsoft.com/office/powerpoint/2010/main" val="2025643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EBEBCE-92B2-4C99-B1E1-1AFC28995619}" type="slidenum">
              <a:rPr lang="en-US" smtClean="0"/>
              <a:t>5</a:t>
            </a:fld>
            <a:endParaRPr lang="en-US"/>
          </a:p>
        </p:txBody>
      </p:sp>
    </p:spTree>
    <p:extLst>
      <p:ext uri="{BB962C8B-B14F-4D97-AF65-F5344CB8AC3E}">
        <p14:creationId xmlns:p14="http://schemas.microsoft.com/office/powerpoint/2010/main" val="2217085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B9EBEBCE-92B2-4C99-B1E1-1AFC28995619}" type="slidenum">
              <a:rPr lang="en-US" smtClean="0"/>
              <a:t>9</a:t>
            </a:fld>
            <a:endParaRPr lang="en-US"/>
          </a:p>
        </p:txBody>
      </p:sp>
    </p:spTree>
    <p:extLst>
      <p:ext uri="{BB962C8B-B14F-4D97-AF65-F5344CB8AC3E}">
        <p14:creationId xmlns:p14="http://schemas.microsoft.com/office/powerpoint/2010/main" val="3531906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119708E0-B5C1-F34A-BE1F-78EF09F353EB}"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846691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9708E0-B5C1-F34A-BE1F-78EF09F353EB}"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230169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9708E0-B5C1-F34A-BE1F-78EF09F353EB}"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1268547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119708E0-B5C1-F34A-BE1F-78EF09F353EB}"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299560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9708E0-B5C1-F34A-BE1F-78EF09F353EB}" type="datetimeFigureOut">
              <a:rPr lang="en-US" smtClean="0"/>
              <a:pPr/>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0393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119708E0-B5C1-F34A-BE1F-78EF09F353EB}"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39075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119708E0-B5C1-F34A-BE1F-78EF09F353EB}" type="datetimeFigureOut">
              <a:rPr lang="en-US" smtClean="0"/>
              <a:pPr/>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424535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119708E0-B5C1-F34A-BE1F-78EF09F353EB}" type="datetimeFigureOut">
              <a:rPr lang="en-US" smtClean="0"/>
              <a:pPr/>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799076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9708E0-B5C1-F34A-BE1F-78EF09F353EB}" type="datetimeFigureOut">
              <a:rPr lang="en-US" smtClean="0"/>
              <a:pPr/>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94067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708E0-B5C1-F34A-BE1F-78EF09F353EB}"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3343369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9708E0-B5C1-F34A-BE1F-78EF09F353EB}" type="datetimeFigureOut">
              <a:rPr lang="en-US" smtClean="0"/>
              <a:pPr/>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87D13-CBD7-0247-8BE6-39B08D58B761}" type="slidenum">
              <a:rPr lang="en-US" smtClean="0"/>
              <a:pPr/>
              <a:t>‹#›</a:t>
            </a:fld>
            <a:endParaRPr lang="en-US"/>
          </a:p>
        </p:txBody>
      </p:sp>
    </p:spTree>
    <p:extLst>
      <p:ext uri="{BB962C8B-B14F-4D97-AF65-F5344CB8AC3E}">
        <p14:creationId xmlns:p14="http://schemas.microsoft.com/office/powerpoint/2010/main" val="236156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708E0-B5C1-F34A-BE1F-78EF09F353EB}" type="datetimeFigureOut">
              <a:rPr lang="en-US" smtClean="0"/>
              <a:pPr/>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87D13-CBD7-0247-8BE6-39B08D58B761}" type="slidenum">
              <a:rPr lang="en-US" smtClean="0"/>
              <a:pPr/>
              <a:t>‹#›</a:t>
            </a:fld>
            <a:endParaRPr lang="en-US"/>
          </a:p>
        </p:txBody>
      </p:sp>
    </p:spTree>
    <p:extLst>
      <p:ext uri="{BB962C8B-B14F-4D97-AF65-F5344CB8AC3E}">
        <p14:creationId xmlns:p14="http://schemas.microsoft.com/office/powerpoint/2010/main" val="36808316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829" y="2264227"/>
            <a:ext cx="7772400" cy="1365251"/>
          </a:xfrm>
        </p:spPr>
        <p:txBody>
          <a:bodyPr>
            <a:normAutofit fontScale="90000"/>
          </a:bodyPr>
          <a:lstStyle/>
          <a:p>
            <a:r>
              <a:rPr lang="en-IN" sz="5300" b="1" dirty="0">
                <a:latin typeface="Berlin Sans FB Demi" pitchFamily="34" charset="0"/>
              </a:rPr>
              <a:t>Case of Fever with Anuria</a:t>
            </a:r>
            <a:br>
              <a:rPr lang="en-IN" sz="4400" dirty="0"/>
            </a:br>
            <a:br>
              <a:rPr lang="en-IN" sz="4800" b="1" dirty="0"/>
            </a:br>
            <a:endParaRPr lang="en-IN" sz="4800" b="1" dirty="0"/>
          </a:p>
        </p:txBody>
      </p:sp>
      <p:sp>
        <p:nvSpPr>
          <p:cNvPr id="3" name="Subtitle 2"/>
          <p:cNvSpPr>
            <a:spLocks noGrp="1"/>
          </p:cNvSpPr>
          <p:nvPr>
            <p:ph type="subTitle" idx="1"/>
          </p:nvPr>
        </p:nvSpPr>
        <p:spPr>
          <a:xfrm>
            <a:off x="1371600" y="4292600"/>
            <a:ext cx="6400800" cy="1752600"/>
          </a:xfrm>
        </p:spPr>
        <p:txBody>
          <a:bodyPr/>
          <a:lstStyle/>
          <a:p>
            <a:r>
              <a:rPr lang="en-IN" b="1" dirty="0">
                <a:solidFill>
                  <a:schemeClr val="tx1"/>
                </a:solidFill>
                <a:latin typeface="Agency FB" pitchFamily="34" charset="0"/>
              </a:rPr>
              <a:t>DR SONIKA REDDY</a:t>
            </a:r>
          </a:p>
          <a:p>
            <a:r>
              <a:rPr lang="en-IN" b="1" dirty="0">
                <a:solidFill>
                  <a:schemeClr val="tx1"/>
                </a:solidFill>
                <a:latin typeface="Agency FB" pitchFamily="34" charset="0"/>
              </a:rPr>
              <a:t>JR II</a:t>
            </a:r>
          </a:p>
          <a:p>
            <a:r>
              <a:rPr lang="en-IN" b="1" dirty="0">
                <a:solidFill>
                  <a:schemeClr val="tx1"/>
                </a:solidFill>
                <a:latin typeface="Agency FB" pitchFamily="34" charset="0"/>
              </a:rPr>
              <a:t>DEPARTMENT OF MEDICINE</a:t>
            </a:r>
          </a:p>
        </p:txBody>
      </p:sp>
    </p:spTree>
    <p:extLst>
      <p:ext uri="{BB962C8B-B14F-4D97-AF65-F5344CB8AC3E}">
        <p14:creationId xmlns:p14="http://schemas.microsoft.com/office/powerpoint/2010/main" val="2117716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595086"/>
            <a:ext cx="8229600" cy="5531077"/>
          </a:xfrm>
        </p:spPr>
        <p:txBody>
          <a:bodyPr/>
          <a:lstStyle/>
          <a:p>
            <a:endParaRPr lang="en-IN" dirty="0"/>
          </a:p>
          <a:p>
            <a:endParaRPr lang="en-IN" dirty="0"/>
          </a:p>
          <a:p>
            <a:pPr>
              <a:buFont typeface="Wingdings" pitchFamily="2" charset="2"/>
              <a:buChar char="v"/>
            </a:pPr>
            <a:r>
              <a:rPr lang="en-IN" b="1" dirty="0">
                <a:latin typeface="Times New Roman" pitchFamily="18" charset="0"/>
                <a:cs typeface="Times New Roman" pitchFamily="18" charset="0"/>
              </a:rPr>
              <a:t> Peripheral blood smear </a:t>
            </a:r>
          </a:p>
          <a:p>
            <a:pPr marL="0" indent="0">
              <a:buNone/>
            </a:pPr>
            <a:endParaRPr lang="en-IN" b="1" dirty="0">
              <a:latin typeface="Times New Roman" pitchFamily="18" charset="0"/>
              <a:cs typeface="Times New Roman" pitchFamily="18" charset="0"/>
            </a:endParaRPr>
          </a:p>
          <a:p>
            <a:pPr marL="0" indent="0">
              <a:buNone/>
            </a:pPr>
            <a:r>
              <a:rPr lang="en-IN" dirty="0">
                <a:latin typeface="Times New Roman" pitchFamily="18" charset="0"/>
                <a:cs typeface="Times New Roman" pitchFamily="18" charset="0"/>
              </a:rPr>
              <a:t>Normocytic Normochromic RBCs.</a:t>
            </a:r>
          </a:p>
          <a:p>
            <a:pPr marL="0" indent="0">
              <a:buNone/>
            </a:pPr>
            <a:r>
              <a:rPr lang="en-IN" dirty="0">
                <a:solidFill>
                  <a:srgbClr val="FF0000"/>
                </a:solidFill>
                <a:latin typeface="Times New Roman" pitchFamily="18" charset="0"/>
                <a:cs typeface="Times New Roman" pitchFamily="18" charset="0"/>
              </a:rPr>
              <a:t>Burr cells </a:t>
            </a:r>
            <a:r>
              <a:rPr lang="en-IN" dirty="0">
                <a:latin typeface="Times New Roman" pitchFamily="18" charset="0"/>
                <a:cs typeface="Times New Roman" pitchFamily="18" charset="0"/>
              </a:rPr>
              <a:t>++.      </a:t>
            </a:r>
          </a:p>
          <a:p>
            <a:pPr marL="0" indent="0">
              <a:buNone/>
            </a:pPr>
            <a:r>
              <a:rPr lang="en-IN" dirty="0">
                <a:latin typeface="Times New Roman" pitchFamily="18" charset="0"/>
                <a:cs typeface="Times New Roman" pitchFamily="18" charset="0"/>
              </a:rPr>
              <a:t>Occasional </a:t>
            </a:r>
            <a:r>
              <a:rPr lang="en-IN" dirty="0" err="1">
                <a:solidFill>
                  <a:srgbClr val="FF0000"/>
                </a:solidFill>
                <a:latin typeface="Times New Roman" pitchFamily="18" charset="0"/>
                <a:cs typeface="Times New Roman" pitchFamily="18" charset="0"/>
              </a:rPr>
              <a:t>schistocytes</a:t>
            </a:r>
            <a:r>
              <a:rPr lang="en-IN" dirty="0">
                <a:latin typeface="Times New Roman" pitchFamily="18" charset="0"/>
                <a:cs typeface="Times New Roman" pitchFamily="18" charset="0"/>
              </a:rPr>
              <a:t> seen. </a:t>
            </a:r>
            <a:br>
              <a:rPr lang="en-IN" dirty="0">
                <a:latin typeface="Times New Roman" pitchFamily="18" charset="0"/>
                <a:cs typeface="Times New Roman" pitchFamily="18" charset="0"/>
              </a:rPr>
            </a:br>
            <a:r>
              <a:rPr lang="en-IN" dirty="0">
                <a:latin typeface="Times New Roman" pitchFamily="18" charset="0"/>
                <a:cs typeface="Times New Roman" pitchFamily="18" charset="0"/>
              </a:rPr>
              <a:t>No </a:t>
            </a:r>
            <a:r>
              <a:rPr lang="en-IN" dirty="0" err="1">
                <a:latin typeface="Times New Roman" pitchFamily="18" charset="0"/>
                <a:cs typeface="Times New Roman" pitchFamily="18" charset="0"/>
              </a:rPr>
              <a:t>hemoparasites</a:t>
            </a:r>
            <a:r>
              <a:rPr lang="en-IN" dirty="0">
                <a:latin typeface="Times New Roman" pitchFamily="18" charset="0"/>
                <a:cs typeface="Times New Roman" pitchFamily="18" charset="0"/>
              </a:rPr>
              <a:t> seen</a:t>
            </a:r>
          </a:p>
        </p:txBody>
      </p:sp>
    </p:spTree>
    <p:extLst>
      <p:ext uri="{BB962C8B-B14F-4D97-AF65-F5344CB8AC3E}">
        <p14:creationId xmlns:p14="http://schemas.microsoft.com/office/powerpoint/2010/main" val="353007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746" y="0"/>
            <a:ext cx="9390746" cy="6858001"/>
          </a:xfrm>
        </p:spPr>
      </p:pic>
      <p:sp>
        <p:nvSpPr>
          <p:cNvPr id="5" name="Left Arrow 4"/>
          <p:cNvSpPr/>
          <p:nvPr/>
        </p:nvSpPr>
        <p:spPr>
          <a:xfrm>
            <a:off x="4194625" y="3519716"/>
            <a:ext cx="601037" cy="181428"/>
          </a:xfrm>
          <a:prstGeom prst="lef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dirty="0"/>
          </a:p>
        </p:txBody>
      </p:sp>
      <p:sp>
        <p:nvSpPr>
          <p:cNvPr id="7" name="Left Arrow 6"/>
          <p:cNvSpPr/>
          <p:nvPr/>
        </p:nvSpPr>
        <p:spPr>
          <a:xfrm>
            <a:off x="5114973" y="2529117"/>
            <a:ext cx="601037" cy="181428"/>
          </a:xfrm>
          <a:prstGeom prst="lef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dirty="0"/>
          </a:p>
        </p:txBody>
      </p:sp>
      <p:sp>
        <p:nvSpPr>
          <p:cNvPr id="8" name="Left Arrow 7"/>
          <p:cNvSpPr/>
          <p:nvPr/>
        </p:nvSpPr>
        <p:spPr>
          <a:xfrm>
            <a:off x="2245421" y="5845717"/>
            <a:ext cx="601037" cy="181428"/>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50" dirty="0">
              <a:solidFill>
                <a:srgbClr val="FFFF00"/>
              </a:solidFill>
            </a:endParaRPr>
          </a:p>
        </p:txBody>
      </p:sp>
    </p:spTree>
    <p:extLst>
      <p:ext uri="{BB962C8B-B14F-4D97-AF65-F5344CB8AC3E}">
        <p14:creationId xmlns:p14="http://schemas.microsoft.com/office/powerpoint/2010/main" val="95424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231" y="-21664"/>
            <a:ext cx="8311119" cy="6856858"/>
          </a:xfrm>
        </p:spPr>
        <p:txBody>
          <a:bodyPr>
            <a:normAutofit/>
          </a:bodyPr>
          <a:lstStyle/>
          <a:p>
            <a:pPr marL="0" indent="0">
              <a:buNone/>
            </a:pPr>
            <a:r>
              <a:rPr lang="en-US" sz="3800" b="1" dirty="0">
                <a:latin typeface="Times New Roman" pitchFamily="18" charset="0"/>
                <a:cs typeface="Times New Roman" pitchFamily="18" charset="0"/>
              </a:rPr>
              <a:t>Radiological Investigations:</a:t>
            </a:r>
          </a:p>
          <a:p>
            <a:pPr marL="0" indent="0">
              <a:buNone/>
            </a:pPr>
            <a:endParaRPr lang="en-US" dirty="0">
              <a:latin typeface="Times New Roman" pitchFamily="18" charset="0"/>
              <a:cs typeface="Times New Roman" pitchFamily="18" charset="0"/>
            </a:endParaRPr>
          </a:p>
          <a:p>
            <a:r>
              <a:rPr lang="en-US" sz="3000" dirty="0">
                <a:latin typeface="Times New Roman" pitchFamily="18" charset="0"/>
                <a:cs typeface="Times New Roman" pitchFamily="18" charset="0"/>
              </a:rPr>
              <a:t>USG abdomen and pelvis </a:t>
            </a:r>
            <a:r>
              <a:rPr lang="mr-IN" sz="3000" dirty="0">
                <a:latin typeface="Times New Roman" pitchFamily="18" charset="0"/>
              </a:rPr>
              <a:t>–</a:t>
            </a:r>
            <a:r>
              <a:rPr lang="en-US" sz="3000" dirty="0">
                <a:latin typeface="Times New Roman" pitchFamily="18" charset="0"/>
                <a:cs typeface="Times New Roman" pitchFamily="18" charset="0"/>
              </a:rPr>
              <a:t> </a:t>
            </a:r>
          </a:p>
          <a:p>
            <a:pPr lvl="1"/>
            <a:r>
              <a:rPr lang="en-US" sz="3000" dirty="0">
                <a:latin typeface="Times New Roman" pitchFamily="18" charset="0"/>
                <a:cs typeface="Times New Roman" pitchFamily="18" charset="0"/>
              </a:rPr>
              <a:t>Liver </a:t>
            </a:r>
            <a:r>
              <a:rPr lang="mr-IN" sz="3000" dirty="0">
                <a:latin typeface="Times New Roman" pitchFamily="18" charset="0"/>
              </a:rPr>
              <a:t>–</a:t>
            </a:r>
            <a:r>
              <a:rPr lang="en-US" sz="3000" dirty="0">
                <a:latin typeface="Times New Roman" pitchFamily="18" charset="0"/>
                <a:cs typeface="Times New Roman" pitchFamily="18" charset="0"/>
              </a:rPr>
              <a:t> 16.4cm</a:t>
            </a:r>
          </a:p>
          <a:p>
            <a:pPr lvl="1"/>
            <a:r>
              <a:rPr lang="en-US" sz="3000" dirty="0">
                <a:latin typeface="Times New Roman" pitchFamily="18" charset="0"/>
                <a:cs typeface="Times New Roman" pitchFamily="18" charset="0"/>
              </a:rPr>
              <a:t>Spleen </a:t>
            </a:r>
            <a:r>
              <a:rPr lang="mr-IN" sz="3000" dirty="0">
                <a:latin typeface="Times New Roman" pitchFamily="18" charset="0"/>
              </a:rPr>
              <a:t>–</a:t>
            </a:r>
            <a:r>
              <a:rPr lang="en-US" sz="3000" dirty="0">
                <a:latin typeface="Times New Roman" pitchFamily="18" charset="0"/>
                <a:cs typeface="Times New Roman" pitchFamily="18" charset="0"/>
              </a:rPr>
              <a:t> 15 cm</a:t>
            </a:r>
          </a:p>
          <a:p>
            <a:pPr lvl="1"/>
            <a:endParaRPr lang="en-US" dirty="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a:p>
            <a:pPr lvl="1"/>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2D Echo </a:t>
            </a:r>
            <a:r>
              <a:rPr lang="mr-IN" sz="3000" dirty="0">
                <a:latin typeface="Times New Roman" pitchFamily="18" charset="0"/>
              </a:rPr>
              <a:t>–</a:t>
            </a:r>
            <a:r>
              <a:rPr lang="en-US" sz="3000" dirty="0">
                <a:latin typeface="Times New Roman" pitchFamily="18" charset="0"/>
                <a:cs typeface="Times New Roman" pitchFamily="18" charset="0"/>
              </a:rPr>
              <a:t> </a:t>
            </a:r>
          </a:p>
          <a:p>
            <a:pPr lvl="1"/>
            <a:r>
              <a:rPr lang="en-US" sz="3000" dirty="0">
                <a:solidFill>
                  <a:srgbClr val="0070C0"/>
                </a:solidFill>
                <a:latin typeface="Times New Roman" pitchFamily="18" charset="0"/>
                <a:cs typeface="Times New Roman" pitchFamily="18" charset="0"/>
              </a:rPr>
              <a:t>Mild global </a:t>
            </a:r>
            <a:r>
              <a:rPr lang="en-US" sz="3000" dirty="0" err="1">
                <a:solidFill>
                  <a:srgbClr val="0070C0"/>
                </a:solidFill>
                <a:latin typeface="Times New Roman" pitchFamily="18" charset="0"/>
                <a:cs typeface="Times New Roman" pitchFamily="18" charset="0"/>
              </a:rPr>
              <a:t>hypokinesia</a:t>
            </a:r>
            <a:endParaRPr lang="en-US" sz="3000" dirty="0">
              <a:solidFill>
                <a:srgbClr val="0070C0"/>
              </a:solidFill>
              <a:latin typeface="Times New Roman" pitchFamily="18" charset="0"/>
              <a:cs typeface="Times New Roman" pitchFamily="18" charset="0"/>
            </a:endParaRPr>
          </a:p>
          <a:p>
            <a:pPr lvl="1"/>
            <a:r>
              <a:rPr lang="en-US" sz="3000" dirty="0">
                <a:latin typeface="Times New Roman" pitchFamily="18" charset="0"/>
                <a:cs typeface="Times New Roman" pitchFamily="18" charset="0"/>
              </a:rPr>
              <a:t>Left Ventricular Ejection Fraction : 45-50%</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78721364"/>
              </p:ext>
            </p:extLst>
          </p:nvPr>
        </p:nvGraphicFramePr>
        <p:xfrm>
          <a:off x="978205" y="3406765"/>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lgn="ctr"/>
                      <a:endParaRPr lang="en-US" dirty="0"/>
                    </a:p>
                  </a:txBody>
                  <a:tcPr/>
                </a:tc>
                <a:tc>
                  <a:txBody>
                    <a:bodyPr/>
                    <a:lstStyle/>
                    <a:p>
                      <a:pPr algn="ctr"/>
                      <a:r>
                        <a:rPr lang="en-US" dirty="0" err="1"/>
                        <a:t>Rt</a:t>
                      </a:r>
                      <a:r>
                        <a:rPr lang="en-US" dirty="0"/>
                        <a:t> kidney</a:t>
                      </a:r>
                    </a:p>
                  </a:txBody>
                  <a:tcPr/>
                </a:tc>
                <a:tc>
                  <a:txBody>
                    <a:bodyPr/>
                    <a:lstStyle/>
                    <a:p>
                      <a:pPr algn="ctr"/>
                      <a:r>
                        <a:rPr lang="en-US" dirty="0"/>
                        <a:t>Lt kidney</a:t>
                      </a:r>
                    </a:p>
                  </a:txBody>
                  <a:tcPr/>
                </a:tc>
                <a:extLst>
                  <a:ext uri="{0D108BD9-81ED-4DB2-BD59-A6C34878D82A}">
                    <a16:rowId xmlns:a16="http://schemas.microsoft.com/office/drawing/2014/main" val="10000"/>
                  </a:ext>
                </a:extLst>
              </a:tr>
              <a:tr h="370840">
                <a:tc>
                  <a:txBody>
                    <a:bodyPr/>
                    <a:lstStyle/>
                    <a:p>
                      <a:r>
                        <a:rPr lang="en-US" dirty="0"/>
                        <a:t>Size </a:t>
                      </a:r>
                    </a:p>
                  </a:txBody>
                  <a:tcPr/>
                </a:tc>
                <a:tc>
                  <a:txBody>
                    <a:bodyPr/>
                    <a:lstStyle/>
                    <a:p>
                      <a:pPr algn="ctr"/>
                      <a:r>
                        <a:rPr lang="en-US" dirty="0"/>
                        <a:t>14 x 6.8 mm</a:t>
                      </a:r>
                    </a:p>
                  </a:txBody>
                  <a:tcPr/>
                </a:tc>
                <a:tc>
                  <a:txBody>
                    <a:bodyPr/>
                    <a:lstStyle/>
                    <a:p>
                      <a:pPr algn="ctr"/>
                      <a:r>
                        <a:rPr lang="en-US" dirty="0"/>
                        <a:t>14 x 7 mm</a:t>
                      </a:r>
                    </a:p>
                  </a:txBody>
                  <a:tcPr/>
                </a:tc>
                <a:extLst>
                  <a:ext uri="{0D108BD9-81ED-4DB2-BD59-A6C34878D82A}">
                    <a16:rowId xmlns:a16="http://schemas.microsoft.com/office/drawing/2014/main" val="10001"/>
                  </a:ext>
                </a:extLst>
              </a:tr>
              <a:tr h="370840">
                <a:tc>
                  <a:txBody>
                    <a:bodyPr/>
                    <a:lstStyle/>
                    <a:p>
                      <a:r>
                        <a:rPr lang="en-US" dirty="0" err="1"/>
                        <a:t>C.M.</a:t>
                      </a:r>
                      <a:r>
                        <a:rPr lang="en-US" baseline="0" dirty="0" err="1"/>
                        <a:t>Difference</a:t>
                      </a:r>
                      <a:endParaRPr lang="en-US" dirty="0"/>
                    </a:p>
                  </a:txBody>
                  <a:tcPr/>
                </a:tc>
                <a:tc>
                  <a:txBody>
                    <a:bodyPr/>
                    <a:lstStyle/>
                    <a:p>
                      <a:pPr algn="ctr"/>
                      <a:r>
                        <a:rPr lang="en-US" dirty="0"/>
                        <a:t>Accentuated </a:t>
                      </a:r>
                    </a:p>
                  </a:txBody>
                  <a:tcPr/>
                </a:tc>
                <a:tc>
                  <a:txBody>
                    <a:bodyPr/>
                    <a:lstStyle/>
                    <a:p>
                      <a:pPr algn="ctr"/>
                      <a:r>
                        <a:rPr lang="en-US" dirty="0"/>
                        <a:t>Accentuated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1010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12 hours after admission</a:t>
            </a:r>
          </a:p>
        </p:txBody>
      </p:sp>
      <p:sp>
        <p:nvSpPr>
          <p:cNvPr id="3" name="Content Placeholder 2"/>
          <p:cNvSpPr>
            <a:spLocks noGrp="1"/>
          </p:cNvSpPr>
          <p:nvPr>
            <p:ph idx="1"/>
          </p:nvPr>
        </p:nvSpPr>
        <p:spPr>
          <a:xfrm>
            <a:off x="628650" y="2492552"/>
            <a:ext cx="7886700" cy="4117121"/>
          </a:xfrm>
        </p:spPr>
        <p:txBody>
          <a:bodyPr>
            <a:normAutofit/>
          </a:bodyPr>
          <a:lstStyle/>
          <a:p>
            <a:r>
              <a:rPr lang="en-US" sz="2800" dirty="0">
                <a:latin typeface="Times New Roman" pitchFamily="18" charset="0"/>
                <a:cs typeface="Times New Roman" pitchFamily="18" charset="0"/>
              </a:rPr>
              <a:t>He was febrile, in </a:t>
            </a:r>
            <a:r>
              <a:rPr lang="en-US" sz="2800" dirty="0">
                <a:solidFill>
                  <a:srgbClr val="0070C0"/>
                </a:solidFill>
                <a:latin typeface="Times New Roman" pitchFamily="18" charset="0"/>
                <a:cs typeface="Times New Roman" pitchFamily="18" charset="0"/>
              </a:rPr>
              <a:t>delirium</a:t>
            </a:r>
            <a:r>
              <a:rPr lang="en-US" sz="2800" dirty="0">
                <a:latin typeface="Times New Roman" pitchFamily="18" charset="0"/>
                <a:cs typeface="Times New Roman" pitchFamily="18" charset="0"/>
              </a:rPr>
              <a:t> and aggressive.</a:t>
            </a:r>
          </a:p>
          <a:p>
            <a:r>
              <a:rPr lang="en-US" sz="2800" dirty="0">
                <a:solidFill>
                  <a:srgbClr val="0070C0"/>
                </a:solidFill>
                <a:latin typeface="Times New Roman" pitchFamily="18" charset="0"/>
                <a:cs typeface="Times New Roman" pitchFamily="18" charset="0"/>
              </a:rPr>
              <a:t>Disoriented</a:t>
            </a:r>
            <a:r>
              <a:rPr lang="en-US" sz="2800" dirty="0">
                <a:latin typeface="Times New Roman" pitchFamily="18" charset="0"/>
                <a:cs typeface="Times New Roman" pitchFamily="18" charset="0"/>
              </a:rPr>
              <a:t> to time, place and person. </a:t>
            </a:r>
          </a:p>
          <a:p>
            <a:r>
              <a:rPr lang="en-US" sz="2800" dirty="0">
                <a:latin typeface="Times New Roman" pitchFamily="18" charset="0"/>
                <a:cs typeface="Times New Roman" pitchFamily="18" charset="0"/>
              </a:rPr>
              <a:t>Speech was irrelevant, muttering.</a:t>
            </a:r>
          </a:p>
          <a:p>
            <a:r>
              <a:rPr lang="en-US" sz="2800" dirty="0">
                <a:latin typeface="Times New Roman" pitchFamily="18" charset="0"/>
                <a:cs typeface="Times New Roman" pitchFamily="18" charset="0"/>
              </a:rPr>
              <a:t>No focal neurological deficit. </a:t>
            </a:r>
          </a:p>
          <a:p>
            <a:r>
              <a:rPr lang="en-US" sz="2800" dirty="0">
                <a:latin typeface="Times New Roman" pitchFamily="18" charset="0"/>
                <a:cs typeface="Times New Roman" pitchFamily="18" charset="0"/>
              </a:rPr>
              <a:t>Urine output was</a:t>
            </a:r>
            <a:r>
              <a:rPr lang="en-US" sz="2800" dirty="0">
                <a:solidFill>
                  <a:srgbClr val="0070C0"/>
                </a:solidFill>
                <a:latin typeface="Times New Roman" pitchFamily="18" charset="0"/>
                <a:cs typeface="Times New Roman" pitchFamily="18" charset="0"/>
              </a:rPr>
              <a:t> 10ml </a:t>
            </a:r>
            <a:r>
              <a:rPr lang="en-US" sz="2800" dirty="0">
                <a:latin typeface="Times New Roman" pitchFamily="18" charset="0"/>
                <a:cs typeface="Times New Roman" pitchFamily="18" charset="0"/>
              </a:rPr>
              <a:t>over 12 hrs.</a:t>
            </a:r>
          </a:p>
          <a:p>
            <a:r>
              <a:rPr lang="en-US" sz="2800" dirty="0">
                <a:latin typeface="Times New Roman" pitchFamily="18" charset="0"/>
                <a:cs typeface="Times New Roman" pitchFamily="18" charset="0"/>
              </a:rPr>
              <a:t>Blood pressure was maintained.</a:t>
            </a:r>
          </a:p>
          <a:p>
            <a:pPr marL="0" indent="0">
              <a:buNone/>
            </a:pPr>
            <a:endParaRPr lang="en-IN"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963142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7F4A9E-DC89-4721-BB0F-663950363C61}"/>
              </a:ext>
            </a:extLst>
          </p:cNvPr>
          <p:cNvSpPr>
            <a:spLocks noGrp="1"/>
          </p:cNvSpPr>
          <p:nvPr>
            <p:ph type="title"/>
          </p:nvPr>
        </p:nvSpPr>
        <p:spPr>
          <a:xfrm>
            <a:off x="628650" y="130630"/>
            <a:ext cx="7886700" cy="663568"/>
          </a:xfrm>
        </p:spPr>
        <p:txBody>
          <a:bodyPr>
            <a:normAutofit fontScale="90000"/>
          </a:bodyPr>
          <a:lstStyle/>
          <a:p>
            <a:r>
              <a:rPr lang="en-US" b="1" dirty="0"/>
              <a:t>  ECG</a:t>
            </a:r>
            <a:endParaRPr lang="en-IN" dirty="0"/>
          </a:p>
        </p:txBody>
      </p:sp>
      <p:pic>
        <p:nvPicPr>
          <p:cNvPr id="2051" name="Picture 3" descr="C:\Users\HP\Desktop\enteric ECGS\2.04 ecg.jpg"/>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938"/>
          <a:stretch/>
        </p:blipFill>
        <p:spPr bwMode="auto">
          <a:xfrm>
            <a:off x="368877" y="823736"/>
            <a:ext cx="8490302" cy="491127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D9B676E8-3ECB-4D11-A55F-6767D90F35B4}"/>
              </a:ext>
            </a:extLst>
          </p:cNvPr>
          <p:cNvSpPr txBox="1"/>
          <p:nvPr/>
        </p:nvSpPr>
        <p:spPr>
          <a:xfrm>
            <a:off x="334533" y="5821250"/>
            <a:ext cx="8388757" cy="923330"/>
          </a:xfrm>
          <a:prstGeom prst="rect">
            <a:avLst/>
          </a:prstGeom>
          <a:noFill/>
        </p:spPr>
        <p:txBody>
          <a:bodyPr wrap="square" rtlCol="0">
            <a:spAutoFit/>
          </a:bodyPr>
          <a:lstStyle/>
          <a:p>
            <a:r>
              <a:rPr lang="en-US" dirty="0">
                <a:latin typeface="Times New Roman" pitchFamily="18" charset="0"/>
                <a:cs typeface="Times New Roman" pitchFamily="18" charset="0"/>
              </a:rPr>
              <a:t>ECG showed ST elevation with convexity upwards and T wave inversion along with 2D echo evidence of mild global hypokinesia with low left ventricular ejection fraction, and raised cardiac enzymes were  suggestive of </a:t>
            </a:r>
            <a:r>
              <a:rPr lang="en-US" dirty="0" err="1">
                <a:latin typeface="Times New Roman" pitchFamily="18" charset="0"/>
                <a:cs typeface="Times New Roman" pitchFamily="18" charset="0"/>
              </a:rPr>
              <a:t>myocarditits</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2525296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CCE8E-E4FD-402E-A86D-53571725DCF9}"/>
              </a:ext>
            </a:extLst>
          </p:cNvPr>
          <p:cNvSpPr>
            <a:spLocks noGrp="1"/>
          </p:cNvSpPr>
          <p:nvPr>
            <p:ph type="title"/>
          </p:nvPr>
        </p:nvSpPr>
        <p:spPr>
          <a:xfrm>
            <a:off x="336281" y="8177"/>
            <a:ext cx="8077468" cy="1770815"/>
          </a:xfrm>
        </p:spPr>
        <p:txBody>
          <a:bodyPr>
            <a:noAutofit/>
          </a:bodyPr>
          <a:lstStyle/>
          <a:p>
            <a:r>
              <a:rPr lang="en-US" sz="3600" b="1" dirty="0">
                <a:latin typeface="Times New Roman" pitchFamily="18" charset="0"/>
                <a:cs typeface="Times New Roman" pitchFamily="18" charset="0"/>
              </a:rPr>
              <a:t>Our Differential Diagnosis on the day of </a:t>
            </a:r>
            <a:br>
              <a:rPr lang="en-US" sz="3600" b="1" dirty="0">
                <a:latin typeface="Times New Roman" pitchFamily="18" charset="0"/>
                <a:cs typeface="Times New Roman" pitchFamily="18" charset="0"/>
              </a:rPr>
            </a:br>
            <a:r>
              <a:rPr lang="en-US" sz="3600" b="1" dirty="0">
                <a:latin typeface="Times New Roman" pitchFamily="18" charset="0"/>
                <a:cs typeface="Times New Roman" pitchFamily="18" charset="0"/>
              </a:rPr>
              <a:t>  admission </a:t>
            </a:r>
          </a:p>
        </p:txBody>
      </p:sp>
      <p:sp>
        <p:nvSpPr>
          <p:cNvPr id="3" name="Content Placeholder 2">
            <a:extLst>
              <a:ext uri="{FF2B5EF4-FFF2-40B4-BE49-F238E27FC236}">
                <a16:creationId xmlns:a16="http://schemas.microsoft.com/office/drawing/2014/main" id="{8B0D4DED-53FE-4561-8F39-8B05AD3E8C11}"/>
              </a:ext>
            </a:extLst>
          </p:cNvPr>
          <p:cNvSpPr>
            <a:spLocks noGrp="1"/>
          </p:cNvSpPr>
          <p:nvPr>
            <p:ph idx="1"/>
          </p:nvPr>
        </p:nvSpPr>
        <p:spPr>
          <a:xfrm>
            <a:off x="205653" y="1539434"/>
            <a:ext cx="8585915" cy="5310389"/>
          </a:xfrm>
        </p:spPr>
        <p:txBody>
          <a:bodyPr>
            <a:normAutofit/>
          </a:bodyPr>
          <a:lstStyle/>
          <a:p>
            <a:r>
              <a:rPr lang="en-US" dirty="0">
                <a:latin typeface="Times New Roman" pitchFamily="18" charset="0"/>
                <a:cs typeface="Times New Roman" pitchFamily="18" charset="0"/>
              </a:rPr>
              <a:t>Gram negative sepsis due to </a:t>
            </a:r>
            <a:r>
              <a:rPr lang="en-US" dirty="0" err="1">
                <a:latin typeface="Times New Roman" pitchFamily="18" charset="0"/>
                <a:cs typeface="Times New Roman" pitchFamily="18" charset="0"/>
              </a:rPr>
              <a:t>E.coli</a:t>
            </a:r>
            <a:r>
              <a:rPr lang="en-US" dirty="0">
                <a:latin typeface="Times New Roman" pitchFamily="18" charset="0"/>
                <a:cs typeface="Times New Roman" pitchFamily="18" charset="0"/>
              </a:rPr>
              <a:t> or     Salmonella species.</a:t>
            </a:r>
          </a:p>
          <a:p>
            <a:r>
              <a:rPr lang="en-US" dirty="0">
                <a:latin typeface="Times New Roman" pitchFamily="18" charset="0"/>
                <a:cs typeface="Times New Roman" pitchFamily="18" charset="0"/>
              </a:rPr>
              <a:t>Connective tissue disorder with sepsis </a:t>
            </a:r>
          </a:p>
          <a:p>
            <a:r>
              <a:rPr lang="en-US" dirty="0">
                <a:latin typeface="Times New Roman" pitchFamily="18" charset="0"/>
                <a:cs typeface="Times New Roman" pitchFamily="18" charset="0"/>
              </a:rPr>
              <a:t>Leptospirosis</a:t>
            </a:r>
          </a:p>
          <a:p>
            <a:pPr marL="0" indent="0">
              <a:buNone/>
            </a:pPr>
            <a:endParaRPr lang="en-US" dirty="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with Acute kidney injury,   </a:t>
            </a:r>
          </a:p>
          <a:p>
            <a:pPr marL="0" indent="0">
              <a:buNone/>
            </a:pPr>
            <a:r>
              <a:rPr lang="en-US" dirty="0">
                <a:latin typeface="Times New Roman" pitchFamily="18" charset="0"/>
                <a:cs typeface="Times New Roman" pitchFamily="18" charset="0"/>
              </a:rPr>
              <a:t>            Encephalopathy, Myocarditis, </a:t>
            </a:r>
          </a:p>
          <a:p>
            <a:pPr marL="0" indent="0">
              <a:buNone/>
            </a:pPr>
            <a:r>
              <a:rPr lang="en-US" dirty="0">
                <a:latin typeface="Times New Roman" pitchFamily="18" charset="0"/>
                <a:cs typeface="Times New Roman" pitchFamily="18" charset="0"/>
              </a:rPr>
              <a:t>            Pancreatitis and Hepatitis.</a:t>
            </a:r>
          </a:p>
          <a:p>
            <a:endParaRPr lang="en-US" sz="2800" dirty="0"/>
          </a:p>
        </p:txBody>
      </p:sp>
    </p:spTree>
    <p:extLst>
      <p:ext uri="{BB962C8B-B14F-4D97-AF65-F5344CB8AC3E}">
        <p14:creationId xmlns:p14="http://schemas.microsoft.com/office/powerpoint/2010/main" val="165971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82969023"/>
              </p:ext>
            </p:extLst>
          </p:nvPr>
        </p:nvGraphicFramePr>
        <p:xfrm>
          <a:off x="334850" y="736246"/>
          <a:ext cx="6712562" cy="4939048"/>
        </p:xfrm>
        <a:graphic>
          <a:graphicData uri="http://schemas.openxmlformats.org/drawingml/2006/table">
            <a:tbl>
              <a:tblPr firstRow="1" bandRow="1">
                <a:tableStyleId>{5C22544A-7EE6-4342-B048-85BDC9FD1C3A}</a:tableStyleId>
              </a:tblPr>
              <a:tblGrid>
                <a:gridCol w="1421379">
                  <a:extLst>
                    <a:ext uri="{9D8B030D-6E8A-4147-A177-3AD203B41FA5}">
                      <a16:colId xmlns:a16="http://schemas.microsoft.com/office/drawing/2014/main" val="20000"/>
                    </a:ext>
                  </a:extLst>
                </a:gridCol>
                <a:gridCol w="1146628">
                  <a:extLst>
                    <a:ext uri="{9D8B030D-6E8A-4147-A177-3AD203B41FA5}">
                      <a16:colId xmlns:a16="http://schemas.microsoft.com/office/drawing/2014/main" val="20001"/>
                    </a:ext>
                  </a:extLst>
                </a:gridCol>
                <a:gridCol w="1248229">
                  <a:extLst>
                    <a:ext uri="{9D8B030D-6E8A-4147-A177-3AD203B41FA5}">
                      <a16:colId xmlns:a16="http://schemas.microsoft.com/office/drawing/2014/main" val="20002"/>
                    </a:ext>
                  </a:extLst>
                </a:gridCol>
                <a:gridCol w="2896326">
                  <a:extLst>
                    <a:ext uri="{9D8B030D-6E8A-4147-A177-3AD203B41FA5}">
                      <a16:colId xmlns:a16="http://schemas.microsoft.com/office/drawing/2014/main" val="20004"/>
                    </a:ext>
                  </a:extLst>
                </a:gridCol>
              </a:tblGrid>
              <a:tr h="423415">
                <a:tc>
                  <a:txBody>
                    <a:bodyPr/>
                    <a:lstStyle/>
                    <a:p>
                      <a:endParaRPr lang="en-US" sz="1400" dirty="0"/>
                    </a:p>
                  </a:txBody>
                  <a:tcPr marL="68580" marR="68580" marT="34290" marB="34290"/>
                </a:tc>
                <a:tc>
                  <a:txBody>
                    <a:bodyPr/>
                    <a:lstStyle/>
                    <a:p>
                      <a:r>
                        <a:rPr lang="en-US" sz="1400" baseline="0" dirty="0"/>
                        <a:t> DAY 2</a:t>
                      </a:r>
                      <a:endParaRPr lang="en-US" sz="1400" dirty="0"/>
                    </a:p>
                  </a:txBody>
                  <a:tcPr marL="68580" marR="68580" marT="34290" marB="34290"/>
                </a:tc>
                <a:tc>
                  <a:txBody>
                    <a:bodyPr/>
                    <a:lstStyle/>
                    <a:p>
                      <a:r>
                        <a:rPr lang="en-US" sz="1400" dirty="0"/>
                        <a:t>DAY</a:t>
                      </a:r>
                      <a:r>
                        <a:rPr lang="en-US" sz="1400" baseline="0" dirty="0"/>
                        <a:t> 4</a:t>
                      </a:r>
                      <a:endParaRPr lang="en-US" sz="1400" dirty="0"/>
                    </a:p>
                  </a:txBody>
                  <a:tcPr marL="68580" marR="68580" marT="34290" marB="34290"/>
                </a:tc>
                <a:tc>
                  <a:txBody>
                    <a:bodyPr/>
                    <a:lstStyle/>
                    <a:p>
                      <a:r>
                        <a:rPr lang="en-US" sz="1400" dirty="0"/>
                        <a:t>DAY</a:t>
                      </a:r>
                      <a:r>
                        <a:rPr lang="en-US" sz="1400" baseline="0" dirty="0"/>
                        <a:t> 8</a:t>
                      </a:r>
                      <a:endParaRPr lang="en-US" sz="1400" dirty="0"/>
                    </a:p>
                  </a:txBody>
                  <a:tcPr marL="68580" marR="68580" marT="34290" marB="34290"/>
                </a:tc>
                <a:extLst>
                  <a:ext uri="{0D108BD9-81ED-4DB2-BD59-A6C34878D82A}">
                    <a16:rowId xmlns:a16="http://schemas.microsoft.com/office/drawing/2014/main" val="10000"/>
                  </a:ext>
                </a:extLst>
              </a:tr>
              <a:tr h="501737">
                <a:tc>
                  <a:txBody>
                    <a:bodyPr/>
                    <a:lstStyle/>
                    <a:p>
                      <a:r>
                        <a:rPr lang="en-US" sz="1400" dirty="0" err="1"/>
                        <a:t>Hb</a:t>
                      </a:r>
                      <a:r>
                        <a:rPr lang="en-US" sz="1400" dirty="0"/>
                        <a:t> g%</a:t>
                      </a:r>
                    </a:p>
                  </a:txBody>
                  <a:tcPr marL="68580" marR="68580" marT="34290" marB="34290"/>
                </a:tc>
                <a:tc>
                  <a:txBody>
                    <a:bodyPr/>
                    <a:lstStyle/>
                    <a:p>
                      <a:r>
                        <a:rPr lang="en-US" sz="1400" dirty="0"/>
                        <a:t>13.6</a:t>
                      </a:r>
                    </a:p>
                  </a:txBody>
                  <a:tcPr marL="68580" marR="68580" marT="34290" marB="34290"/>
                </a:tc>
                <a:tc>
                  <a:txBody>
                    <a:bodyPr/>
                    <a:lstStyle/>
                    <a:p>
                      <a:r>
                        <a:rPr lang="en-US" sz="1400" dirty="0"/>
                        <a:t>12.8</a:t>
                      </a:r>
                    </a:p>
                  </a:txBody>
                  <a:tcPr marL="68580" marR="68580" marT="34290" marB="34290"/>
                </a:tc>
                <a:tc>
                  <a:txBody>
                    <a:bodyPr/>
                    <a:lstStyle/>
                    <a:p>
                      <a:r>
                        <a:rPr lang="en-US" sz="1400" dirty="0">
                          <a:solidFill>
                            <a:srgbClr val="FF0000"/>
                          </a:solidFill>
                        </a:rPr>
                        <a:t>8.6</a:t>
                      </a:r>
                    </a:p>
                  </a:txBody>
                  <a:tcPr marL="68580" marR="68580" marT="34290" marB="34290"/>
                </a:tc>
                <a:extLst>
                  <a:ext uri="{0D108BD9-81ED-4DB2-BD59-A6C34878D82A}">
                    <a16:rowId xmlns:a16="http://schemas.microsoft.com/office/drawing/2014/main" val="10001"/>
                  </a:ext>
                </a:extLst>
              </a:tr>
              <a:tr h="501737">
                <a:tc>
                  <a:txBody>
                    <a:bodyPr/>
                    <a:lstStyle/>
                    <a:p>
                      <a:r>
                        <a:rPr lang="en-US" sz="1400" dirty="0"/>
                        <a:t>TLC/mm</a:t>
                      </a:r>
                      <a:r>
                        <a:rPr lang="en-US" sz="1400" baseline="30000" dirty="0"/>
                        <a:t>3</a:t>
                      </a:r>
                      <a:endParaRPr lang="en-US" sz="1400" dirty="0"/>
                    </a:p>
                  </a:txBody>
                  <a:tcPr marL="68580" marR="68580" marT="34290" marB="34290"/>
                </a:tc>
                <a:tc>
                  <a:txBody>
                    <a:bodyPr/>
                    <a:lstStyle/>
                    <a:p>
                      <a:r>
                        <a:rPr lang="en-US" sz="1400" dirty="0">
                          <a:solidFill>
                            <a:srgbClr val="FF0000"/>
                          </a:solidFill>
                        </a:rPr>
                        <a:t>3,600</a:t>
                      </a:r>
                    </a:p>
                  </a:txBody>
                  <a:tcPr marL="68580" marR="68580" marT="34290" marB="34290"/>
                </a:tc>
                <a:tc>
                  <a:txBody>
                    <a:bodyPr/>
                    <a:lstStyle/>
                    <a:p>
                      <a:r>
                        <a:rPr lang="en-US" sz="1400" dirty="0"/>
                        <a:t>5,400</a:t>
                      </a:r>
                    </a:p>
                  </a:txBody>
                  <a:tcPr marL="68580" marR="68580" marT="34290" marB="34290"/>
                </a:tc>
                <a:tc>
                  <a:txBody>
                    <a:bodyPr/>
                    <a:lstStyle/>
                    <a:p>
                      <a:r>
                        <a:rPr lang="en-US" sz="1400" dirty="0">
                          <a:solidFill>
                            <a:schemeClr val="tx1"/>
                          </a:solidFill>
                        </a:rPr>
                        <a:t>12,800</a:t>
                      </a:r>
                    </a:p>
                  </a:txBody>
                  <a:tcPr marL="68580" marR="68580" marT="34290" marB="34290"/>
                </a:tc>
                <a:extLst>
                  <a:ext uri="{0D108BD9-81ED-4DB2-BD59-A6C34878D82A}">
                    <a16:rowId xmlns:a16="http://schemas.microsoft.com/office/drawing/2014/main" val="10002"/>
                  </a:ext>
                </a:extLst>
              </a:tr>
              <a:tr h="501737">
                <a:tc>
                  <a:txBody>
                    <a:bodyPr/>
                    <a:lstStyle/>
                    <a:p>
                      <a:r>
                        <a:rPr lang="en-US" sz="1400" dirty="0"/>
                        <a:t>Platelet/mm</a:t>
                      </a:r>
                      <a:r>
                        <a:rPr lang="en-US" sz="1400" baseline="30000" dirty="0"/>
                        <a:t>3</a:t>
                      </a:r>
                      <a:endParaRPr lang="en-US" sz="1400" dirty="0"/>
                    </a:p>
                  </a:txBody>
                  <a:tcPr marL="68580" marR="68580" marT="34290" marB="34290"/>
                </a:tc>
                <a:tc>
                  <a:txBody>
                    <a:bodyPr/>
                    <a:lstStyle/>
                    <a:p>
                      <a:r>
                        <a:rPr lang="en-US" sz="1400" dirty="0">
                          <a:solidFill>
                            <a:srgbClr val="FF0000"/>
                          </a:solidFill>
                        </a:rPr>
                        <a:t>80,000</a:t>
                      </a:r>
                    </a:p>
                  </a:txBody>
                  <a:tcPr marL="68580" marR="68580" marT="34290" marB="34290"/>
                </a:tc>
                <a:tc>
                  <a:txBody>
                    <a:bodyPr/>
                    <a:lstStyle/>
                    <a:p>
                      <a:r>
                        <a:rPr lang="en-US" sz="1400" dirty="0">
                          <a:solidFill>
                            <a:srgbClr val="FF0000"/>
                          </a:solidFill>
                        </a:rPr>
                        <a:t>50,000</a:t>
                      </a:r>
                    </a:p>
                  </a:txBody>
                  <a:tcPr marL="68580" marR="68580" marT="34290" marB="34290"/>
                </a:tc>
                <a:tc>
                  <a:txBody>
                    <a:bodyPr/>
                    <a:lstStyle/>
                    <a:p>
                      <a:r>
                        <a:rPr lang="en-US" sz="1400" dirty="0"/>
                        <a:t>1.20lac</a:t>
                      </a:r>
                    </a:p>
                  </a:txBody>
                  <a:tcPr marL="68580" marR="68580" marT="34290" marB="34290"/>
                </a:tc>
                <a:extLst>
                  <a:ext uri="{0D108BD9-81ED-4DB2-BD59-A6C34878D82A}">
                    <a16:rowId xmlns:a16="http://schemas.microsoft.com/office/drawing/2014/main" val="10003"/>
                  </a:ext>
                </a:extLst>
              </a:tr>
              <a:tr h="501737">
                <a:tc>
                  <a:txBody>
                    <a:bodyPr/>
                    <a:lstStyle/>
                    <a:p>
                      <a:r>
                        <a:rPr lang="en-US" sz="1400" dirty="0"/>
                        <a:t>T.</a:t>
                      </a:r>
                      <a:r>
                        <a:rPr lang="en-US" sz="1400" baseline="0" dirty="0"/>
                        <a:t> </a:t>
                      </a:r>
                      <a:r>
                        <a:rPr lang="en-US" sz="1400" baseline="0" dirty="0" err="1"/>
                        <a:t>Bil</a:t>
                      </a:r>
                      <a:endParaRPr lang="en-US" sz="1400" dirty="0"/>
                    </a:p>
                  </a:txBody>
                  <a:tcPr marL="68580" marR="68580" marT="34290" marB="34290"/>
                </a:tc>
                <a:tc>
                  <a:txBody>
                    <a:bodyPr/>
                    <a:lstStyle/>
                    <a:p>
                      <a:r>
                        <a:rPr lang="en-US" sz="1400" dirty="0"/>
                        <a:t>0.79</a:t>
                      </a:r>
                    </a:p>
                  </a:txBody>
                  <a:tcPr marL="68580" marR="68580" marT="34290" marB="34290"/>
                </a:tc>
                <a:tc>
                  <a:txBody>
                    <a:bodyPr/>
                    <a:lstStyle/>
                    <a:p>
                      <a:r>
                        <a:rPr lang="en-US" sz="1400" dirty="0"/>
                        <a:t>0.58</a:t>
                      </a:r>
                    </a:p>
                  </a:txBody>
                  <a:tcPr marL="68580" marR="68580" marT="34290" marB="34290"/>
                </a:tc>
                <a:tc>
                  <a:txBody>
                    <a:bodyPr/>
                    <a:lstStyle/>
                    <a:p>
                      <a:r>
                        <a:rPr lang="en-US" sz="1400" dirty="0"/>
                        <a:t>0.56</a:t>
                      </a:r>
                    </a:p>
                  </a:txBody>
                  <a:tcPr marL="68580" marR="68580" marT="34290" marB="34290"/>
                </a:tc>
                <a:extLst>
                  <a:ext uri="{0D108BD9-81ED-4DB2-BD59-A6C34878D82A}">
                    <a16:rowId xmlns:a16="http://schemas.microsoft.com/office/drawing/2014/main" val="10004"/>
                  </a:ext>
                </a:extLst>
              </a:tr>
              <a:tr h="501737">
                <a:tc>
                  <a:txBody>
                    <a:bodyPr/>
                    <a:lstStyle/>
                    <a:p>
                      <a:r>
                        <a:rPr lang="en-US" sz="1400" dirty="0"/>
                        <a:t>D.</a:t>
                      </a:r>
                      <a:r>
                        <a:rPr lang="en-US" sz="1400" baseline="0" dirty="0"/>
                        <a:t> </a:t>
                      </a:r>
                      <a:r>
                        <a:rPr lang="en-US" sz="1400" baseline="0" dirty="0" err="1"/>
                        <a:t>Bil</a:t>
                      </a:r>
                      <a:endParaRPr lang="en-US" sz="1400" dirty="0"/>
                    </a:p>
                  </a:txBody>
                  <a:tcPr marL="68580" marR="68580" marT="34290" marB="34290"/>
                </a:tc>
                <a:tc>
                  <a:txBody>
                    <a:bodyPr/>
                    <a:lstStyle/>
                    <a:p>
                      <a:r>
                        <a:rPr lang="en-US" sz="1400" dirty="0"/>
                        <a:t>0.71</a:t>
                      </a:r>
                    </a:p>
                  </a:txBody>
                  <a:tcPr marL="68580" marR="68580" marT="34290" marB="34290"/>
                </a:tc>
                <a:tc>
                  <a:txBody>
                    <a:bodyPr/>
                    <a:lstStyle/>
                    <a:p>
                      <a:r>
                        <a:rPr lang="en-US" sz="1400" dirty="0"/>
                        <a:t>0.30</a:t>
                      </a:r>
                    </a:p>
                  </a:txBody>
                  <a:tcPr marL="68580" marR="68580" marT="34290" marB="34290"/>
                </a:tc>
                <a:tc>
                  <a:txBody>
                    <a:bodyPr/>
                    <a:lstStyle/>
                    <a:p>
                      <a:r>
                        <a:rPr lang="en-US" sz="1400" dirty="0"/>
                        <a:t>0.13</a:t>
                      </a:r>
                    </a:p>
                  </a:txBody>
                  <a:tcPr marL="68580" marR="68580" marT="34290" marB="34290"/>
                </a:tc>
                <a:extLst>
                  <a:ext uri="{0D108BD9-81ED-4DB2-BD59-A6C34878D82A}">
                    <a16:rowId xmlns:a16="http://schemas.microsoft.com/office/drawing/2014/main" val="10005"/>
                  </a:ext>
                </a:extLst>
              </a:tr>
              <a:tr h="501737">
                <a:tc>
                  <a:txBody>
                    <a:bodyPr/>
                    <a:lstStyle/>
                    <a:p>
                      <a:r>
                        <a:rPr lang="en-US" sz="1400" dirty="0"/>
                        <a:t>ALT</a:t>
                      </a:r>
                    </a:p>
                  </a:txBody>
                  <a:tcPr marL="68580" marR="68580" marT="34290" marB="34290"/>
                </a:tc>
                <a:tc>
                  <a:txBody>
                    <a:bodyPr/>
                    <a:lstStyle/>
                    <a:p>
                      <a:r>
                        <a:rPr lang="en-US" sz="1400" dirty="0">
                          <a:solidFill>
                            <a:srgbClr val="FF0000"/>
                          </a:solidFill>
                        </a:rPr>
                        <a:t>71</a:t>
                      </a:r>
                    </a:p>
                  </a:txBody>
                  <a:tcPr marL="68580" marR="68580" marT="34290" marB="34290"/>
                </a:tc>
                <a:tc>
                  <a:txBody>
                    <a:bodyPr/>
                    <a:lstStyle/>
                    <a:p>
                      <a:r>
                        <a:rPr lang="en-US" sz="1400" dirty="0">
                          <a:solidFill>
                            <a:srgbClr val="FF0000"/>
                          </a:solidFill>
                        </a:rPr>
                        <a:t>82</a:t>
                      </a:r>
                    </a:p>
                  </a:txBody>
                  <a:tcPr marL="68580" marR="68580" marT="34290" marB="34290"/>
                </a:tc>
                <a:tc>
                  <a:txBody>
                    <a:bodyPr/>
                    <a:lstStyle/>
                    <a:p>
                      <a:r>
                        <a:rPr lang="en-US" sz="1400" dirty="0"/>
                        <a:t>26</a:t>
                      </a:r>
                    </a:p>
                  </a:txBody>
                  <a:tcPr marL="68580" marR="68580" marT="34290" marB="34290"/>
                </a:tc>
                <a:extLst>
                  <a:ext uri="{0D108BD9-81ED-4DB2-BD59-A6C34878D82A}">
                    <a16:rowId xmlns:a16="http://schemas.microsoft.com/office/drawing/2014/main" val="10006"/>
                  </a:ext>
                </a:extLst>
              </a:tr>
              <a:tr h="501737">
                <a:tc>
                  <a:txBody>
                    <a:bodyPr/>
                    <a:lstStyle/>
                    <a:p>
                      <a:r>
                        <a:rPr lang="en-US" sz="1400" dirty="0"/>
                        <a:t>AST</a:t>
                      </a:r>
                    </a:p>
                  </a:txBody>
                  <a:tcPr marL="68580" marR="68580" marT="34290" marB="34290"/>
                </a:tc>
                <a:tc>
                  <a:txBody>
                    <a:bodyPr/>
                    <a:lstStyle/>
                    <a:p>
                      <a:r>
                        <a:rPr lang="en-US" sz="1400" dirty="0">
                          <a:solidFill>
                            <a:srgbClr val="FF0000"/>
                          </a:solidFill>
                        </a:rPr>
                        <a:t>206</a:t>
                      </a:r>
                    </a:p>
                  </a:txBody>
                  <a:tcPr marL="68580" marR="68580" marT="34290" marB="34290"/>
                </a:tc>
                <a:tc>
                  <a:txBody>
                    <a:bodyPr/>
                    <a:lstStyle/>
                    <a:p>
                      <a:r>
                        <a:rPr lang="en-US" sz="1400" dirty="0">
                          <a:solidFill>
                            <a:srgbClr val="FF0000"/>
                          </a:solidFill>
                        </a:rPr>
                        <a:t>244</a:t>
                      </a:r>
                    </a:p>
                  </a:txBody>
                  <a:tcPr marL="68580" marR="68580" marT="34290" marB="34290"/>
                </a:tc>
                <a:tc>
                  <a:txBody>
                    <a:bodyPr/>
                    <a:lstStyle/>
                    <a:p>
                      <a:r>
                        <a:rPr lang="en-US" sz="1400" dirty="0"/>
                        <a:t>53</a:t>
                      </a:r>
                    </a:p>
                  </a:txBody>
                  <a:tcPr marL="68580" marR="68580" marT="34290" marB="34290"/>
                </a:tc>
                <a:extLst>
                  <a:ext uri="{0D108BD9-81ED-4DB2-BD59-A6C34878D82A}">
                    <a16:rowId xmlns:a16="http://schemas.microsoft.com/office/drawing/2014/main" val="10007"/>
                  </a:ext>
                </a:extLst>
              </a:tr>
              <a:tr h="501737">
                <a:tc>
                  <a:txBody>
                    <a:bodyPr/>
                    <a:lstStyle/>
                    <a:p>
                      <a:r>
                        <a:rPr lang="en-US" sz="1400" dirty="0"/>
                        <a:t>ALP</a:t>
                      </a:r>
                    </a:p>
                  </a:txBody>
                  <a:tcPr marL="68580" marR="68580" marT="34290" marB="34290"/>
                </a:tc>
                <a:tc>
                  <a:txBody>
                    <a:bodyPr/>
                    <a:lstStyle/>
                    <a:p>
                      <a:r>
                        <a:rPr lang="en-US" sz="1400" dirty="0"/>
                        <a:t>95</a:t>
                      </a:r>
                    </a:p>
                  </a:txBody>
                  <a:tcPr marL="68580" marR="68580" marT="34290" marB="34290"/>
                </a:tc>
                <a:tc>
                  <a:txBody>
                    <a:bodyPr/>
                    <a:lstStyle/>
                    <a:p>
                      <a:r>
                        <a:rPr lang="en-US" sz="1400" dirty="0">
                          <a:solidFill>
                            <a:schemeClr val="tx1"/>
                          </a:solidFill>
                        </a:rPr>
                        <a:t>107</a:t>
                      </a:r>
                    </a:p>
                  </a:txBody>
                  <a:tcPr marL="68580" marR="68580" marT="34290" marB="34290"/>
                </a:tc>
                <a:tc>
                  <a:txBody>
                    <a:bodyPr/>
                    <a:lstStyle/>
                    <a:p>
                      <a:r>
                        <a:rPr lang="en-US" sz="1400" dirty="0"/>
                        <a:t>63</a:t>
                      </a:r>
                    </a:p>
                  </a:txBody>
                  <a:tcPr marL="68580" marR="68580" marT="34290" marB="34290"/>
                </a:tc>
                <a:extLst>
                  <a:ext uri="{0D108BD9-81ED-4DB2-BD59-A6C34878D82A}">
                    <a16:rowId xmlns:a16="http://schemas.microsoft.com/office/drawing/2014/main" val="10008"/>
                  </a:ext>
                </a:extLst>
              </a:tr>
              <a:tr h="501737">
                <a:tc>
                  <a:txBody>
                    <a:bodyPr/>
                    <a:lstStyle/>
                    <a:p>
                      <a:r>
                        <a:rPr lang="en-US" sz="1400" dirty="0"/>
                        <a:t>PT/INR</a:t>
                      </a:r>
                    </a:p>
                  </a:txBody>
                  <a:tcPr marL="68580" marR="68580" marT="34290" marB="34290"/>
                </a:tc>
                <a:tc>
                  <a:txBody>
                    <a:bodyPr/>
                    <a:lstStyle/>
                    <a:p>
                      <a:endParaRPr lang="en-US" sz="1400" dirty="0"/>
                    </a:p>
                  </a:txBody>
                  <a:tcPr marL="68580" marR="68580" marT="34290" marB="34290"/>
                </a:tc>
                <a:tc>
                  <a:txBody>
                    <a:bodyPr/>
                    <a:lstStyle/>
                    <a:p>
                      <a:r>
                        <a:rPr lang="en-US" sz="1400" dirty="0">
                          <a:solidFill>
                            <a:srgbClr val="FF0000"/>
                          </a:solidFill>
                        </a:rPr>
                        <a:t>1.4</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9"/>
                  </a:ext>
                </a:extLst>
              </a:tr>
            </a:tbl>
          </a:graphicData>
        </a:graphic>
      </p:graphicFrame>
      <p:sp>
        <p:nvSpPr>
          <p:cNvPr id="2" name="TextBox 1">
            <a:extLst>
              <a:ext uri="{FF2B5EF4-FFF2-40B4-BE49-F238E27FC236}">
                <a16:creationId xmlns:a16="http://schemas.microsoft.com/office/drawing/2014/main" id="{77F5A5FE-C006-4258-8978-69D0FF7BB527}"/>
              </a:ext>
            </a:extLst>
          </p:cNvPr>
          <p:cNvSpPr txBox="1"/>
          <p:nvPr/>
        </p:nvSpPr>
        <p:spPr>
          <a:xfrm>
            <a:off x="2313904" y="77863"/>
            <a:ext cx="4597758" cy="677108"/>
          </a:xfrm>
          <a:prstGeom prst="rect">
            <a:avLst/>
          </a:prstGeom>
          <a:noFill/>
        </p:spPr>
        <p:txBody>
          <a:bodyPr wrap="square" rtlCol="0">
            <a:spAutoFit/>
          </a:bodyPr>
          <a:lstStyle/>
          <a:p>
            <a:r>
              <a:rPr lang="en-US" sz="3800" b="1" dirty="0"/>
              <a:t>   </a:t>
            </a:r>
            <a:r>
              <a:rPr lang="en-US" sz="3800" b="1" dirty="0">
                <a:latin typeface="Times New Roman" pitchFamily="18" charset="0"/>
                <a:cs typeface="Times New Roman" pitchFamily="18" charset="0"/>
              </a:rPr>
              <a:t>Lab Investigations</a:t>
            </a:r>
          </a:p>
        </p:txBody>
      </p:sp>
      <p:sp>
        <p:nvSpPr>
          <p:cNvPr id="3" name="TextBox 2">
            <a:extLst>
              <a:ext uri="{FF2B5EF4-FFF2-40B4-BE49-F238E27FC236}">
                <a16:creationId xmlns:a16="http://schemas.microsoft.com/office/drawing/2014/main" id="{04B5932F-8571-41F4-85F6-1BC4C7D18CD8}"/>
              </a:ext>
            </a:extLst>
          </p:cNvPr>
          <p:cNvSpPr txBox="1"/>
          <p:nvPr/>
        </p:nvSpPr>
        <p:spPr>
          <a:xfrm>
            <a:off x="77274" y="5808372"/>
            <a:ext cx="9071018" cy="923330"/>
          </a:xfrm>
          <a:prstGeom prst="rect">
            <a:avLst/>
          </a:prstGeom>
          <a:noFill/>
        </p:spPr>
        <p:txBody>
          <a:bodyPr wrap="square" rtlCol="0">
            <a:spAutoFit/>
          </a:bodyPr>
          <a:lstStyle/>
          <a:p>
            <a:r>
              <a:rPr lang="en-US" dirty="0">
                <a:latin typeface="Times New Roman" pitchFamily="18" charset="0"/>
                <a:cs typeface="Times New Roman" pitchFamily="18" charset="0"/>
              </a:rPr>
              <a:t>This were his lab invest during the course in hospital. Hb was 13.6 on admission. It was decreasing, initially, he had leucopenia and then started  raising, platelet count was low, LFTs showed raised AST, PT/INR was deranged, later </a:t>
            </a:r>
            <a:r>
              <a:rPr lang="en-US" dirty="0" err="1">
                <a:latin typeface="Times New Roman" pitchFamily="18" charset="0"/>
                <a:cs typeface="Times New Roman" pitchFamily="18" charset="0"/>
              </a:rPr>
              <a:t>normalised</a:t>
            </a:r>
            <a:r>
              <a:rPr lang="en-US" dirty="0">
                <a:latin typeface="Times New Roman" pitchFamily="18" charset="0"/>
                <a:cs typeface="Times New Roman" pitchFamily="18" charset="0"/>
              </a:rPr>
              <a:t>.</a:t>
            </a:r>
          </a:p>
        </p:txBody>
      </p:sp>
      <p:graphicFrame>
        <p:nvGraphicFramePr>
          <p:cNvPr id="5" name="Table 4"/>
          <p:cNvGraphicFramePr>
            <a:graphicFrameLocks noGrp="1"/>
          </p:cNvGraphicFramePr>
          <p:nvPr>
            <p:extLst>
              <p:ext uri="{D42A27DB-BD31-4B8C-83A1-F6EECF244321}">
                <p14:modId xmlns:p14="http://schemas.microsoft.com/office/powerpoint/2010/main" val="64324827"/>
              </p:ext>
            </p:extLst>
          </p:nvPr>
        </p:nvGraphicFramePr>
        <p:xfrm>
          <a:off x="5370286" y="736474"/>
          <a:ext cx="1262743" cy="4938819"/>
        </p:xfrm>
        <a:graphic>
          <a:graphicData uri="http://schemas.openxmlformats.org/drawingml/2006/table">
            <a:tbl>
              <a:tblPr firstRow="1" bandRow="1">
                <a:tableStyleId>{5C22544A-7EE6-4342-B048-85BDC9FD1C3A}</a:tableStyleId>
              </a:tblPr>
              <a:tblGrid>
                <a:gridCol w="1262743">
                  <a:extLst>
                    <a:ext uri="{9D8B030D-6E8A-4147-A177-3AD203B41FA5}">
                      <a16:colId xmlns:a16="http://schemas.microsoft.com/office/drawing/2014/main" val="20000"/>
                    </a:ext>
                  </a:extLst>
                </a:gridCol>
              </a:tblGrid>
              <a:tr h="444102">
                <a:tc>
                  <a:txBody>
                    <a:bodyPr/>
                    <a:lstStyle/>
                    <a:p>
                      <a:r>
                        <a:rPr lang="en-US" sz="1400" dirty="0"/>
                        <a:t>DAY</a:t>
                      </a:r>
                      <a:r>
                        <a:rPr lang="en-US" sz="1400" baseline="0" dirty="0"/>
                        <a:t> 10</a:t>
                      </a:r>
                      <a:endParaRPr lang="en-US" sz="1400" dirty="0"/>
                    </a:p>
                  </a:txBody>
                  <a:tcPr marL="68580" marR="68580" marT="34290" marB="34290"/>
                </a:tc>
                <a:extLst>
                  <a:ext uri="{0D108BD9-81ED-4DB2-BD59-A6C34878D82A}">
                    <a16:rowId xmlns:a16="http://schemas.microsoft.com/office/drawing/2014/main" val="10000"/>
                  </a:ext>
                </a:extLst>
              </a:tr>
              <a:tr h="499413">
                <a:tc>
                  <a:txBody>
                    <a:bodyPr/>
                    <a:lstStyle/>
                    <a:p>
                      <a:r>
                        <a:rPr lang="en-US" sz="1400" dirty="0">
                          <a:solidFill>
                            <a:srgbClr val="FF0000"/>
                          </a:solidFill>
                        </a:rPr>
                        <a:t>7.4</a:t>
                      </a:r>
                    </a:p>
                  </a:txBody>
                  <a:tcPr marL="68580" marR="68580" marT="34290" marB="34290"/>
                </a:tc>
                <a:extLst>
                  <a:ext uri="{0D108BD9-81ED-4DB2-BD59-A6C34878D82A}">
                    <a16:rowId xmlns:a16="http://schemas.microsoft.com/office/drawing/2014/main" val="10001"/>
                  </a:ext>
                </a:extLst>
              </a:tr>
              <a:tr h="499413">
                <a:tc>
                  <a:txBody>
                    <a:bodyPr/>
                    <a:lstStyle/>
                    <a:p>
                      <a:r>
                        <a:rPr lang="en-US" sz="1400" dirty="0">
                          <a:solidFill>
                            <a:srgbClr val="FF0000"/>
                          </a:solidFill>
                        </a:rPr>
                        <a:t>15,800</a:t>
                      </a:r>
                    </a:p>
                  </a:txBody>
                  <a:tcPr marL="68580" marR="68580" marT="34290" marB="34290"/>
                </a:tc>
                <a:extLst>
                  <a:ext uri="{0D108BD9-81ED-4DB2-BD59-A6C34878D82A}">
                    <a16:rowId xmlns:a16="http://schemas.microsoft.com/office/drawing/2014/main" val="10002"/>
                  </a:ext>
                </a:extLst>
              </a:tr>
              <a:tr h="499413">
                <a:tc>
                  <a:txBody>
                    <a:bodyPr/>
                    <a:lstStyle/>
                    <a:p>
                      <a:r>
                        <a:rPr lang="en-US" sz="1400" dirty="0"/>
                        <a:t>1.70 lac</a:t>
                      </a:r>
                    </a:p>
                  </a:txBody>
                  <a:tcPr marL="68580" marR="68580" marT="34290" marB="34290"/>
                </a:tc>
                <a:extLst>
                  <a:ext uri="{0D108BD9-81ED-4DB2-BD59-A6C34878D82A}">
                    <a16:rowId xmlns:a16="http://schemas.microsoft.com/office/drawing/2014/main" val="10003"/>
                  </a:ext>
                </a:extLst>
              </a:tr>
              <a:tr h="499413">
                <a:tc>
                  <a:txBody>
                    <a:bodyPr/>
                    <a:lstStyle/>
                    <a:p>
                      <a:r>
                        <a:rPr lang="en-US" sz="1400" dirty="0"/>
                        <a:t>0.27</a:t>
                      </a:r>
                    </a:p>
                  </a:txBody>
                  <a:tcPr marL="68580" marR="68580" marT="34290" marB="34290"/>
                </a:tc>
                <a:extLst>
                  <a:ext uri="{0D108BD9-81ED-4DB2-BD59-A6C34878D82A}">
                    <a16:rowId xmlns:a16="http://schemas.microsoft.com/office/drawing/2014/main" val="10004"/>
                  </a:ext>
                </a:extLst>
              </a:tr>
              <a:tr h="499413">
                <a:tc>
                  <a:txBody>
                    <a:bodyPr/>
                    <a:lstStyle/>
                    <a:p>
                      <a:r>
                        <a:rPr lang="en-US" sz="1400" dirty="0"/>
                        <a:t>0.09</a:t>
                      </a:r>
                    </a:p>
                  </a:txBody>
                  <a:tcPr marL="68580" marR="68580" marT="34290" marB="34290"/>
                </a:tc>
                <a:extLst>
                  <a:ext uri="{0D108BD9-81ED-4DB2-BD59-A6C34878D82A}">
                    <a16:rowId xmlns:a16="http://schemas.microsoft.com/office/drawing/2014/main" val="10005"/>
                  </a:ext>
                </a:extLst>
              </a:tr>
              <a:tr h="499413">
                <a:tc>
                  <a:txBody>
                    <a:bodyPr/>
                    <a:lstStyle/>
                    <a:p>
                      <a:r>
                        <a:rPr lang="en-US" sz="1400" dirty="0"/>
                        <a:t>5</a:t>
                      </a:r>
                    </a:p>
                  </a:txBody>
                  <a:tcPr marL="68580" marR="68580" marT="34290" marB="34290"/>
                </a:tc>
                <a:extLst>
                  <a:ext uri="{0D108BD9-81ED-4DB2-BD59-A6C34878D82A}">
                    <a16:rowId xmlns:a16="http://schemas.microsoft.com/office/drawing/2014/main" val="10006"/>
                  </a:ext>
                </a:extLst>
              </a:tr>
              <a:tr h="499413">
                <a:tc>
                  <a:txBody>
                    <a:bodyPr/>
                    <a:lstStyle/>
                    <a:p>
                      <a:r>
                        <a:rPr lang="en-US" sz="1400" dirty="0"/>
                        <a:t>31</a:t>
                      </a:r>
                    </a:p>
                  </a:txBody>
                  <a:tcPr marL="68580" marR="68580" marT="34290" marB="34290"/>
                </a:tc>
                <a:extLst>
                  <a:ext uri="{0D108BD9-81ED-4DB2-BD59-A6C34878D82A}">
                    <a16:rowId xmlns:a16="http://schemas.microsoft.com/office/drawing/2014/main" val="10007"/>
                  </a:ext>
                </a:extLst>
              </a:tr>
              <a:tr h="499413">
                <a:tc>
                  <a:txBody>
                    <a:bodyPr/>
                    <a:lstStyle/>
                    <a:p>
                      <a:r>
                        <a:rPr lang="en-US" sz="1400" dirty="0"/>
                        <a:t>28</a:t>
                      </a:r>
                    </a:p>
                  </a:txBody>
                  <a:tcPr marL="68580" marR="68580" marT="34290" marB="34290"/>
                </a:tc>
                <a:extLst>
                  <a:ext uri="{0D108BD9-81ED-4DB2-BD59-A6C34878D82A}">
                    <a16:rowId xmlns:a16="http://schemas.microsoft.com/office/drawing/2014/main" val="10008"/>
                  </a:ext>
                </a:extLst>
              </a:tr>
              <a:tr h="499413">
                <a:tc>
                  <a:txBody>
                    <a:bodyPr/>
                    <a:lstStyle/>
                    <a:p>
                      <a:r>
                        <a:rPr lang="en-US" sz="1400" dirty="0">
                          <a:solidFill>
                            <a:srgbClr val="FF0000"/>
                          </a:solidFill>
                        </a:rPr>
                        <a:t>2.54</a:t>
                      </a:r>
                    </a:p>
                  </a:txBody>
                  <a:tcPr marL="68580" marR="68580" marT="34290" marB="34290"/>
                </a:tc>
                <a:extLst>
                  <a:ext uri="{0D108BD9-81ED-4DB2-BD59-A6C34878D82A}">
                    <a16:rowId xmlns:a16="http://schemas.microsoft.com/office/drawing/2014/main" val="10009"/>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89716395"/>
              </p:ext>
            </p:extLst>
          </p:nvPr>
        </p:nvGraphicFramePr>
        <p:xfrm>
          <a:off x="6647543" y="736243"/>
          <a:ext cx="1436914" cy="4939047"/>
        </p:xfrm>
        <a:graphic>
          <a:graphicData uri="http://schemas.openxmlformats.org/drawingml/2006/table">
            <a:tbl>
              <a:tblPr firstRow="1" bandRow="1">
                <a:tableStyleId>{5C22544A-7EE6-4342-B048-85BDC9FD1C3A}</a:tableStyleId>
              </a:tblPr>
              <a:tblGrid>
                <a:gridCol w="1436914">
                  <a:extLst>
                    <a:ext uri="{9D8B030D-6E8A-4147-A177-3AD203B41FA5}">
                      <a16:colId xmlns:a16="http://schemas.microsoft.com/office/drawing/2014/main" val="20000"/>
                    </a:ext>
                  </a:extLst>
                </a:gridCol>
              </a:tblGrid>
              <a:tr h="457632">
                <a:tc>
                  <a:txBody>
                    <a:bodyPr/>
                    <a:lstStyle/>
                    <a:p>
                      <a:r>
                        <a:rPr lang="en-US" sz="1400" dirty="0"/>
                        <a:t>DAY 14</a:t>
                      </a:r>
                    </a:p>
                  </a:txBody>
                  <a:tcPr marL="68580" marR="68580" marT="34290" marB="34290"/>
                </a:tc>
                <a:extLst>
                  <a:ext uri="{0D108BD9-81ED-4DB2-BD59-A6C34878D82A}">
                    <a16:rowId xmlns:a16="http://schemas.microsoft.com/office/drawing/2014/main" val="10000"/>
                  </a:ext>
                </a:extLst>
              </a:tr>
              <a:tr h="497935">
                <a:tc>
                  <a:txBody>
                    <a:bodyPr/>
                    <a:lstStyle/>
                    <a:p>
                      <a:r>
                        <a:rPr lang="en-US" sz="1400" dirty="0">
                          <a:solidFill>
                            <a:srgbClr val="FF0000"/>
                          </a:solidFill>
                        </a:rPr>
                        <a:t>8.4</a:t>
                      </a:r>
                    </a:p>
                  </a:txBody>
                  <a:tcPr marL="68580" marR="68580" marT="34290" marB="34290"/>
                </a:tc>
                <a:extLst>
                  <a:ext uri="{0D108BD9-81ED-4DB2-BD59-A6C34878D82A}">
                    <a16:rowId xmlns:a16="http://schemas.microsoft.com/office/drawing/2014/main" val="10001"/>
                  </a:ext>
                </a:extLst>
              </a:tr>
              <a:tr h="497935">
                <a:tc>
                  <a:txBody>
                    <a:bodyPr/>
                    <a:lstStyle/>
                    <a:p>
                      <a:r>
                        <a:rPr lang="en-US" sz="1400" dirty="0"/>
                        <a:t>11,200</a:t>
                      </a:r>
                    </a:p>
                  </a:txBody>
                  <a:tcPr marL="68580" marR="68580" marT="34290" marB="34290"/>
                </a:tc>
                <a:extLst>
                  <a:ext uri="{0D108BD9-81ED-4DB2-BD59-A6C34878D82A}">
                    <a16:rowId xmlns:a16="http://schemas.microsoft.com/office/drawing/2014/main" val="10002"/>
                  </a:ext>
                </a:extLst>
              </a:tr>
              <a:tr h="497935">
                <a:tc>
                  <a:txBody>
                    <a:bodyPr/>
                    <a:lstStyle/>
                    <a:p>
                      <a:r>
                        <a:rPr lang="en-US" sz="1400" dirty="0"/>
                        <a:t>4.0</a:t>
                      </a:r>
                      <a:r>
                        <a:rPr lang="en-US" sz="1400" baseline="0" dirty="0"/>
                        <a:t> lac</a:t>
                      </a:r>
                      <a:endParaRPr lang="en-US" sz="1400" dirty="0"/>
                    </a:p>
                  </a:txBody>
                  <a:tcPr marL="68580" marR="68580" marT="34290" marB="34290"/>
                </a:tc>
                <a:extLst>
                  <a:ext uri="{0D108BD9-81ED-4DB2-BD59-A6C34878D82A}">
                    <a16:rowId xmlns:a16="http://schemas.microsoft.com/office/drawing/2014/main" val="10003"/>
                  </a:ext>
                </a:extLst>
              </a:tr>
              <a:tr h="497935">
                <a:tc>
                  <a:txBody>
                    <a:bodyPr/>
                    <a:lstStyle/>
                    <a:p>
                      <a:r>
                        <a:rPr lang="en-US" sz="1400" dirty="0"/>
                        <a:t>1.20</a:t>
                      </a:r>
                    </a:p>
                  </a:txBody>
                  <a:tcPr marL="68580" marR="68580" marT="34290" marB="34290"/>
                </a:tc>
                <a:extLst>
                  <a:ext uri="{0D108BD9-81ED-4DB2-BD59-A6C34878D82A}">
                    <a16:rowId xmlns:a16="http://schemas.microsoft.com/office/drawing/2014/main" val="10004"/>
                  </a:ext>
                </a:extLst>
              </a:tr>
              <a:tr h="497935">
                <a:tc>
                  <a:txBody>
                    <a:bodyPr/>
                    <a:lstStyle/>
                    <a:p>
                      <a:r>
                        <a:rPr lang="en-US" sz="1400" dirty="0"/>
                        <a:t>0.56</a:t>
                      </a:r>
                    </a:p>
                  </a:txBody>
                  <a:tcPr marL="68580" marR="68580" marT="34290" marB="34290"/>
                </a:tc>
                <a:extLst>
                  <a:ext uri="{0D108BD9-81ED-4DB2-BD59-A6C34878D82A}">
                    <a16:rowId xmlns:a16="http://schemas.microsoft.com/office/drawing/2014/main" val="10005"/>
                  </a:ext>
                </a:extLst>
              </a:tr>
              <a:tr h="497935">
                <a:tc>
                  <a:txBody>
                    <a:bodyPr/>
                    <a:lstStyle/>
                    <a:p>
                      <a:r>
                        <a:rPr lang="en-US" sz="1400" dirty="0"/>
                        <a:t>38</a:t>
                      </a:r>
                    </a:p>
                  </a:txBody>
                  <a:tcPr marL="68580" marR="68580" marT="34290" marB="34290"/>
                </a:tc>
                <a:extLst>
                  <a:ext uri="{0D108BD9-81ED-4DB2-BD59-A6C34878D82A}">
                    <a16:rowId xmlns:a16="http://schemas.microsoft.com/office/drawing/2014/main" val="10006"/>
                  </a:ext>
                </a:extLst>
              </a:tr>
              <a:tr h="497935">
                <a:tc>
                  <a:txBody>
                    <a:bodyPr/>
                    <a:lstStyle/>
                    <a:p>
                      <a:r>
                        <a:rPr lang="en-US" sz="1400" dirty="0">
                          <a:solidFill>
                            <a:srgbClr val="FF0000"/>
                          </a:solidFill>
                        </a:rPr>
                        <a:t>152</a:t>
                      </a:r>
                    </a:p>
                  </a:txBody>
                  <a:tcPr marL="68580" marR="68580" marT="34290" marB="34290"/>
                </a:tc>
                <a:extLst>
                  <a:ext uri="{0D108BD9-81ED-4DB2-BD59-A6C34878D82A}">
                    <a16:rowId xmlns:a16="http://schemas.microsoft.com/office/drawing/2014/main" val="10007"/>
                  </a:ext>
                </a:extLst>
              </a:tr>
              <a:tr h="497935">
                <a:tc>
                  <a:txBody>
                    <a:bodyPr/>
                    <a:lstStyle/>
                    <a:p>
                      <a:r>
                        <a:rPr lang="en-US" sz="1400" dirty="0">
                          <a:solidFill>
                            <a:srgbClr val="FF0000"/>
                          </a:solidFill>
                        </a:rPr>
                        <a:t>165</a:t>
                      </a:r>
                    </a:p>
                  </a:txBody>
                  <a:tcPr marL="68580" marR="68580" marT="34290" marB="34290"/>
                </a:tc>
                <a:extLst>
                  <a:ext uri="{0D108BD9-81ED-4DB2-BD59-A6C34878D82A}">
                    <a16:rowId xmlns:a16="http://schemas.microsoft.com/office/drawing/2014/main" val="10008"/>
                  </a:ext>
                </a:extLst>
              </a:tr>
              <a:tr h="497935">
                <a:tc>
                  <a:txBody>
                    <a:bodyPr/>
                    <a:lstStyle/>
                    <a:p>
                      <a:endParaRPr lang="en-US" sz="1400" dirty="0"/>
                    </a:p>
                  </a:txBody>
                  <a:tcPr marL="68580" marR="68580" marT="34290" marB="34290"/>
                </a:tc>
                <a:extLst>
                  <a:ext uri="{0D108BD9-81ED-4DB2-BD59-A6C34878D82A}">
                    <a16:rowId xmlns:a16="http://schemas.microsoft.com/office/drawing/2014/main" val="1000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4043900"/>
              </p:ext>
            </p:extLst>
          </p:nvPr>
        </p:nvGraphicFramePr>
        <p:xfrm>
          <a:off x="7692572" y="736247"/>
          <a:ext cx="943428" cy="4939047"/>
        </p:xfrm>
        <a:graphic>
          <a:graphicData uri="http://schemas.openxmlformats.org/drawingml/2006/table">
            <a:tbl>
              <a:tblPr firstRow="1" bandRow="1">
                <a:tableStyleId>{5C22544A-7EE6-4342-B048-85BDC9FD1C3A}</a:tableStyleId>
              </a:tblPr>
              <a:tblGrid>
                <a:gridCol w="943428">
                  <a:extLst>
                    <a:ext uri="{9D8B030D-6E8A-4147-A177-3AD203B41FA5}">
                      <a16:colId xmlns:a16="http://schemas.microsoft.com/office/drawing/2014/main" val="20000"/>
                    </a:ext>
                  </a:extLst>
                </a:gridCol>
              </a:tblGrid>
              <a:tr h="419229">
                <a:tc>
                  <a:txBody>
                    <a:bodyPr/>
                    <a:lstStyle/>
                    <a:p>
                      <a:r>
                        <a:rPr lang="en-US" sz="1400" dirty="0"/>
                        <a:t>DAY</a:t>
                      </a:r>
                      <a:r>
                        <a:rPr lang="en-US" sz="1400" baseline="0" dirty="0"/>
                        <a:t> 20</a:t>
                      </a:r>
                      <a:endParaRPr lang="en-US" sz="1400" dirty="0"/>
                    </a:p>
                  </a:txBody>
                  <a:tcPr marL="68580" marR="68580" marT="34290" marB="34290"/>
                </a:tc>
                <a:extLst>
                  <a:ext uri="{0D108BD9-81ED-4DB2-BD59-A6C34878D82A}">
                    <a16:rowId xmlns:a16="http://schemas.microsoft.com/office/drawing/2014/main" val="10000"/>
                  </a:ext>
                </a:extLst>
              </a:tr>
              <a:tr h="502202">
                <a:tc>
                  <a:txBody>
                    <a:bodyPr/>
                    <a:lstStyle/>
                    <a:p>
                      <a:r>
                        <a:rPr lang="en-US" sz="1400" dirty="0">
                          <a:solidFill>
                            <a:srgbClr val="FF0000"/>
                          </a:solidFill>
                        </a:rPr>
                        <a:t>10.2</a:t>
                      </a:r>
                    </a:p>
                  </a:txBody>
                  <a:tcPr marL="68580" marR="68580" marT="34290" marB="34290"/>
                </a:tc>
                <a:extLst>
                  <a:ext uri="{0D108BD9-81ED-4DB2-BD59-A6C34878D82A}">
                    <a16:rowId xmlns:a16="http://schemas.microsoft.com/office/drawing/2014/main" val="10001"/>
                  </a:ext>
                </a:extLst>
              </a:tr>
              <a:tr h="502202">
                <a:tc>
                  <a:txBody>
                    <a:bodyPr/>
                    <a:lstStyle/>
                    <a:p>
                      <a:r>
                        <a:rPr lang="en-US" sz="1400" dirty="0"/>
                        <a:t>10800</a:t>
                      </a:r>
                    </a:p>
                  </a:txBody>
                  <a:tcPr marL="68580" marR="68580" marT="34290" marB="34290"/>
                </a:tc>
                <a:extLst>
                  <a:ext uri="{0D108BD9-81ED-4DB2-BD59-A6C34878D82A}">
                    <a16:rowId xmlns:a16="http://schemas.microsoft.com/office/drawing/2014/main" val="10002"/>
                  </a:ext>
                </a:extLst>
              </a:tr>
              <a:tr h="502202">
                <a:tc>
                  <a:txBody>
                    <a:bodyPr/>
                    <a:lstStyle/>
                    <a:p>
                      <a:r>
                        <a:rPr lang="en-US" sz="1400" dirty="0"/>
                        <a:t>4.20 lac</a:t>
                      </a:r>
                    </a:p>
                  </a:txBody>
                  <a:tcPr marL="68580" marR="68580" marT="34290" marB="34290"/>
                </a:tc>
                <a:extLst>
                  <a:ext uri="{0D108BD9-81ED-4DB2-BD59-A6C34878D82A}">
                    <a16:rowId xmlns:a16="http://schemas.microsoft.com/office/drawing/2014/main" val="10003"/>
                  </a:ext>
                </a:extLst>
              </a:tr>
              <a:tr h="502202">
                <a:tc>
                  <a:txBody>
                    <a:bodyPr/>
                    <a:lstStyle/>
                    <a:p>
                      <a:r>
                        <a:rPr lang="en-US" sz="1400" dirty="0"/>
                        <a:t>0.42</a:t>
                      </a:r>
                    </a:p>
                  </a:txBody>
                  <a:tcPr marL="68580" marR="68580" marT="34290" marB="34290"/>
                </a:tc>
                <a:extLst>
                  <a:ext uri="{0D108BD9-81ED-4DB2-BD59-A6C34878D82A}">
                    <a16:rowId xmlns:a16="http://schemas.microsoft.com/office/drawing/2014/main" val="10004"/>
                  </a:ext>
                </a:extLst>
              </a:tr>
              <a:tr h="502202">
                <a:tc>
                  <a:txBody>
                    <a:bodyPr/>
                    <a:lstStyle/>
                    <a:p>
                      <a:r>
                        <a:rPr lang="en-US" sz="1400" dirty="0"/>
                        <a:t>0.16</a:t>
                      </a:r>
                    </a:p>
                  </a:txBody>
                  <a:tcPr marL="68580" marR="68580" marT="34290" marB="34290"/>
                </a:tc>
                <a:extLst>
                  <a:ext uri="{0D108BD9-81ED-4DB2-BD59-A6C34878D82A}">
                    <a16:rowId xmlns:a16="http://schemas.microsoft.com/office/drawing/2014/main" val="10005"/>
                  </a:ext>
                </a:extLst>
              </a:tr>
              <a:tr h="502202">
                <a:tc>
                  <a:txBody>
                    <a:bodyPr/>
                    <a:lstStyle/>
                    <a:p>
                      <a:r>
                        <a:rPr lang="en-US" sz="1400" dirty="0"/>
                        <a:t>29</a:t>
                      </a:r>
                    </a:p>
                  </a:txBody>
                  <a:tcPr marL="68580" marR="68580" marT="34290" marB="34290"/>
                </a:tc>
                <a:extLst>
                  <a:ext uri="{0D108BD9-81ED-4DB2-BD59-A6C34878D82A}">
                    <a16:rowId xmlns:a16="http://schemas.microsoft.com/office/drawing/2014/main" val="10006"/>
                  </a:ext>
                </a:extLst>
              </a:tr>
              <a:tr h="502202">
                <a:tc>
                  <a:txBody>
                    <a:bodyPr/>
                    <a:lstStyle/>
                    <a:p>
                      <a:r>
                        <a:rPr lang="en-US" sz="1400" dirty="0">
                          <a:solidFill>
                            <a:srgbClr val="FF0000"/>
                          </a:solidFill>
                        </a:rPr>
                        <a:t>62</a:t>
                      </a:r>
                    </a:p>
                  </a:txBody>
                  <a:tcPr marL="68580" marR="68580" marT="34290" marB="34290"/>
                </a:tc>
                <a:extLst>
                  <a:ext uri="{0D108BD9-81ED-4DB2-BD59-A6C34878D82A}">
                    <a16:rowId xmlns:a16="http://schemas.microsoft.com/office/drawing/2014/main" val="10007"/>
                  </a:ext>
                </a:extLst>
              </a:tr>
              <a:tr h="502202">
                <a:tc>
                  <a:txBody>
                    <a:bodyPr/>
                    <a:lstStyle/>
                    <a:p>
                      <a:r>
                        <a:rPr lang="en-US" sz="1400" dirty="0">
                          <a:solidFill>
                            <a:schemeClr val="tx1"/>
                          </a:solidFill>
                        </a:rPr>
                        <a:t>83</a:t>
                      </a:r>
                    </a:p>
                  </a:txBody>
                  <a:tcPr marL="68580" marR="68580" marT="34290" marB="34290"/>
                </a:tc>
                <a:extLst>
                  <a:ext uri="{0D108BD9-81ED-4DB2-BD59-A6C34878D82A}">
                    <a16:rowId xmlns:a16="http://schemas.microsoft.com/office/drawing/2014/main" val="10008"/>
                  </a:ext>
                </a:extLst>
              </a:tr>
              <a:tr h="502202">
                <a:tc>
                  <a:txBody>
                    <a:bodyPr/>
                    <a:lstStyle/>
                    <a:p>
                      <a:r>
                        <a:rPr lang="en-US" sz="1400" dirty="0"/>
                        <a:t>1</a:t>
                      </a:r>
                    </a:p>
                  </a:txBody>
                  <a:tcPr marL="68580" marR="68580" marT="34290" marB="3429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11319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07BC74-0A84-415F-A744-D41D1EF3724F}"/>
              </a:ext>
            </a:extLst>
          </p:cNvPr>
          <p:cNvSpPr txBox="1"/>
          <p:nvPr/>
        </p:nvSpPr>
        <p:spPr>
          <a:xfrm>
            <a:off x="2708856" y="240406"/>
            <a:ext cx="5563673" cy="677108"/>
          </a:xfrm>
          <a:prstGeom prst="rect">
            <a:avLst/>
          </a:prstGeom>
          <a:noFill/>
        </p:spPr>
        <p:txBody>
          <a:bodyPr wrap="square" rtlCol="0">
            <a:spAutoFit/>
          </a:bodyPr>
          <a:lstStyle/>
          <a:p>
            <a:r>
              <a:rPr lang="en-US" sz="3800" b="1" dirty="0">
                <a:latin typeface="Times New Roman" pitchFamily="18" charset="0"/>
                <a:cs typeface="Times New Roman" pitchFamily="18" charset="0"/>
              </a:rPr>
              <a:t>Lab Investigations</a:t>
            </a:r>
          </a:p>
        </p:txBody>
      </p:sp>
      <p:sp>
        <p:nvSpPr>
          <p:cNvPr id="3" name="TextBox 2">
            <a:extLst>
              <a:ext uri="{FF2B5EF4-FFF2-40B4-BE49-F238E27FC236}">
                <a16:creationId xmlns:a16="http://schemas.microsoft.com/office/drawing/2014/main" id="{FD91F234-99D7-4B88-98A7-50C3A981BADF}"/>
              </a:ext>
            </a:extLst>
          </p:cNvPr>
          <p:cNvSpPr txBox="1"/>
          <p:nvPr/>
        </p:nvSpPr>
        <p:spPr>
          <a:xfrm>
            <a:off x="230595" y="5807131"/>
            <a:ext cx="8521520" cy="923330"/>
          </a:xfrm>
          <a:prstGeom prst="rect">
            <a:avLst/>
          </a:prstGeom>
          <a:noFill/>
        </p:spPr>
        <p:txBody>
          <a:bodyPr wrap="square" rtlCol="0">
            <a:spAutoFit/>
          </a:bodyPr>
          <a:lstStyle/>
          <a:p>
            <a:r>
              <a:rPr lang="en-US" dirty="0">
                <a:latin typeface="Times New Roman" pitchFamily="18" charset="0"/>
                <a:cs typeface="Times New Roman" pitchFamily="18" charset="0"/>
              </a:rPr>
              <a:t>This slide showed RFTs were deranged for which we had kept him on daily hemodialysis, sr.ca was low, </a:t>
            </a:r>
            <a:r>
              <a:rPr lang="en-US" dirty="0" err="1">
                <a:latin typeface="Times New Roman" pitchFamily="18" charset="0"/>
                <a:cs typeface="Times New Roman" pitchFamily="18" charset="0"/>
              </a:rPr>
              <a:t>sr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a:t>
            </a:r>
            <a:r>
              <a:rPr lang="en-US" dirty="0">
                <a:latin typeface="Times New Roman" pitchFamily="18" charset="0"/>
                <a:cs typeface="Times New Roman" pitchFamily="18" charset="0"/>
              </a:rPr>
              <a:t> was raised, </a:t>
            </a:r>
            <a:r>
              <a:rPr lang="en-US" dirty="0" err="1">
                <a:latin typeface="Times New Roman" pitchFamily="18" charset="0"/>
                <a:cs typeface="Times New Roman" pitchFamily="18" charset="0"/>
              </a:rPr>
              <a:t>sr</a:t>
            </a:r>
            <a:r>
              <a:rPr lang="en-US" dirty="0">
                <a:latin typeface="Times New Roman" pitchFamily="18" charset="0"/>
                <a:cs typeface="Times New Roman" pitchFamily="18" charset="0"/>
              </a:rPr>
              <a:t> amylase went </a:t>
            </a:r>
            <a:r>
              <a:rPr lang="en-US" dirty="0" err="1">
                <a:latin typeface="Times New Roman" pitchFamily="18" charset="0"/>
                <a:cs typeface="Times New Roman" pitchFamily="18" charset="0"/>
              </a:rPr>
              <a:t>upto</a:t>
            </a:r>
            <a:r>
              <a:rPr lang="en-US" dirty="0">
                <a:latin typeface="Times New Roman" pitchFamily="18" charset="0"/>
                <a:cs typeface="Times New Roman" pitchFamily="18" charset="0"/>
              </a:rPr>
              <a:t> to 1678, </a:t>
            </a:r>
            <a:r>
              <a:rPr lang="en-US" dirty="0" err="1">
                <a:latin typeface="Times New Roman" pitchFamily="18" charset="0"/>
                <a:cs typeface="Times New Roman" pitchFamily="18" charset="0"/>
              </a:rPr>
              <a:t>sr</a:t>
            </a:r>
            <a:r>
              <a:rPr lang="en-US" dirty="0">
                <a:latin typeface="Times New Roman" pitchFamily="18" charset="0"/>
                <a:cs typeface="Times New Roman" pitchFamily="18" charset="0"/>
              </a:rPr>
              <a:t> lipase was went </a:t>
            </a:r>
            <a:r>
              <a:rPr lang="en-US" dirty="0" err="1">
                <a:latin typeface="Times New Roman" pitchFamily="18" charset="0"/>
                <a:cs typeface="Times New Roman" pitchFamily="18" charset="0"/>
              </a:rPr>
              <a:t>upto</a:t>
            </a:r>
            <a:r>
              <a:rPr lang="en-US" dirty="0">
                <a:latin typeface="Times New Roman" pitchFamily="18" charset="0"/>
                <a:cs typeface="Times New Roman" pitchFamily="18" charset="0"/>
              </a:rPr>
              <a:t> to 957</a:t>
            </a:r>
          </a:p>
        </p:txBody>
      </p:sp>
      <p:graphicFrame>
        <p:nvGraphicFramePr>
          <p:cNvPr id="10" name="Content Placeholder 9">
            <a:extLst>
              <a:ext uri="{FF2B5EF4-FFF2-40B4-BE49-F238E27FC236}">
                <a16:creationId xmlns:a16="http://schemas.microsoft.com/office/drawing/2014/main" id="{9C800903-2BD9-48A3-98D4-2AADE3399BE7}"/>
              </a:ext>
            </a:extLst>
          </p:cNvPr>
          <p:cNvGraphicFramePr>
            <a:graphicFrameLocks noGrp="1"/>
          </p:cNvGraphicFramePr>
          <p:nvPr>
            <p:ph idx="1"/>
            <p:extLst>
              <p:ext uri="{D42A27DB-BD31-4B8C-83A1-F6EECF244321}">
                <p14:modId xmlns:p14="http://schemas.microsoft.com/office/powerpoint/2010/main" val="247809518"/>
              </p:ext>
            </p:extLst>
          </p:nvPr>
        </p:nvGraphicFramePr>
        <p:xfrm>
          <a:off x="165280" y="1091381"/>
          <a:ext cx="8521520" cy="4222264"/>
        </p:xfrm>
        <a:graphic>
          <a:graphicData uri="http://schemas.openxmlformats.org/drawingml/2006/table">
            <a:tbl>
              <a:tblPr firstRow="1" bandRow="1">
                <a:tableStyleId>{5C22544A-7EE6-4342-B048-85BDC9FD1C3A}</a:tableStyleId>
              </a:tblPr>
              <a:tblGrid>
                <a:gridCol w="1545533">
                  <a:extLst>
                    <a:ext uri="{9D8B030D-6E8A-4147-A177-3AD203B41FA5}">
                      <a16:colId xmlns:a16="http://schemas.microsoft.com/office/drawing/2014/main" val="2675901203"/>
                    </a:ext>
                  </a:extLst>
                </a:gridCol>
                <a:gridCol w="889187">
                  <a:extLst>
                    <a:ext uri="{9D8B030D-6E8A-4147-A177-3AD203B41FA5}">
                      <a16:colId xmlns:a16="http://schemas.microsoft.com/office/drawing/2014/main" val="3174307257"/>
                    </a:ext>
                  </a:extLst>
                </a:gridCol>
                <a:gridCol w="1217360">
                  <a:extLst>
                    <a:ext uri="{9D8B030D-6E8A-4147-A177-3AD203B41FA5}">
                      <a16:colId xmlns:a16="http://schemas.microsoft.com/office/drawing/2014/main" val="3100654187"/>
                    </a:ext>
                  </a:extLst>
                </a:gridCol>
                <a:gridCol w="1217360">
                  <a:extLst>
                    <a:ext uri="{9D8B030D-6E8A-4147-A177-3AD203B41FA5}">
                      <a16:colId xmlns:a16="http://schemas.microsoft.com/office/drawing/2014/main" val="3307126198"/>
                    </a:ext>
                  </a:extLst>
                </a:gridCol>
                <a:gridCol w="1217360">
                  <a:extLst>
                    <a:ext uri="{9D8B030D-6E8A-4147-A177-3AD203B41FA5}">
                      <a16:colId xmlns:a16="http://schemas.microsoft.com/office/drawing/2014/main" val="3224216810"/>
                    </a:ext>
                  </a:extLst>
                </a:gridCol>
                <a:gridCol w="1217360">
                  <a:extLst>
                    <a:ext uri="{9D8B030D-6E8A-4147-A177-3AD203B41FA5}">
                      <a16:colId xmlns:a16="http://schemas.microsoft.com/office/drawing/2014/main" val="2632577061"/>
                    </a:ext>
                  </a:extLst>
                </a:gridCol>
                <a:gridCol w="1217360">
                  <a:extLst>
                    <a:ext uri="{9D8B030D-6E8A-4147-A177-3AD203B41FA5}">
                      <a16:colId xmlns:a16="http://schemas.microsoft.com/office/drawing/2014/main" val="753790199"/>
                    </a:ext>
                  </a:extLst>
                </a:gridCol>
              </a:tblGrid>
              <a:tr h="349363">
                <a:tc>
                  <a:txBody>
                    <a:bodyPr/>
                    <a:lstStyle/>
                    <a:p>
                      <a:endParaRPr lang="en-IN" dirty="0"/>
                    </a:p>
                  </a:txBody>
                  <a:tcPr/>
                </a:tc>
                <a:tc>
                  <a:txBody>
                    <a:bodyPr/>
                    <a:lstStyle/>
                    <a:p>
                      <a:r>
                        <a:rPr lang="en-IN" dirty="0"/>
                        <a:t>DAY 2</a:t>
                      </a:r>
                    </a:p>
                  </a:txBody>
                  <a:tcPr/>
                </a:tc>
                <a:tc>
                  <a:txBody>
                    <a:bodyPr/>
                    <a:lstStyle/>
                    <a:p>
                      <a:r>
                        <a:rPr lang="en-IN" dirty="0"/>
                        <a:t>DAY 5</a:t>
                      </a:r>
                    </a:p>
                  </a:txBody>
                  <a:tcPr/>
                </a:tc>
                <a:tc>
                  <a:txBody>
                    <a:bodyPr/>
                    <a:lstStyle/>
                    <a:p>
                      <a:r>
                        <a:rPr lang="en-IN" dirty="0"/>
                        <a:t>DAY 8</a:t>
                      </a:r>
                    </a:p>
                  </a:txBody>
                  <a:tcPr/>
                </a:tc>
                <a:tc>
                  <a:txBody>
                    <a:bodyPr/>
                    <a:lstStyle/>
                    <a:p>
                      <a:r>
                        <a:rPr lang="en-IN" dirty="0"/>
                        <a:t>DAY 10 </a:t>
                      </a:r>
                    </a:p>
                  </a:txBody>
                  <a:tcPr/>
                </a:tc>
                <a:tc>
                  <a:txBody>
                    <a:bodyPr/>
                    <a:lstStyle/>
                    <a:p>
                      <a:r>
                        <a:rPr lang="en-IN" dirty="0"/>
                        <a:t>DAY 13</a:t>
                      </a:r>
                    </a:p>
                  </a:txBody>
                  <a:tcPr/>
                </a:tc>
                <a:tc>
                  <a:txBody>
                    <a:bodyPr/>
                    <a:lstStyle/>
                    <a:p>
                      <a:r>
                        <a:rPr lang="en-IN"/>
                        <a:t>DAY </a:t>
                      </a:r>
                      <a:r>
                        <a:rPr lang="en-IN" dirty="0"/>
                        <a:t>20</a:t>
                      </a:r>
                    </a:p>
                  </a:txBody>
                  <a:tcPr/>
                </a:tc>
                <a:extLst>
                  <a:ext uri="{0D108BD9-81ED-4DB2-BD59-A6C34878D82A}">
                    <a16:rowId xmlns:a16="http://schemas.microsoft.com/office/drawing/2014/main" val="1829852441"/>
                  </a:ext>
                </a:extLst>
              </a:tr>
              <a:tr h="349363">
                <a:tc>
                  <a:txBody>
                    <a:bodyPr/>
                    <a:lstStyle/>
                    <a:p>
                      <a:r>
                        <a:rPr lang="en-IN" dirty="0"/>
                        <a:t>Bl. Urea</a:t>
                      </a:r>
                    </a:p>
                  </a:txBody>
                  <a:tcPr/>
                </a:tc>
                <a:tc>
                  <a:txBody>
                    <a:bodyPr/>
                    <a:lstStyle/>
                    <a:p>
                      <a:r>
                        <a:rPr lang="en-IN" dirty="0">
                          <a:solidFill>
                            <a:srgbClr val="FF0000"/>
                          </a:solidFill>
                        </a:rPr>
                        <a:t>153</a:t>
                      </a:r>
                    </a:p>
                  </a:txBody>
                  <a:tcPr/>
                </a:tc>
                <a:tc>
                  <a:txBody>
                    <a:bodyPr/>
                    <a:lstStyle/>
                    <a:p>
                      <a:r>
                        <a:rPr lang="en-IN" dirty="0">
                          <a:solidFill>
                            <a:srgbClr val="FF0000"/>
                          </a:solidFill>
                        </a:rPr>
                        <a:t>163</a:t>
                      </a:r>
                    </a:p>
                  </a:txBody>
                  <a:tcPr/>
                </a:tc>
                <a:tc>
                  <a:txBody>
                    <a:bodyPr/>
                    <a:lstStyle/>
                    <a:p>
                      <a:r>
                        <a:rPr lang="en-IN" dirty="0">
                          <a:solidFill>
                            <a:srgbClr val="FF0000"/>
                          </a:solidFill>
                        </a:rPr>
                        <a:t>189</a:t>
                      </a:r>
                    </a:p>
                  </a:txBody>
                  <a:tcPr/>
                </a:tc>
                <a:tc>
                  <a:txBody>
                    <a:bodyPr/>
                    <a:lstStyle/>
                    <a:p>
                      <a:r>
                        <a:rPr lang="en-IN" dirty="0">
                          <a:solidFill>
                            <a:srgbClr val="FF0000"/>
                          </a:solidFill>
                        </a:rPr>
                        <a:t>99</a:t>
                      </a:r>
                    </a:p>
                  </a:txBody>
                  <a:tcPr/>
                </a:tc>
                <a:tc>
                  <a:txBody>
                    <a:bodyPr/>
                    <a:lstStyle/>
                    <a:p>
                      <a:r>
                        <a:rPr lang="en-IN" dirty="0">
                          <a:solidFill>
                            <a:srgbClr val="FF0000"/>
                          </a:solidFill>
                        </a:rPr>
                        <a:t>108</a:t>
                      </a:r>
                    </a:p>
                  </a:txBody>
                  <a:tcPr/>
                </a:tc>
                <a:tc>
                  <a:txBody>
                    <a:bodyPr/>
                    <a:lstStyle/>
                    <a:p>
                      <a:r>
                        <a:rPr lang="en-IN" dirty="0">
                          <a:solidFill>
                            <a:srgbClr val="FF0000"/>
                          </a:solidFill>
                        </a:rPr>
                        <a:t>80</a:t>
                      </a:r>
                    </a:p>
                  </a:txBody>
                  <a:tcPr/>
                </a:tc>
                <a:extLst>
                  <a:ext uri="{0D108BD9-81ED-4DB2-BD59-A6C34878D82A}">
                    <a16:rowId xmlns:a16="http://schemas.microsoft.com/office/drawing/2014/main" val="1726508866"/>
                  </a:ext>
                </a:extLst>
              </a:tr>
              <a:tr h="349363">
                <a:tc>
                  <a:txBody>
                    <a:bodyPr/>
                    <a:lstStyle/>
                    <a:p>
                      <a:r>
                        <a:rPr lang="en-IN" dirty="0"/>
                        <a:t>S. </a:t>
                      </a:r>
                      <a:r>
                        <a:rPr lang="en-IN" dirty="0" err="1"/>
                        <a:t>Creat</a:t>
                      </a:r>
                      <a:endParaRPr lang="en-IN" dirty="0"/>
                    </a:p>
                  </a:txBody>
                  <a:tcPr/>
                </a:tc>
                <a:tc>
                  <a:txBody>
                    <a:bodyPr/>
                    <a:lstStyle/>
                    <a:p>
                      <a:r>
                        <a:rPr lang="en-IN" dirty="0">
                          <a:solidFill>
                            <a:srgbClr val="FF0000"/>
                          </a:solidFill>
                        </a:rPr>
                        <a:t>8.39</a:t>
                      </a:r>
                    </a:p>
                  </a:txBody>
                  <a:tcPr/>
                </a:tc>
                <a:tc>
                  <a:txBody>
                    <a:bodyPr/>
                    <a:lstStyle/>
                    <a:p>
                      <a:r>
                        <a:rPr lang="en-IN" dirty="0">
                          <a:solidFill>
                            <a:srgbClr val="FF0000"/>
                          </a:solidFill>
                        </a:rPr>
                        <a:t>8.2</a:t>
                      </a:r>
                    </a:p>
                  </a:txBody>
                  <a:tcPr/>
                </a:tc>
                <a:tc>
                  <a:txBody>
                    <a:bodyPr/>
                    <a:lstStyle/>
                    <a:p>
                      <a:r>
                        <a:rPr lang="en-IN" dirty="0">
                          <a:solidFill>
                            <a:srgbClr val="FF0000"/>
                          </a:solidFill>
                        </a:rPr>
                        <a:t>4.3</a:t>
                      </a:r>
                    </a:p>
                  </a:txBody>
                  <a:tcPr/>
                </a:tc>
                <a:tc>
                  <a:txBody>
                    <a:bodyPr/>
                    <a:lstStyle/>
                    <a:p>
                      <a:r>
                        <a:rPr lang="en-IN" dirty="0">
                          <a:solidFill>
                            <a:srgbClr val="FF0000"/>
                          </a:solidFill>
                        </a:rPr>
                        <a:t>3.5</a:t>
                      </a:r>
                    </a:p>
                  </a:txBody>
                  <a:tcPr/>
                </a:tc>
                <a:tc>
                  <a:txBody>
                    <a:bodyPr/>
                    <a:lstStyle/>
                    <a:p>
                      <a:r>
                        <a:rPr lang="en-IN" dirty="0">
                          <a:solidFill>
                            <a:srgbClr val="FF0000"/>
                          </a:solidFill>
                        </a:rPr>
                        <a:t>3.97</a:t>
                      </a:r>
                    </a:p>
                  </a:txBody>
                  <a:tcPr/>
                </a:tc>
                <a:tc>
                  <a:txBody>
                    <a:bodyPr/>
                    <a:lstStyle/>
                    <a:p>
                      <a:r>
                        <a:rPr lang="en-IN" dirty="0">
                          <a:solidFill>
                            <a:srgbClr val="FF0000"/>
                          </a:solidFill>
                        </a:rPr>
                        <a:t>1.42</a:t>
                      </a:r>
                    </a:p>
                  </a:txBody>
                  <a:tcPr/>
                </a:tc>
                <a:extLst>
                  <a:ext uri="{0D108BD9-81ED-4DB2-BD59-A6C34878D82A}">
                    <a16:rowId xmlns:a16="http://schemas.microsoft.com/office/drawing/2014/main" val="4058809592"/>
                  </a:ext>
                </a:extLst>
              </a:tr>
              <a:tr h="349363">
                <a:tc>
                  <a:txBody>
                    <a:bodyPr/>
                    <a:lstStyle/>
                    <a:p>
                      <a:r>
                        <a:rPr lang="en-IN" dirty="0"/>
                        <a:t>S. Calcium </a:t>
                      </a:r>
                    </a:p>
                  </a:txBody>
                  <a:tcPr/>
                </a:tc>
                <a:tc>
                  <a:txBody>
                    <a:bodyPr/>
                    <a:lstStyle/>
                    <a:p>
                      <a:r>
                        <a:rPr lang="en-IN" dirty="0">
                          <a:solidFill>
                            <a:srgbClr val="FF0000"/>
                          </a:solidFill>
                        </a:rPr>
                        <a:t>7.2</a:t>
                      </a:r>
                    </a:p>
                  </a:txBody>
                  <a:tcPr/>
                </a:tc>
                <a:tc>
                  <a:txBody>
                    <a:bodyPr/>
                    <a:lstStyle/>
                    <a:p>
                      <a:endParaRPr lang="en-IN" dirty="0">
                        <a:solidFill>
                          <a:srgbClr val="FF0000"/>
                        </a:solidFill>
                      </a:endParaRPr>
                    </a:p>
                  </a:txBody>
                  <a:tcPr/>
                </a:tc>
                <a:tc>
                  <a:txBody>
                    <a:bodyPr/>
                    <a:lstStyle/>
                    <a:p>
                      <a:r>
                        <a:rPr lang="en-IN" dirty="0">
                          <a:solidFill>
                            <a:srgbClr val="FF0000"/>
                          </a:solidFill>
                        </a:rPr>
                        <a:t>7.9</a:t>
                      </a:r>
                    </a:p>
                  </a:txBody>
                  <a:tcPr/>
                </a:tc>
                <a:tc>
                  <a:txBody>
                    <a:bodyPr/>
                    <a:lstStyle/>
                    <a:p>
                      <a:r>
                        <a:rPr lang="en-IN" dirty="0">
                          <a:solidFill>
                            <a:srgbClr val="FF0000"/>
                          </a:solidFill>
                        </a:rPr>
                        <a:t>4.1</a:t>
                      </a:r>
                    </a:p>
                  </a:txBody>
                  <a:tcPr/>
                </a:tc>
                <a:tc>
                  <a:txBody>
                    <a:bodyPr/>
                    <a:lstStyle/>
                    <a:p>
                      <a:r>
                        <a:rPr lang="en-IN" dirty="0">
                          <a:solidFill>
                            <a:srgbClr val="FF0000"/>
                          </a:solidFill>
                        </a:rPr>
                        <a:t>7.5</a:t>
                      </a:r>
                    </a:p>
                  </a:txBody>
                  <a:tcPr/>
                </a:tc>
                <a:tc>
                  <a:txBody>
                    <a:bodyPr/>
                    <a:lstStyle/>
                    <a:p>
                      <a:r>
                        <a:rPr lang="en-IN" dirty="0">
                          <a:solidFill>
                            <a:srgbClr val="FF0000"/>
                          </a:solidFill>
                        </a:rPr>
                        <a:t>8.2</a:t>
                      </a:r>
                    </a:p>
                  </a:txBody>
                  <a:tcPr/>
                </a:tc>
                <a:extLst>
                  <a:ext uri="{0D108BD9-81ED-4DB2-BD59-A6C34878D82A}">
                    <a16:rowId xmlns:a16="http://schemas.microsoft.com/office/drawing/2014/main" val="4045219233"/>
                  </a:ext>
                </a:extLst>
              </a:tr>
              <a:tr h="603010">
                <a:tc>
                  <a:txBody>
                    <a:bodyPr/>
                    <a:lstStyle/>
                    <a:p>
                      <a:r>
                        <a:rPr lang="en-IN" dirty="0"/>
                        <a:t>S. Uric Acid</a:t>
                      </a:r>
                    </a:p>
                  </a:txBody>
                  <a:tcPr/>
                </a:tc>
                <a:tc>
                  <a:txBody>
                    <a:bodyPr/>
                    <a:lstStyle/>
                    <a:p>
                      <a:r>
                        <a:rPr lang="en-IN" dirty="0">
                          <a:solidFill>
                            <a:srgbClr val="FF0000"/>
                          </a:solidFill>
                        </a:rPr>
                        <a:t>12</a:t>
                      </a:r>
                    </a:p>
                  </a:txBody>
                  <a:tcPr/>
                </a:tc>
                <a:tc>
                  <a:txBody>
                    <a:bodyPr/>
                    <a:lstStyle/>
                    <a:p>
                      <a:r>
                        <a:rPr lang="en-IN" dirty="0">
                          <a:solidFill>
                            <a:srgbClr val="FF0000"/>
                          </a:solidFill>
                        </a:rPr>
                        <a:t>7.7</a:t>
                      </a:r>
                    </a:p>
                  </a:txBody>
                  <a:tcPr/>
                </a:tc>
                <a:tc>
                  <a:txBody>
                    <a:bodyPr/>
                    <a:lstStyle/>
                    <a:p>
                      <a:r>
                        <a:rPr lang="en-IN" dirty="0"/>
                        <a:t>5.7</a:t>
                      </a:r>
                    </a:p>
                  </a:txBody>
                  <a:tcPr/>
                </a:tc>
                <a:tc>
                  <a:txBody>
                    <a:bodyPr/>
                    <a:lstStyle/>
                    <a:p>
                      <a:r>
                        <a:rPr lang="en-IN" dirty="0">
                          <a:solidFill>
                            <a:srgbClr val="FF0000"/>
                          </a:solidFill>
                        </a:rPr>
                        <a:t>3.1</a:t>
                      </a:r>
                    </a:p>
                  </a:txBody>
                  <a:tcPr/>
                </a:tc>
                <a:tc>
                  <a:txBody>
                    <a:bodyPr/>
                    <a:lstStyle/>
                    <a:p>
                      <a:r>
                        <a:rPr lang="en-IN" dirty="0">
                          <a:solidFill>
                            <a:srgbClr val="FF0000"/>
                          </a:solidFill>
                        </a:rPr>
                        <a:t>2.8</a:t>
                      </a:r>
                    </a:p>
                  </a:txBody>
                  <a:tcPr/>
                </a:tc>
                <a:tc>
                  <a:txBody>
                    <a:bodyPr/>
                    <a:lstStyle/>
                    <a:p>
                      <a:r>
                        <a:rPr lang="en-IN" dirty="0">
                          <a:solidFill>
                            <a:srgbClr val="FF0000"/>
                          </a:solidFill>
                        </a:rPr>
                        <a:t>7.8</a:t>
                      </a:r>
                    </a:p>
                  </a:txBody>
                  <a:tcPr/>
                </a:tc>
                <a:extLst>
                  <a:ext uri="{0D108BD9-81ED-4DB2-BD59-A6C34878D82A}">
                    <a16:rowId xmlns:a16="http://schemas.microsoft.com/office/drawing/2014/main" val="2179628914"/>
                  </a:ext>
                </a:extLst>
              </a:tr>
              <a:tr h="455924">
                <a:tc>
                  <a:txBody>
                    <a:bodyPr/>
                    <a:lstStyle/>
                    <a:p>
                      <a:r>
                        <a:rPr lang="en-IN" dirty="0"/>
                        <a:t>S. Phosphorus </a:t>
                      </a:r>
                    </a:p>
                  </a:txBody>
                  <a:tcPr/>
                </a:tc>
                <a:tc>
                  <a:txBody>
                    <a:bodyPr/>
                    <a:lstStyle/>
                    <a:p>
                      <a:r>
                        <a:rPr lang="en-IN" dirty="0">
                          <a:solidFill>
                            <a:srgbClr val="FF0000"/>
                          </a:solidFill>
                        </a:rPr>
                        <a:t>5.1</a:t>
                      </a:r>
                    </a:p>
                  </a:txBody>
                  <a:tcPr/>
                </a:tc>
                <a:tc>
                  <a:txBody>
                    <a:bodyPr/>
                    <a:lstStyle/>
                    <a:p>
                      <a:endParaRPr lang="en-IN" dirty="0">
                        <a:solidFill>
                          <a:srgbClr val="FF0000"/>
                        </a:solidFill>
                      </a:endParaRPr>
                    </a:p>
                  </a:txBody>
                  <a:tcPr/>
                </a:tc>
                <a:tc>
                  <a:txBody>
                    <a:bodyPr/>
                    <a:lstStyle/>
                    <a:p>
                      <a:r>
                        <a:rPr lang="en-IN" dirty="0">
                          <a:solidFill>
                            <a:srgbClr val="FF0000"/>
                          </a:solidFill>
                        </a:rPr>
                        <a:t>7.9</a:t>
                      </a:r>
                    </a:p>
                  </a:txBody>
                  <a:tcPr/>
                </a:tc>
                <a:tc>
                  <a:txBody>
                    <a:bodyPr/>
                    <a:lstStyle/>
                    <a:p>
                      <a:r>
                        <a:rPr lang="en-IN" dirty="0"/>
                        <a:t>4.0</a:t>
                      </a:r>
                    </a:p>
                  </a:txBody>
                  <a:tcPr/>
                </a:tc>
                <a:tc>
                  <a:txBody>
                    <a:bodyPr/>
                    <a:lstStyle/>
                    <a:p>
                      <a:r>
                        <a:rPr lang="en-IN" dirty="0">
                          <a:solidFill>
                            <a:srgbClr val="FF0000"/>
                          </a:solidFill>
                        </a:rPr>
                        <a:t>5.9</a:t>
                      </a:r>
                    </a:p>
                  </a:txBody>
                  <a:tcPr/>
                </a:tc>
                <a:tc>
                  <a:txBody>
                    <a:bodyPr/>
                    <a:lstStyle/>
                    <a:p>
                      <a:endParaRPr lang="en-IN" dirty="0"/>
                    </a:p>
                  </a:txBody>
                  <a:tcPr/>
                </a:tc>
                <a:extLst>
                  <a:ext uri="{0D108BD9-81ED-4DB2-BD59-A6C34878D82A}">
                    <a16:rowId xmlns:a16="http://schemas.microsoft.com/office/drawing/2014/main" val="937483044"/>
                  </a:ext>
                </a:extLst>
              </a:tr>
              <a:tr h="349363">
                <a:tc>
                  <a:txBody>
                    <a:bodyPr/>
                    <a:lstStyle/>
                    <a:p>
                      <a:r>
                        <a:rPr lang="en-IN" dirty="0"/>
                        <a:t>S. Sodium </a:t>
                      </a:r>
                    </a:p>
                  </a:txBody>
                  <a:tcPr/>
                </a:tc>
                <a:tc>
                  <a:txBody>
                    <a:bodyPr/>
                    <a:lstStyle/>
                    <a:p>
                      <a:r>
                        <a:rPr lang="en-IN" dirty="0"/>
                        <a:t>139</a:t>
                      </a:r>
                    </a:p>
                  </a:txBody>
                  <a:tcPr/>
                </a:tc>
                <a:tc>
                  <a:txBody>
                    <a:bodyPr/>
                    <a:lstStyle/>
                    <a:p>
                      <a:r>
                        <a:rPr lang="en-IN" dirty="0">
                          <a:solidFill>
                            <a:srgbClr val="FF0000"/>
                          </a:solidFill>
                        </a:rPr>
                        <a:t>154</a:t>
                      </a:r>
                    </a:p>
                  </a:txBody>
                  <a:tcPr/>
                </a:tc>
                <a:tc>
                  <a:txBody>
                    <a:bodyPr/>
                    <a:lstStyle/>
                    <a:p>
                      <a:r>
                        <a:rPr lang="en-IN" dirty="0"/>
                        <a:t>146</a:t>
                      </a:r>
                    </a:p>
                  </a:txBody>
                  <a:tcPr/>
                </a:tc>
                <a:tc>
                  <a:txBody>
                    <a:bodyPr/>
                    <a:lstStyle/>
                    <a:p>
                      <a:r>
                        <a:rPr lang="en-IN" dirty="0"/>
                        <a:t>148</a:t>
                      </a:r>
                    </a:p>
                  </a:txBody>
                  <a:tcPr/>
                </a:tc>
                <a:tc>
                  <a:txBody>
                    <a:bodyPr/>
                    <a:lstStyle/>
                    <a:p>
                      <a:r>
                        <a:rPr lang="en-IN" dirty="0"/>
                        <a:t>139</a:t>
                      </a:r>
                    </a:p>
                  </a:txBody>
                  <a:tcPr/>
                </a:tc>
                <a:tc>
                  <a:txBody>
                    <a:bodyPr/>
                    <a:lstStyle/>
                    <a:p>
                      <a:r>
                        <a:rPr lang="en-IN" dirty="0"/>
                        <a:t>150</a:t>
                      </a:r>
                    </a:p>
                  </a:txBody>
                  <a:tcPr/>
                </a:tc>
                <a:extLst>
                  <a:ext uri="{0D108BD9-81ED-4DB2-BD59-A6C34878D82A}">
                    <a16:rowId xmlns:a16="http://schemas.microsoft.com/office/drawing/2014/main" val="2976702252"/>
                  </a:ext>
                </a:extLst>
              </a:tr>
              <a:tr h="603010">
                <a:tc>
                  <a:txBody>
                    <a:bodyPr/>
                    <a:lstStyle/>
                    <a:p>
                      <a:r>
                        <a:rPr lang="en-IN" dirty="0"/>
                        <a:t>S. </a:t>
                      </a:r>
                      <a:r>
                        <a:rPr lang="en-IN" dirty="0" err="1"/>
                        <a:t>Pottasium</a:t>
                      </a:r>
                      <a:r>
                        <a:rPr lang="en-IN" dirty="0"/>
                        <a:t> </a:t>
                      </a:r>
                    </a:p>
                  </a:txBody>
                  <a:tcPr/>
                </a:tc>
                <a:tc>
                  <a:txBody>
                    <a:bodyPr/>
                    <a:lstStyle/>
                    <a:p>
                      <a:r>
                        <a:rPr lang="en-IN" dirty="0">
                          <a:solidFill>
                            <a:srgbClr val="FF0000"/>
                          </a:solidFill>
                        </a:rPr>
                        <a:t>2.7</a:t>
                      </a:r>
                    </a:p>
                  </a:txBody>
                  <a:tcPr/>
                </a:tc>
                <a:tc>
                  <a:txBody>
                    <a:bodyPr/>
                    <a:lstStyle/>
                    <a:p>
                      <a:r>
                        <a:rPr lang="en-IN" dirty="0"/>
                        <a:t>3.7</a:t>
                      </a:r>
                    </a:p>
                  </a:txBody>
                  <a:tcPr/>
                </a:tc>
                <a:tc>
                  <a:txBody>
                    <a:bodyPr/>
                    <a:lstStyle/>
                    <a:p>
                      <a:r>
                        <a:rPr lang="en-IN" dirty="0"/>
                        <a:t>4.5</a:t>
                      </a:r>
                    </a:p>
                  </a:txBody>
                  <a:tcPr/>
                </a:tc>
                <a:tc>
                  <a:txBody>
                    <a:bodyPr/>
                    <a:lstStyle/>
                    <a:p>
                      <a:r>
                        <a:rPr lang="en-IN" dirty="0"/>
                        <a:t>4.6</a:t>
                      </a:r>
                    </a:p>
                  </a:txBody>
                  <a:tcPr/>
                </a:tc>
                <a:tc>
                  <a:txBody>
                    <a:bodyPr/>
                    <a:lstStyle/>
                    <a:p>
                      <a:r>
                        <a:rPr lang="en-IN" dirty="0"/>
                        <a:t>5</a:t>
                      </a:r>
                    </a:p>
                  </a:txBody>
                  <a:tcPr/>
                </a:tc>
                <a:tc>
                  <a:txBody>
                    <a:bodyPr/>
                    <a:lstStyle/>
                    <a:p>
                      <a:r>
                        <a:rPr lang="en-IN" dirty="0"/>
                        <a:t>4.5</a:t>
                      </a:r>
                    </a:p>
                  </a:txBody>
                  <a:tcPr/>
                </a:tc>
                <a:extLst>
                  <a:ext uri="{0D108BD9-81ED-4DB2-BD59-A6C34878D82A}">
                    <a16:rowId xmlns:a16="http://schemas.microsoft.com/office/drawing/2014/main" val="592389511"/>
                  </a:ext>
                </a:extLst>
              </a:tr>
              <a:tr h="349363">
                <a:tc>
                  <a:txBody>
                    <a:bodyPr/>
                    <a:lstStyle/>
                    <a:p>
                      <a:r>
                        <a:rPr lang="en-IN" dirty="0"/>
                        <a:t>S. Amylase </a:t>
                      </a:r>
                    </a:p>
                  </a:txBody>
                  <a:tcPr/>
                </a:tc>
                <a:tc>
                  <a:txBody>
                    <a:bodyPr/>
                    <a:lstStyle/>
                    <a:p>
                      <a:r>
                        <a:rPr lang="en-IN" dirty="0">
                          <a:solidFill>
                            <a:srgbClr val="FF0000"/>
                          </a:solidFill>
                        </a:rPr>
                        <a:t>165</a:t>
                      </a:r>
                    </a:p>
                  </a:txBody>
                  <a:tcPr/>
                </a:tc>
                <a:tc>
                  <a:txBody>
                    <a:bodyPr/>
                    <a:lstStyle/>
                    <a:p>
                      <a:r>
                        <a:rPr lang="en-IN" dirty="0">
                          <a:solidFill>
                            <a:srgbClr val="FF0000"/>
                          </a:solidFill>
                        </a:rPr>
                        <a:t>343</a:t>
                      </a:r>
                    </a:p>
                  </a:txBody>
                  <a:tcPr/>
                </a:tc>
                <a:tc>
                  <a:txBody>
                    <a:bodyPr/>
                    <a:lstStyle/>
                    <a:p>
                      <a:r>
                        <a:rPr lang="en-IN" dirty="0">
                          <a:solidFill>
                            <a:srgbClr val="FF0000"/>
                          </a:solidFill>
                        </a:rPr>
                        <a:t>1678</a:t>
                      </a:r>
                    </a:p>
                  </a:txBody>
                  <a:tcPr/>
                </a:tc>
                <a:tc>
                  <a:txBody>
                    <a:bodyPr/>
                    <a:lstStyle/>
                    <a:p>
                      <a:endParaRPr lang="en-IN" dirty="0">
                        <a:solidFill>
                          <a:srgbClr val="FF0000"/>
                        </a:solidFill>
                      </a:endParaRPr>
                    </a:p>
                  </a:txBody>
                  <a:tcPr/>
                </a:tc>
                <a:tc>
                  <a:txBody>
                    <a:bodyPr/>
                    <a:lstStyle/>
                    <a:p>
                      <a:r>
                        <a:rPr lang="en-IN" dirty="0">
                          <a:solidFill>
                            <a:srgbClr val="FF0000"/>
                          </a:solidFill>
                        </a:rPr>
                        <a:t>1389</a:t>
                      </a:r>
                    </a:p>
                  </a:txBody>
                  <a:tcPr/>
                </a:tc>
                <a:tc>
                  <a:txBody>
                    <a:bodyPr/>
                    <a:lstStyle/>
                    <a:p>
                      <a:r>
                        <a:rPr lang="en-IN" dirty="0">
                          <a:solidFill>
                            <a:srgbClr val="FF0000"/>
                          </a:solidFill>
                        </a:rPr>
                        <a:t>446</a:t>
                      </a:r>
                    </a:p>
                  </a:txBody>
                  <a:tcPr/>
                </a:tc>
                <a:extLst>
                  <a:ext uri="{0D108BD9-81ED-4DB2-BD59-A6C34878D82A}">
                    <a16:rowId xmlns:a16="http://schemas.microsoft.com/office/drawing/2014/main" val="2728433254"/>
                  </a:ext>
                </a:extLst>
              </a:tr>
              <a:tr h="349363">
                <a:tc>
                  <a:txBody>
                    <a:bodyPr/>
                    <a:lstStyle/>
                    <a:p>
                      <a:r>
                        <a:rPr lang="en-IN" dirty="0"/>
                        <a:t>S. Lipase </a:t>
                      </a:r>
                    </a:p>
                  </a:txBody>
                  <a:tcPr/>
                </a:tc>
                <a:tc>
                  <a:txBody>
                    <a:bodyPr/>
                    <a:lstStyle/>
                    <a:p>
                      <a:r>
                        <a:rPr lang="en-IN" dirty="0">
                          <a:solidFill>
                            <a:srgbClr val="FF0000"/>
                          </a:solidFill>
                        </a:rPr>
                        <a:t>105</a:t>
                      </a:r>
                    </a:p>
                  </a:txBody>
                  <a:tcPr/>
                </a:tc>
                <a:tc>
                  <a:txBody>
                    <a:bodyPr/>
                    <a:lstStyle/>
                    <a:p>
                      <a:r>
                        <a:rPr lang="en-IN" dirty="0">
                          <a:solidFill>
                            <a:srgbClr val="FF0000"/>
                          </a:solidFill>
                        </a:rPr>
                        <a:t>172</a:t>
                      </a:r>
                    </a:p>
                  </a:txBody>
                  <a:tcPr/>
                </a:tc>
                <a:tc>
                  <a:txBody>
                    <a:bodyPr/>
                    <a:lstStyle/>
                    <a:p>
                      <a:r>
                        <a:rPr lang="en-IN" dirty="0">
                          <a:solidFill>
                            <a:srgbClr val="FF0000"/>
                          </a:solidFill>
                        </a:rPr>
                        <a:t>957.6</a:t>
                      </a:r>
                    </a:p>
                  </a:txBody>
                  <a:tcPr/>
                </a:tc>
                <a:tc>
                  <a:txBody>
                    <a:bodyPr/>
                    <a:lstStyle/>
                    <a:p>
                      <a:endParaRPr lang="en-IN">
                        <a:solidFill>
                          <a:srgbClr val="FF0000"/>
                        </a:solidFill>
                      </a:endParaRPr>
                    </a:p>
                  </a:txBody>
                  <a:tcPr/>
                </a:tc>
                <a:tc>
                  <a:txBody>
                    <a:bodyPr/>
                    <a:lstStyle/>
                    <a:p>
                      <a:r>
                        <a:rPr lang="en-IN" dirty="0">
                          <a:solidFill>
                            <a:srgbClr val="FF0000"/>
                          </a:solidFill>
                        </a:rPr>
                        <a:t>1465</a:t>
                      </a:r>
                    </a:p>
                  </a:txBody>
                  <a:tcPr/>
                </a:tc>
                <a:tc>
                  <a:txBody>
                    <a:bodyPr/>
                    <a:lstStyle/>
                    <a:p>
                      <a:r>
                        <a:rPr lang="en-IN" dirty="0">
                          <a:solidFill>
                            <a:srgbClr val="FF0000"/>
                          </a:solidFill>
                        </a:rPr>
                        <a:t>278</a:t>
                      </a:r>
                    </a:p>
                  </a:txBody>
                  <a:tcPr/>
                </a:tc>
                <a:extLst>
                  <a:ext uri="{0D108BD9-81ED-4DB2-BD59-A6C34878D82A}">
                    <a16:rowId xmlns:a16="http://schemas.microsoft.com/office/drawing/2014/main" val="3116333205"/>
                  </a:ext>
                </a:extLst>
              </a:tr>
            </a:tbl>
          </a:graphicData>
        </a:graphic>
      </p:graphicFrame>
    </p:spTree>
    <p:extLst>
      <p:ext uri="{BB962C8B-B14F-4D97-AF65-F5344CB8AC3E}">
        <p14:creationId xmlns:p14="http://schemas.microsoft.com/office/powerpoint/2010/main" val="314882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57834249"/>
              </p:ext>
            </p:extLst>
          </p:nvPr>
        </p:nvGraphicFramePr>
        <p:xfrm>
          <a:off x="1507873" y="1292771"/>
          <a:ext cx="5846703" cy="3973728"/>
        </p:xfrm>
        <a:graphic>
          <a:graphicData uri="http://schemas.openxmlformats.org/drawingml/2006/table">
            <a:tbl>
              <a:tblPr firstRow="1" bandRow="1">
                <a:tableStyleId>{5C22544A-7EE6-4342-B048-85BDC9FD1C3A}</a:tableStyleId>
              </a:tblPr>
              <a:tblGrid>
                <a:gridCol w="1582942">
                  <a:extLst>
                    <a:ext uri="{9D8B030D-6E8A-4147-A177-3AD203B41FA5}">
                      <a16:colId xmlns:a16="http://schemas.microsoft.com/office/drawing/2014/main" val="20000"/>
                    </a:ext>
                  </a:extLst>
                </a:gridCol>
                <a:gridCol w="1340407">
                  <a:extLst>
                    <a:ext uri="{9D8B030D-6E8A-4147-A177-3AD203B41FA5}">
                      <a16:colId xmlns:a16="http://schemas.microsoft.com/office/drawing/2014/main" val="20001"/>
                    </a:ext>
                  </a:extLst>
                </a:gridCol>
                <a:gridCol w="1461677">
                  <a:extLst>
                    <a:ext uri="{9D8B030D-6E8A-4147-A177-3AD203B41FA5}">
                      <a16:colId xmlns:a16="http://schemas.microsoft.com/office/drawing/2014/main" val="20003"/>
                    </a:ext>
                  </a:extLst>
                </a:gridCol>
                <a:gridCol w="1461677">
                  <a:extLst>
                    <a:ext uri="{9D8B030D-6E8A-4147-A177-3AD203B41FA5}">
                      <a16:colId xmlns:a16="http://schemas.microsoft.com/office/drawing/2014/main" val="20005"/>
                    </a:ext>
                  </a:extLst>
                </a:gridCol>
              </a:tblGrid>
              <a:tr h="276082">
                <a:tc>
                  <a:txBody>
                    <a:bodyPr/>
                    <a:lstStyle/>
                    <a:p>
                      <a:r>
                        <a:rPr lang="en-US" sz="1400" dirty="0"/>
                        <a:t>URINE</a:t>
                      </a:r>
                    </a:p>
                  </a:txBody>
                  <a:tcPr marL="68580" marR="68580" marT="34290" marB="34290"/>
                </a:tc>
                <a:tc>
                  <a:txBody>
                    <a:bodyPr/>
                    <a:lstStyle/>
                    <a:p>
                      <a:r>
                        <a:rPr lang="en-US" sz="1400" dirty="0"/>
                        <a:t>DAY</a:t>
                      </a:r>
                      <a:r>
                        <a:rPr lang="en-US" sz="1400" baseline="0" dirty="0"/>
                        <a:t> 2</a:t>
                      </a:r>
                      <a:endParaRPr lang="en-US" sz="1400" dirty="0"/>
                    </a:p>
                  </a:txBody>
                  <a:tcPr marL="68580" marR="68580" marT="34290" marB="34290"/>
                </a:tc>
                <a:tc>
                  <a:txBody>
                    <a:bodyPr/>
                    <a:lstStyle/>
                    <a:p>
                      <a:r>
                        <a:rPr lang="en-US" sz="1400" dirty="0"/>
                        <a:t>DAY</a:t>
                      </a:r>
                      <a:r>
                        <a:rPr lang="en-US" sz="1400" baseline="0" dirty="0"/>
                        <a:t> 4</a:t>
                      </a:r>
                      <a:endParaRPr lang="en-US" sz="1400" dirty="0"/>
                    </a:p>
                  </a:txBody>
                  <a:tcPr marL="68580" marR="68580" marT="34290" marB="34290"/>
                </a:tc>
                <a:tc>
                  <a:txBody>
                    <a:bodyPr/>
                    <a:lstStyle/>
                    <a:p>
                      <a:r>
                        <a:rPr lang="en-US" sz="1400" dirty="0"/>
                        <a:t>DAY</a:t>
                      </a:r>
                      <a:r>
                        <a:rPr lang="en-US" sz="1400" baseline="0" dirty="0"/>
                        <a:t> 13</a:t>
                      </a:r>
                      <a:endParaRPr lang="en-US" sz="1400" dirty="0"/>
                    </a:p>
                  </a:txBody>
                  <a:tcPr marL="68580" marR="68580" marT="34290" marB="34290"/>
                </a:tc>
                <a:extLst>
                  <a:ext uri="{0D108BD9-81ED-4DB2-BD59-A6C34878D82A}">
                    <a16:rowId xmlns:a16="http://schemas.microsoft.com/office/drawing/2014/main" val="10000"/>
                  </a:ext>
                </a:extLst>
              </a:tr>
              <a:tr h="474523">
                <a:tc>
                  <a:txBody>
                    <a:bodyPr/>
                    <a:lstStyle/>
                    <a:p>
                      <a:r>
                        <a:rPr lang="en-US" sz="1400" dirty="0"/>
                        <a:t>Albumin</a:t>
                      </a:r>
                    </a:p>
                  </a:txBody>
                  <a:tcPr marL="68580" marR="68580" marT="34290" marB="34290"/>
                </a:tc>
                <a:tc>
                  <a:txBody>
                    <a:bodyPr/>
                    <a:lstStyle/>
                    <a:p>
                      <a:r>
                        <a:rPr lang="en-US" sz="1400" dirty="0">
                          <a:solidFill>
                            <a:srgbClr val="FF0000"/>
                          </a:solidFill>
                        </a:rPr>
                        <a:t>1+</a:t>
                      </a:r>
                    </a:p>
                  </a:txBody>
                  <a:tcPr marL="68580" marR="68580" marT="34290" marB="34290"/>
                </a:tc>
                <a:tc>
                  <a:txBody>
                    <a:bodyPr/>
                    <a:lstStyle/>
                    <a:p>
                      <a:r>
                        <a:rPr lang="en-US" sz="1400" dirty="0">
                          <a:solidFill>
                            <a:srgbClr val="FF0000"/>
                          </a:solidFill>
                        </a:rPr>
                        <a:t>2+</a:t>
                      </a:r>
                    </a:p>
                  </a:txBody>
                  <a:tcPr marL="68580" marR="68580" marT="34290" marB="34290"/>
                </a:tc>
                <a:tc>
                  <a:txBody>
                    <a:bodyPr/>
                    <a:lstStyle/>
                    <a:p>
                      <a:r>
                        <a:rPr lang="en-US" sz="1400" dirty="0">
                          <a:solidFill>
                            <a:srgbClr val="FF0000"/>
                          </a:solidFill>
                        </a:rPr>
                        <a:t>2+</a:t>
                      </a:r>
                    </a:p>
                  </a:txBody>
                  <a:tcPr marL="68580" marR="68580" marT="34290" marB="34290"/>
                </a:tc>
                <a:extLst>
                  <a:ext uri="{0D108BD9-81ED-4DB2-BD59-A6C34878D82A}">
                    <a16:rowId xmlns:a16="http://schemas.microsoft.com/office/drawing/2014/main" val="10001"/>
                  </a:ext>
                </a:extLst>
              </a:tr>
              <a:tr h="683595">
                <a:tc>
                  <a:txBody>
                    <a:bodyPr/>
                    <a:lstStyle/>
                    <a:p>
                      <a:r>
                        <a:rPr lang="en-US" sz="1400" dirty="0"/>
                        <a:t>Sugar</a:t>
                      </a:r>
                    </a:p>
                  </a:txBody>
                  <a:tcPr marL="68580" marR="68580" marT="34290" marB="34290"/>
                </a:tc>
                <a:tc>
                  <a:txBody>
                    <a:bodyPr/>
                    <a:lstStyle/>
                    <a:p>
                      <a:r>
                        <a:rPr lang="en-US" sz="1400" dirty="0">
                          <a:solidFill>
                            <a:srgbClr val="FF0000"/>
                          </a:solidFill>
                        </a:rPr>
                        <a:t>trace</a:t>
                      </a:r>
                    </a:p>
                  </a:txBody>
                  <a:tcPr marL="68580" marR="68580" marT="34290" marB="34290"/>
                </a:tc>
                <a:tc>
                  <a:txBody>
                    <a:bodyPr/>
                    <a:lstStyle/>
                    <a:p>
                      <a:r>
                        <a:rPr lang="en-US" sz="1400" dirty="0">
                          <a:solidFill>
                            <a:srgbClr val="FF0000"/>
                          </a:solidFill>
                        </a:rPr>
                        <a:t>1+</a:t>
                      </a:r>
                    </a:p>
                  </a:txBody>
                  <a:tcPr marL="68580" marR="68580" marT="34290" marB="34290"/>
                </a:tc>
                <a:tc>
                  <a:txBody>
                    <a:bodyPr/>
                    <a:lstStyle/>
                    <a:p>
                      <a:r>
                        <a:rPr lang="en-US" sz="1400" dirty="0"/>
                        <a:t>Nil </a:t>
                      </a:r>
                    </a:p>
                  </a:txBody>
                  <a:tcPr marL="68580" marR="68580" marT="34290" marB="34290"/>
                </a:tc>
                <a:extLst>
                  <a:ext uri="{0D108BD9-81ED-4DB2-BD59-A6C34878D82A}">
                    <a16:rowId xmlns:a16="http://schemas.microsoft.com/office/drawing/2014/main" val="10002"/>
                  </a:ext>
                </a:extLst>
              </a:tr>
              <a:tr h="628908">
                <a:tc>
                  <a:txBody>
                    <a:bodyPr/>
                    <a:lstStyle/>
                    <a:p>
                      <a:r>
                        <a:rPr lang="en-US" sz="1400" dirty="0"/>
                        <a:t>Pus cells </a:t>
                      </a:r>
                    </a:p>
                  </a:txBody>
                  <a:tcPr marL="68580" marR="68580" marT="34290" marB="34290"/>
                </a:tc>
                <a:tc>
                  <a:txBody>
                    <a:bodyPr/>
                    <a:lstStyle/>
                    <a:p>
                      <a:r>
                        <a:rPr lang="en-US" sz="1400" dirty="0"/>
                        <a:t>1-2</a:t>
                      </a:r>
                    </a:p>
                  </a:txBody>
                  <a:tcPr marL="68580" marR="68580" marT="34290" marB="34290"/>
                </a:tc>
                <a:tc>
                  <a:txBody>
                    <a:bodyPr/>
                    <a:lstStyle/>
                    <a:p>
                      <a:r>
                        <a:rPr lang="en-US" sz="1400" dirty="0"/>
                        <a:t>3-4</a:t>
                      </a:r>
                    </a:p>
                  </a:txBody>
                  <a:tcPr marL="68580" marR="68580" marT="34290" marB="34290"/>
                </a:tc>
                <a:tc>
                  <a:txBody>
                    <a:bodyPr/>
                    <a:lstStyle/>
                    <a:p>
                      <a:r>
                        <a:rPr lang="en-US" sz="1400" dirty="0">
                          <a:solidFill>
                            <a:srgbClr val="FF0000"/>
                          </a:solidFill>
                        </a:rPr>
                        <a:t>10-14</a:t>
                      </a:r>
                    </a:p>
                  </a:txBody>
                  <a:tcPr marL="68580" marR="68580" marT="34290" marB="34290"/>
                </a:tc>
                <a:extLst>
                  <a:ext uri="{0D108BD9-81ED-4DB2-BD59-A6C34878D82A}">
                    <a16:rowId xmlns:a16="http://schemas.microsoft.com/office/drawing/2014/main" val="10003"/>
                  </a:ext>
                </a:extLst>
              </a:tr>
              <a:tr h="792970">
                <a:tc>
                  <a:txBody>
                    <a:bodyPr/>
                    <a:lstStyle/>
                    <a:p>
                      <a:r>
                        <a:rPr lang="en-US" sz="1400" dirty="0"/>
                        <a:t>Epithelial</a:t>
                      </a:r>
                      <a:r>
                        <a:rPr lang="en-US" sz="1400" baseline="0" dirty="0"/>
                        <a:t> cells</a:t>
                      </a:r>
                      <a:endParaRPr lang="en-US" sz="1400" dirty="0"/>
                    </a:p>
                  </a:txBody>
                  <a:tcPr marL="68580" marR="68580" marT="34290" marB="34290"/>
                </a:tc>
                <a:tc>
                  <a:txBody>
                    <a:bodyPr/>
                    <a:lstStyle/>
                    <a:p>
                      <a:r>
                        <a:rPr lang="en-US" sz="1400" dirty="0"/>
                        <a:t>2-3</a:t>
                      </a:r>
                    </a:p>
                  </a:txBody>
                  <a:tcPr marL="68580" marR="68580" marT="34290" marB="34290"/>
                </a:tc>
                <a:tc>
                  <a:txBody>
                    <a:bodyPr/>
                    <a:lstStyle/>
                    <a:p>
                      <a:r>
                        <a:rPr lang="en-US" sz="1400" dirty="0"/>
                        <a:t>2-3</a:t>
                      </a:r>
                    </a:p>
                  </a:txBody>
                  <a:tcPr marL="68580" marR="68580" marT="34290" marB="34290"/>
                </a:tc>
                <a:tc>
                  <a:txBody>
                    <a:bodyPr/>
                    <a:lstStyle/>
                    <a:p>
                      <a:r>
                        <a:rPr lang="en-US" sz="1400" dirty="0"/>
                        <a:t>3-4</a:t>
                      </a:r>
                    </a:p>
                  </a:txBody>
                  <a:tcPr marL="68580" marR="68580" marT="34290" marB="34290"/>
                </a:tc>
                <a:extLst>
                  <a:ext uri="{0D108BD9-81ED-4DB2-BD59-A6C34878D82A}">
                    <a16:rowId xmlns:a16="http://schemas.microsoft.com/office/drawing/2014/main" val="10004"/>
                  </a:ext>
                </a:extLst>
              </a:tr>
              <a:tr h="1111792">
                <a:tc>
                  <a:txBody>
                    <a:bodyPr/>
                    <a:lstStyle/>
                    <a:p>
                      <a:r>
                        <a:rPr lang="en-US" sz="1400" dirty="0"/>
                        <a:t>RBC</a:t>
                      </a:r>
                    </a:p>
                  </a:txBody>
                  <a:tcPr marL="68580" marR="68580" marT="34290" marB="34290"/>
                </a:tc>
                <a:tc>
                  <a:txBody>
                    <a:bodyPr/>
                    <a:lstStyle/>
                    <a:p>
                      <a:endParaRPr lang="en-US" sz="1400"/>
                    </a:p>
                  </a:txBody>
                  <a:tcPr marL="68580" marR="68580" marT="34290" marB="34290"/>
                </a:tc>
                <a:tc>
                  <a:txBody>
                    <a:bodyPr/>
                    <a:lstStyle/>
                    <a:p>
                      <a:r>
                        <a:rPr lang="en-US" sz="1400" b="1" dirty="0">
                          <a:solidFill>
                            <a:srgbClr val="FF0000"/>
                          </a:solidFill>
                        </a:rPr>
                        <a:t>&gt;60/</a:t>
                      </a:r>
                      <a:r>
                        <a:rPr lang="en-US" sz="1400" b="1" dirty="0" err="1">
                          <a:solidFill>
                            <a:srgbClr val="FF0000"/>
                          </a:solidFill>
                        </a:rPr>
                        <a:t>hpf</a:t>
                      </a:r>
                      <a:endParaRPr lang="en-US" sz="1400" b="1" dirty="0">
                        <a:solidFill>
                          <a:srgbClr val="FF0000"/>
                        </a:solidFill>
                      </a:endParaRPr>
                    </a:p>
                  </a:txBody>
                  <a:tcPr marL="68580" marR="68580" marT="34290" marB="34290"/>
                </a:tc>
                <a:tc>
                  <a:txBody>
                    <a:bodyPr/>
                    <a:lstStyle/>
                    <a:p>
                      <a:r>
                        <a:rPr lang="en-US" sz="1400" baseline="0" dirty="0"/>
                        <a:t> </a:t>
                      </a:r>
                      <a:r>
                        <a:rPr lang="en-US" sz="1400" b="1" baseline="0" dirty="0">
                          <a:solidFill>
                            <a:srgbClr val="FF0000"/>
                          </a:solidFill>
                        </a:rPr>
                        <a:t>&gt;50/</a:t>
                      </a:r>
                      <a:r>
                        <a:rPr lang="en-US" sz="1400" b="1" baseline="0" dirty="0" err="1">
                          <a:solidFill>
                            <a:srgbClr val="FF0000"/>
                          </a:solidFill>
                        </a:rPr>
                        <a:t>hpf</a:t>
                      </a:r>
                      <a:endParaRPr lang="en-US" sz="1400" b="1" baseline="0" dirty="0">
                        <a:solidFill>
                          <a:srgbClr val="FF0000"/>
                        </a:solidFill>
                      </a:endParaRPr>
                    </a:p>
                    <a:p>
                      <a:endParaRPr lang="en-US" sz="1400" baseline="0" dirty="0"/>
                    </a:p>
                    <a:p>
                      <a:endParaRPr lang="en-US" sz="1400" dirty="0"/>
                    </a:p>
                  </a:txBody>
                  <a:tcPr marL="68580" marR="68580" marT="34290" marB="34290"/>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43B0EB60-722C-442A-84F6-4A69F36D6EFD}"/>
              </a:ext>
            </a:extLst>
          </p:cNvPr>
          <p:cNvSpPr txBox="1"/>
          <p:nvPr/>
        </p:nvSpPr>
        <p:spPr>
          <a:xfrm flipH="1">
            <a:off x="2571480" y="208515"/>
            <a:ext cx="4421745" cy="677108"/>
          </a:xfrm>
          <a:prstGeom prst="rect">
            <a:avLst/>
          </a:prstGeom>
          <a:noFill/>
        </p:spPr>
        <p:txBody>
          <a:bodyPr wrap="square" rtlCol="0">
            <a:spAutoFit/>
          </a:bodyPr>
          <a:lstStyle/>
          <a:p>
            <a:r>
              <a:rPr lang="en-US" sz="3800" b="1" dirty="0">
                <a:latin typeface="Times New Roman" pitchFamily="18" charset="0"/>
                <a:cs typeface="Times New Roman" pitchFamily="18" charset="0"/>
              </a:rPr>
              <a:t>Lab Investigation</a:t>
            </a:r>
          </a:p>
        </p:txBody>
      </p:sp>
      <p:sp>
        <p:nvSpPr>
          <p:cNvPr id="3" name="TextBox 2">
            <a:extLst>
              <a:ext uri="{FF2B5EF4-FFF2-40B4-BE49-F238E27FC236}">
                <a16:creationId xmlns:a16="http://schemas.microsoft.com/office/drawing/2014/main" id="{0AB98254-EC27-451E-95C6-8E2D5A0F438F}"/>
              </a:ext>
            </a:extLst>
          </p:cNvPr>
          <p:cNvSpPr txBox="1"/>
          <p:nvPr/>
        </p:nvSpPr>
        <p:spPr>
          <a:xfrm>
            <a:off x="356314" y="5667218"/>
            <a:ext cx="8564451" cy="646331"/>
          </a:xfrm>
          <a:prstGeom prst="rect">
            <a:avLst/>
          </a:prstGeom>
          <a:noFill/>
        </p:spPr>
        <p:txBody>
          <a:bodyPr wrap="square" rtlCol="0">
            <a:spAutoFit/>
          </a:bodyPr>
          <a:lstStyle/>
          <a:p>
            <a:r>
              <a:rPr lang="en-US" dirty="0">
                <a:latin typeface="Times New Roman" pitchFamily="18" charset="0"/>
                <a:cs typeface="Times New Roman" pitchFamily="18" charset="0"/>
              </a:rPr>
              <a:t>This was the slide of U/M showed albuminuria, sugar trace, pus cells was 10-14/</a:t>
            </a:r>
            <a:r>
              <a:rPr lang="en-US" dirty="0" err="1">
                <a:latin typeface="Times New Roman" pitchFamily="18" charset="0"/>
                <a:cs typeface="Times New Roman" pitchFamily="18" charset="0"/>
              </a:rPr>
              <a:t>hpf</a:t>
            </a:r>
            <a:r>
              <a:rPr lang="en-US" dirty="0">
                <a:latin typeface="Times New Roman" pitchFamily="18" charset="0"/>
                <a:cs typeface="Times New Roman" pitchFamily="18" charset="0"/>
              </a:rPr>
              <a:t> , RBCs more than 50/</a:t>
            </a:r>
            <a:r>
              <a:rPr lang="en-US" dirty="0" err="1">
                <a:latin typeface="Times New Roman" pitchFamily="18" charset="0"/>
                <a:cs typeface="Times New Roman" pitchFamily="18" charset="0"/>
              </a:rPr>
              <a:t>hpf</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373844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714" y="420710"/>
            <a:ext cx="8737600" cy="6328433"/>
          </a:xfrm>
        </p:spPr>
        <p:txBody>
          <a:bodyPr>
            <a:normAutofit/>
          </a:bodyPr>
          <a:lstStyle/>
          <a:p>
            <a:pPr marL="0" indent="0">
              <a:buNone/>
            </a:pPr>
            <a:r>
              <a:rPr lang="en-US" sz="3800" b="1" dirty="0"/>
              <a:t>                     Lab Investigations</a:t>
            </a:r>
          </a:p>
          <a:p>
            <a:pPr marL="0" indent="0">
              <a:buNone/>
            </a:pPr>
            <a:endParaRPr lang="en-US" dirty="0"/>
          </a:p>
          <a:p>
            <a:pPr>
              <a:buFont typeface="Wingdings" pitchFamily="2" charset="2"/>
              <a:buChar char="v"/>
            </a:pPr>
            <a:endParaRPr lang="en-US" sz="2800" dirty="0">
              <a:latin typeface="Times New Roman" pitchFamily="18" charset="0"/>
              <a:cs typeface="Times New Roman" pitchFamily="18" charset="0"/>
            </a:endParaRPr>
          </a:p>
          <a:p>
            <a:pPr>
              <a:buFont typeface="Wingdings" pitchFamily="2" charset="2"/>
              <a:buChar char="v"/>
            </a:pPr>
            <a:r>
              <a:rPr lang="en-US" sz="2800" dirty="0">
                <a:latin typeface="Times New Roman" pitchFamily="18" charset="0"/>
                <a:cs typeface="Times New Roman" pitchFamily="18" charset="0"/>
              </a:rPr>
              <a:t>Blood Culture </a:t>
            </a:r>
            <a:r>
              <a:rPr lang="mr-IN" sz="2800" dirty="0">
                <a:latin typeface="Times New Roman" pitchFamily="18" charset="0"/>
              </a:rPr>
              <a:t>–</a:t>
            </a: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Salmonella Typhi isolated and     had significant colony count.</a:t>
            </a:r>
            <a:r>
              <a:rPr lang="en-US" sz="2800" dirty="0">
                <a:latin typeface="Times New Roman" pitchFamily="18" charset="0"/>
                <a:cs typeface="Times New Roman" pitchFamily="18" charset="0"/>
              </a:rPr>
              <a:t>(On 7</a:t>
            </a:r>
            <a:r>
              <a:rPr lang="en-US" sz="2800" baseline="30000" dirty="0">
                <a:latin typeface="Times New Roman" pitchFamily="18" charset="0"/>
                <a:cs typeface="Times New Roman" pitchFamily="18" charset="0"/>
              </a:rPr>
              <a:t>th</a:t>
            </a:r>
            <a:r>
              <a:rPr lang="en-US" sz="2800" dirty="0">
                <a:latin typeface="Times New Roman" pitchFamily="18" charset="0"/>
                <a:cs typeface="Times New Roman" pitchFamily="18" charset="0"/>
              </a:rPr>
              <a:t> day of admission)</a:t>
            </a:r>
          </a:p>
          <a:p>
            <a:pPr marL="0" indent="0">
              <a:buNone/>
            </a:pPr>
            <a:r>
              <a:rPr lang="en-US" sz="2800" dirty="0">
                <a:latin typeface="Times New Roman" pitchFamily="18" charset="0"/>
                <a:cs typeface="Times New Roman" pitchFamily="18" charset="0"/>
              </a:rPr>
              <a:t>   Sensitive to imipenem, </a:t>
            </a:r>
            <a:r>
              <a:rPr lang="en-US" sz="2800" dirty="0" err="1">
                <a:latin typeface="Times New Roman" pitchFamily="18" charset="0"/>
                <a:cs typeface="Times New Roman" pitchFamily="18" charset="0"/>
              </a:rPr>
              <a:t>cefoxitin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ceftazidime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cefotaxime</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ampicillin,chloramphenicol</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amikacin</a:t>
            </a:r>
            <a:r>
              <a:rPr lang="en-US" sz="2800" dirty="0">
                <a:latin typeface="Times New Roman" pitchFamily="18" charset="0"/>
                <a:cs typeface="Times New Roman" pitchFamily="18" charset="0"/>
              </a:rPr>
              <a:t>, gentamicin, </a:t>
            </a:r>
            <a:r>
              <a:rPr lang="en-US" sz="2800" dirty="0" err="1">
                <a:latin typeface="Times New Roman" pitchFamily="18" charset="0"/>
                <a:cs typeface="Times New Roman" pitchFamily="18" charset="0"/>
              </a:rPr>
              <a:t>cotrimoxazole</a:t>
            </a: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a:p>
            <a:pPr>
              <a:buFont typeface="Wingdings" pitchFamily="2" charset="2"/>
              <a:buChar char="v"/>
            </a:pPr>
            <a:r>
              <a:rPr lang="en-US" sz="2800" dirty="0">
                <a:latin typeface="Times New Roman" pitchFamily="18" charset="0"/>
                <a:cs typeface="Times New Roman" pitchFamily="18" charset="0"/>
              </a:rPr>
              <a:t>Nephrologist opinion was taken for the Renal biopsy but as proteinuria was less then 400mg/day, it was not considered.</a:t>
            </a:r>
          </a:p>
          <a:p>
            <a:pPr marL="0" indent="0">
              <a:buNone/>
            </a:pPr>
            <a:endParaRPr lang="en-US" dirty="0"/>
          </a:p>
        </p:txBody>
      </p:sp>
    </p:spTree>
    <p:extLst>
      <p:ext uri="{BB962C8B-B14F-4D97-AF65-F5344CB8AC3E}">
        <p14:creationId xmlns:p14="http://schemas.microsoft.com/office/powerpoint/2010/main" val="4000577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29" y="0"/>
            <a:ext cx="8229600" cy="710066"/>
          </a:xfrm>
        </p:spPr>
        <p:txBody>
          <a:bodyPr>
            <a:normAutofit fontScale="90000"/>
          </a:bodyPr>
          <a:lstStyle/>
          <a:p>
            <a:r>
              <a:rPr lang="en-US" dirty="0"/>
              <a:t>       </a:t>
            </a:r>
            <a:r>
              <a:rPr lang="en-US" sz="3600" b="1" dirty="0">
                <a:latin typeface="+mn-lt"/>
              </a:rPr>
              <a:t>History of Present illness</a:t>
            </a:r>
          </a:p>
        </p:txBody>
      </p:sp>
      <p:sp>
        <p:nvSpPr>
          <p:cNvPr id="3" name="Content Placeholder 2"/>
          <p:cNvSpPr>
            <a:spLocks noGrp="1"/>
          </p:cNvSpPr>
          <p:nvPr>
            <p:ph idx="1"/>
          </p:nvPr>
        </p:nvSpPr>
        <p:spPr>
          <a:xfrm>
            <a:off x="557368" y="1145495"/>
            <a:ext cx="8185795" cy="5661705"/>
          </a:xfrm>
          <a:ln>
            <a:solidFill>
              <a:schemeClr val="bg1"/>
            </a:solidFill>
          </a:ln>
        </p:spPr>
        <p:txBody>
          <a:bodyPr>
            <a:normAutofit/>
          </a:bodyPr>
          <a:lstStyle/>
          <a:p>
            <a:r>
              <a:rPr lang="en-US" sz="2800" dirty="0">
                <a:latin typeface="Times New Roman" pitchFamily="18" charset="0"/>
                <a:cs typeface="Times New Roman" pitchFamily="18" charset="0"/>
              </a:rPr>
              <a:t>28 year old male, resident of </a:t>
            </a:r>
            <a:r>
              <a:rPr lang="en-US" sz="2800" dirty="0" err="1">
                <a:latin typeface="Times New Roman" pitchFamily="18" charset="0"/>
                <a:cs typeface="Times New Roman" pitchFamily="18" charset="0"/>
              </a:rPr>
              <a:t>Nigdi</a:t>
            </a:r>
            <a:r>
              <a:rPr lang="en-US" sz="2800" dirty="0">
                <a:latin typeface="Times New Roman" pitchFamily="18" charset="0"/>
                <a:cs typeface="Times New Roman" pitchFamily="18" charset="0"/>
              </a:rPr>
              <a:t>, Pune, cloth merchant by occupation, admitted with</a:t>
            </a:r>
          </a:p>
          <a:p>
            <a:endParaRPr lang="en-US" sz="2800" dirty="0">
              <a:latin typeface="Times New Roman" pitchFamily="18" charset="0"/>
              <a:cs typeface="Times New Roman" pitchFamily="18" charset="0"/>
            </a:endParaRPr>
          </a:p>
          <a:p>
            <a:pPr lvl="1"/>
            <a:r>
              <a:rPr lang="en-US" b="1" dirty="0">
                <a:solidFill>
                  <a:srgbClr val="0070C0"/>
                </a:solidFill>
                <a:latin typeface="Times New Roman" pitchFamily="18" charset="0"/>
                <a:cs typeface="Times New Roman" pitchFamily="18" charset="0"/>
              </a:rPr>
              <a:t>Fever</a:t>
            </a:r>
            <a:r>
              <a:rPr lang="en-US" dirty="0">
                <a:latin typeface="Times New Roman" pitchFamily="18" charset="0"/>
                <a:cs typeface="Times New Roman" pitchFamily="18" charset="0"/>
              </a:rPr>
              <a:t>- Continuous, high grade</a:t>
            </a:r>
          </a:p>
          <a:p>
            <a:pPr lvl="1"/>
            <a:r>
              <a:rPr lang="en-US" b="1" dirty="0">
                <a:solidFill>
                  <a:srgbClr val="0070C0"/>
                </a:solidFill>
                <a:latin typeface="Times New Roman" pitchFamily="18" charset="0"/>
                <a:cs typeface="Times New Roman" pitchFamily="18" charset="0"/>
              </a:rPr>
              <a:t>Loose stools </a:t>
            </a:r>
            <a:r>
              <a:rPr lang="en-US" dirty="0">
                <a:latin typeface="Times New Roman" pitchFamily="18" charset="0"/>
                <a:cs typeface="Times New Roman" pitchFamily="18" charset="0"/>
              </a:rPr>
              <a:t>- 10 to 12/day, watery , </a:t>
            </a:r>
          </a:p>
          <a:p>
            <a:pPr marL="457200" lvl="1" indent="0">
              <a:buNone/>
            </a:pPr>
            <a:r>
              <a:rPr lang="en-US" dirty="0">
                <a:latin typeface="Times New Roman" pitchFamily="18" charset="0"/>
                <a:cs typeface="Times New Roman" pitchFamily="18" charset="0"/>
              </a:rPr>
              <a:t>                             foul smelling, no mucous/blood</a:t>
            </a:r>
          </a:p>
          <a:p>
            <a:pPr lvl="1"/>
            <a:r>
              <a:rPr lang="en-US" b="1" dirty="0">
                <a:solidFill>
                  <a:srgbClr val="0070C0"/>
                </a:solidFill>
                <a:latin typeface="Times New Roman" pitchFamily="18" charset="0"/>
                <a:cs typeface="Times New Roman" pitchFamily="18" charset="0"/>
              </a:rPr>
              <a:t>Abdominal pain</a:t>
            </a:r>
            <a:r>
              <a:rPr lang="en-US" b="1" dirty="0">
                <a:latin typeface="Times New Roman" pitchFamily="18" charset="0"/>
                <a:cs typeface="Times New Roman" pitchFamily="18" charset="0"/>
              </a:rPr>
              <a:t> </a:t>
            </a:r>
            <a:r>
              <a:rPr lang="mr-IN" dirty="0">
                <a:latin typeface="Times New Roman" pitchFamily="18" charset="0"/>
              </a:rPr>
              <a:t>–</a:t>
            </a:r>
            <a:r>
              <a:rPr lang="en-US" dirty="0">
                <a:latin typeface="Times New Roman" pitchFamily="18" charset="0"/>
                <a:cs typeface="Times New Roman" pitchFamily="18" charset="0"/>
              </a:rPr>
              <a:t> diffuse, intermittent,              </a:t>
            </a:r>
          </a:p>
          <a:p>
            <a:pPr marL="457200" lvl="1" indent="0">
              <a:buNone/>
            </a:pPr>
            <a:r>
              <a:rPr lang="en-US" dirty="0">
                <a:latin typeface="Times New Roman" pitchFamily="18" charset="0"/>
                <a:cs typeface="Times New Roman" pitchFamily="18" charset="0"/>
              </a:rPr>
              <a:t>                                     spasmodic,  non radiating</a:t>
            </a:r>
          </a:p>
          <a:p>
            <a:pPr lvl="1"/>
            <a:r>
              <a:rPr lang="en-US" b="1" dirty="0">
                <a:solidFill>
                  <a:srgbClr val="0070C0"/>
                </a:solidFill>
                <a:latin typeface="Times New Roman" pitchFamily="18" charset="0"/>
                <a:cs typeface="Times New Roman" pitchFamily="18" charset="0"/>
              </a:rPr>
              <a:t>Vomiting</a:t>
            </a:r>
            <a:r>
              <a:rPr lang="en-US" dirty="0">
                <a:solidFill>
                  <a:srgbClr val="0070C0"/>
                </a:solidFill>
                <a:latin typeface="Times New Roman" pitchFamily="18" charset="0"/>
                <a:cs typeface="Times New Roman" pitchFamily="18" charset="0"/>
              </a:rPr>
              <a:t> </a:t>
            </a:r>
            <a:r>
              <a:rPr lang="mr-IN" dirty="0">
                <a:latin typeface="Times New Roman" pitchFamily="18" charset="0"/>
              </a:rPr>
              <a:t>–</a:t>
            </a:r>
            <a:r>
              <a:rPr lang="en-US" dirty="0">
                <a:latin typeface="Times New Roman" pitchFamily="18" charset="0"/>
                <a:cs typeface="Times New Roman" pitchFamily="18" charset="0"/>
              </a:rPr>
              <a:t> 5 to 6 times, bilious			</a:t>
            </a:r>
          </a:p>
          <a:p>
            <a:pPr lvl="1"/>
            <a:r>
              <a:rPr lang="en-US" b="1" dirty="0">
                <a:solidFill>
                  <a:srgbClr val="0070C0"/>
                </a:solidFill>
                <a:latin typeface="Times New Roman" pitchFamily="18" charset="0"/>
                <a:cs typeface="Times New Roman" pitchFamily="18" charset="0"/>
              </a:rPr>
              <a:t>Decreased urine output</a:t>
            </a:r>
            <a:r>
              <a:rPr lang="en-US" dirty="0">
                <a:latin typeface="Times New Roman" pitchFamily="18" charset="0"/>
                <a:cs typeface="Times New Roman" pitchFamily="18" charset="0"/>
              </a:rPr>
              <a:t>	</a:t>
            </a:r>
          </a:p>
          <a:p>
            <a:pPr lvl="1"/>
            <a:r>
              <a:rPr lang="en-US" b="1" dirty="0">
                <a:solidFill>
                  <a:srgbClr val="0070C0"/>
                </a:solidFill>
                <a:latin typeface="Times New Roman" pitchFamily="18" charset="0"/>
                <a:cs typeface="Times New Roman" pitchFamily="18" charset="0"/>
              </a:rPr>
              <a:t>Irrelevant talk</a:t>
            </a:r>
            <a:r>
              <a:rPr lang="en-US" dirty="0">
                <a:latin typeface="Times New Roman" pitchFamily="18" charset="0"/>
                <a:cs typeface="Times New Roman" pitchFamily="18" charset="0"/>
              </a:rPr>
              <a:t>, intermittently                        </a:t>
            </a:r>
            <a:r>
              <a:rPr lang="en-US" dirty="0"/>
              <a:t>1day.</a:t>
            </a:r>
          </a:p>
          <a:p>
            <a:pPr marL="457200" lvl="1" indent="0">
              <a:buNone/>
            </a:pPr>
            <a:endParaRPr lang="en-US" dirty="0"/>
          </a:p>
          <a:p>
            <a:pPr marL="457200" lvl="1" indent="0">
              <a:buNone/>
            </a:pPr>
            <a:endParaRPr lang="en-US" sz="2600" dirty="0"/>
          </a:p>
          <a:p>
            <a:pPr lvl="1"/>
            <a:endParaRPr lang="en-US" dirty="0"/>
          </a:p>
        </p:txBody>
      </p:sp>
      <p:sp>
        <p:nvSpPr>
          <p:cNvPr id="4" name="Right Brace 3"/>
          <p:cNvSpPr/>
          <p:nvPr/>
        </p:nvSpPr>
        <p:spPr>
          <a:xfrm>
            <a:off x="8166398" y="2569028"/>
            <a:ext cx="431061" cy="25052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8371758" y="3762447"/>
            <a:ext cx="1237702" cy="954107"/>
          </a:xfrm>
          <a:prstGeom prst="rect">
            <a:avLst/>
          </a:prstGeom>
          <a:noFill/>
        </p:spPr>
        <p:txBody>
          <a:bodyPr wrap="square" rtlCol="0">
            <a:spAutoFit/>
          </a:bodyPr>
          <a:lstStyle/>
          <a:p>
            <a:r>
              <a:rPr lang="en-US" sz="2800" dirty="0"/>
              <a:t> 12 days</a:t>
            </a:r>
          </a:p>
        </p:txBody>
      </p:sp>
      <p:sp>
        <p:nvSpPr>
          <p:cNvPr id="6" name="TextBox 5"/>
          <p:cNvSpPr txBox="1"/>
          <p:nvPr/>
        </p:nvSpPr>
        <p:spPr>
          <a:xfrm>
            <a:off x="8047379" y="5449506"/>
            <a:ext cx="1230447" cy="584775"/>
          </a:xfrm>
          <a:prstGeom prst="rect">
            <a:avLst/>
          </a:prstGeom>
          <a:noFill/>
        </p:spPr>
        <p:txBody>
          <a:bodyPr wrap="square" rtlCol="0">
            <a:spAutoFit/>
          </a:bodyPr>
          <a:lstStyle/>
          <a:p>
            <a:r>
              <a:rPr lang="en-IN" sz="3200" dirty="0"/>
              <a:t>2 days</a:t>
            </a:r>
          </a:p>
        </p:txBody>
      </p:sp>
      <p:sp>
        <p:nvSpPr>
          <p:cNvPr id="7" name="Right Brace 6"/>
          <p:cNvSpPr/>
          <p:nvPr/>
        </p:nvSpPr>
        <p:spPr>
          <a:xfrm>
            <a:off x="7534497" y="5256164"/>
            <a:ext cx="512882" cy="971460"/>
          </a:xfrm>
          <a:prstGeom prst="rightBrace">
            <a:avLst>
              <a:gd name="adj1" fmla="val 0"/>
              <a:gd name="adj2" fmla="val 47778"/>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9280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A8DE-B533-4422-BEAB-E9F0373511DD}"/>
              </a:ext>
            </a:extLst>
          </p:cNvPr>
          <p:cNvSpPr>
            <a:spLocks noGrp="1"/>
          </p:cNvSpPr>
          <p:nvPr>
            <p:ph type="title"/>
          </p:nvPr>
        </p:nvSpPr>
        <p:spPr/>
        <p:txBody>
          <a:bodyPr>
            <a:normAutofit/>
          </a:bodyPr>
          <a:lstStyle/>
          <a:p>
            <a:r>
              <a:rPr lang="en-US" sz="3800" b="1" dirty="0">
                <a:latin typeface="+mn-lt"/>
              </a:rPr>
              <a:t>  </a:t>
            </a:r>
            <a:r>
              <a:rPr lang="en-US" sz="3800" b="1" dirty="0">
                <a:latin typeface="Times New Roman" pitchFamily="18" charset="0"/>
                <a:cs typeface="Times New Roman" pitchFamily="18" charset="0"/>
              </a:rPr>
              <a:t>Lab Investigation</a:t>
            </a:r>
          </a:p>
        </p:txBody>
      </p:sp>
      <p:sp>
        <p:nvSpPr>
          <p:cNvPr id="3" name="Content Placeholder 2">
            <a:extLst>
              <a:ext uri="{FF2B5EF4-FFF2-40B4-BE49-F238E27FC236}">
                <a16:creationId xmlns:a16="http://schemas.microsoft.com/office/drawing/2014/main" id="{6DB5A232-0B8A-4EA7-A224-8DA44E8EDD0C}"/>
              </a:ext>
            </a:extLst>
          </p:cNvPr>
          <p:cNvSpPr>
            <a:spLocks noGrp="1"/>
          </p:cNvSpPr>
          <p:nvPr>
            <p:ph idx="1"/>
          </p:nvPr>
        </p:nvSpPr>
        <p:spPr>
          <a:xfrm>
            <a:off x="457200" y="2093686"/>
            <a:ext cx="8229600" cy="4525963"/>
          </a:xfrm>
        </p:spPr>
        <p:txBody>
          <a:bodyPr>
            <a:normAutofit/>
          </a:bodyPr>
          <a:lstStyle/>
          <a:p>
            <a:endParaRPr lang="en-US" sz="2600" dirty="0"/>
          </a:p>
          <a:p>
            <a:r>
              <a:rPr lang="en-US" sz="2800" dirty="0">
                <a:latin typeface="Times New Roman" pitchFamily="18" charset="0"/>
                <a:cs typeface="Times New Roman" pitchFamily="18" charset="0"/>
              </a:rPr>
              <a:t>MRI brain was normal.</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Lumbar puncture was done and CSF was normal</a:t>
            </a:r>
          </a:p>
          <a:p>
            <a:pPr marL="0" indent="0">
              <a:buNone/>
            </a:pP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Bone marrow Aspiration: normal</a:t>
            </a: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197078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DAA70-9748-44DB-81C2-6648D9726586}"/>
              </a:ext>
            </a:extLst>
          </p:cNvPr>
          <p:cNvSpPr>
            <a:spLocks noGrp="1"/>
          </p:cNvSpPr>
          <p:nvPr>
            <p:ph type="title"/>
          </p:nvPr>
        </p:nvSpPr>
        <p:spPr>
          <a:xfrm>
            <a:off x="130629" y="0"/>
            <a:ext cx="8795657" cy="1012318"/>
          </a:xfrm>
        </p:spPr>
        <p:txBody>
          <a:bodyPr>
            <a:normAutofit/>
          </a:bodyPr>
          <a:lstStyle/>
          <a:p>
            <a:r>
              <a:rPr lang="en-US" sz="3800" b="1" dirty="0">
                <a:latin typeface="+mn-lt"/>
              </a:rPr>
              <a:t> </a:t>
            </a:r>
            <a:r>
              <a:rPr lang="en-US" sz="3800" b="1" dirty="0">
                <a:latin typeface="Times New Roman" pitchFamily="18" charset="0"/>
                <a:cs typeface="Times New Roman" pitchFamily="18" charset="0"/>
              </a:rPr>
              <a:t>Management</a:t>
            </a:r>
          </a:p>
        </p:txBody>
      </p:sp>
      <p:sp>
        <p:nvSpPr>
          <p:cNvPr id="3" name="Content Placeholder 2">
            <a:extLst>
              <a:ext uri="{FF2B5EF4-FFF2-40B4-BE49-F238E27FC236}">
                <a16:creationId xmlns:a16="http://schemas.microsoft.com/office/drawing/2014/main" id="{CC9949AB-06A4-4809-87DF-B6BC9EE92555}"/>
              </a:ext>
            </a:extLst>
          </p:cNvPr>
          <p:cNvSpPr>
            <a:spLocks noGrp="1"/>
          </p:cNvSpPr>
          <p:nvPr>
            <p:ph idx="1"/>
          </p:nvPr>
        </p:nvSpPr>
        <p:spPr>
          <a:xfrm>
            <a:off x="399245" y="1184855"/>
            <a:ext cx="8116105" cy="5673145"/>
          </a:xfrm>
        </p:spPr>
        <p:txBody>
          <a:bodyPr>
            <a:normAutofit fontScale="92500"/>
          </a:bodyPr>
          <a:lstStyle/>
          <a:p>
            <a:r>
              <a:rPr lang="en-US" sz="3000" dirty="0">
                <a:latin typeface="Times New Roman" pitchFamily="18" charset="0"/>
                <a:cs typeface="Times New Roman" pitchFamily="18" charset="0"/>
              </a:rPr>
              <a:t>Supportive IV fluids and </a:t>
            </a:r>
            <a:r>
              <a:rPr lang="en-US" sz="3000" dirty="0" err="1">
                <a:latin typeface="Times New Roman" pitchFamily="18" charset="0"/>
                <a:cs typeface="Times New Roman" pitchFamily="18" charset="0"/>
              </a:rPr>
              <a:t>inj</a:t>
            </a:r>
            <a:r>
              <a:rPr lang="en-US" sz="3000" dirty="0">
                <a:latin typeface="Times New Roman" pitchFamily="18" charset="0"/>
                <a:cs typeface="Times New Roman" pitchFamily="18" charset="0"/>
              </a:rPr>
              <a:t> haloperidol  was given for delirium.</a:t>
            </a:r>
          </a:p>
          <a:p>
            <a:r>
              <a:rPr lang="en-US" sz="3000" dirty="0">
                <a:latin typeface="Times New Roman" pitchFamily="18" charset="0"/>
                <a:cs typeface="Times New Roman" pitchFamily="18" charset="0"/>
              </a:rPr>
              <a:t>Initially started on Inj. Ceftriaxone 1gm BD, but later Inj. </a:t>
            </a:r>
            <a:r>
              <a:rPr lang="en-US" sz="3000" dirty="0" err="1">
                <a:latin typeface="Times New Roman" pitchFamily="18" charset="0"/>
                <a:cs typeface="Times New Roman" pitchFamily="18" charset="0"/>
              </a:rPr>
              <a:t>Meropenem</a:t>
            </a:r>
            <a:r>
              <a:rPr lang="en-US" sz="3000" dirty="0">
                <a:latin typeface="Times New Roman" pitchFamily="18" charset="0"/>
                <a:cs typeface="Times New Roman" pitchFamily="18" charset="0"/>
              </a:rPr>
              <a:t> 500gm BD and </a:t>
            </a:r>
            <a:r>
              <a:rPr lang="en-US" sz="3000" dirty="0" err="1">
                <a:latin typeface="Times New Roman" pitchFamily="18" charset="0"/>
                <a:cs typeface="Times New Roman" pitchFamily="18" charset="0"/>
              </a:rPr>
              <a:t>Teicoplanin</a:t>
            </a:r>
            <a:r>
              <a:rPr lang="en-US" sz="3000" dirty="0">
                <a:latin typeface="Times New Roman" pitchFamily="18" charset="0"/>
                <a:cs typeface="Times New Roman" pitchFamily="18" charset="0"/>
              </a:rPr>
              <a:t> 200mg OD(renal dose) were started due to suspected sepsis.</a:t>
            </a:r>
          </a:p>
          <a:p>
            <a:r>
              <a:rPr lang="en-US" sz="3000" dirty="0">
                <a:latin typeface="Times New Roman" pitchFamily="18" charset="0"/>
                <a:cs typeface="Times New Roman" pitchFamily="18" charset="0"/>
              </a:rPr>
              <a:t>Received Two Packed Red Blood Cells for </a:t>
            </a:r>
            <a:r>
              <a:rPr lang="en-US" sz="3000" dirty="0" err="1">
                <a:latin typeface="Times New Roman" pitchFamily="18" charset="0"/>
                <a:cs typeface="Times New Roman" pitchFamily="18" charset="0"/>
              </a:rPr>
              <a:t>anaemia</a:t>
            </a:r>
            <a:r>
              <a:rPr lang="en-US" sz="3000" dirty="0">
                <a:latin typeface="Times New Roman" pitchFamily="18" charset="0"/>
                <a:cs typeface="Times New Roman" pitchFamily="18" charset="0"/>
              </a:rPr>
              <a:t>.</a:t>
            </a:r>
          </a:p>
          <a:p>
            <a:r>
              <a:rPr lang="en-US" sz="3000" b="1" dirty="0">
                <a:solidFill>
                  <a:srgbClr val="0070C0"/>
                </a:solidFill>
                <a:latin typeface="Times New Roman" pitchFamily="18" charset="0"/>
                <a:cs typeface="Times New Roman" pitchFamily="18" charset="0"/>
              </a:rPr>
              <a:t>He was on daily hemodialysis for 10 days and remained </a:t>
            </a:r>
            <a:r>
              <a:rPr lang="en-US" sz="3000" b="1" dirty="0" err="1">
                <a:solidFill>
                  <a:srgbClr val="0070C0"/>
                </a:solidFill>
                <a:latin typeface="Times New Roman" pitchFamily="18" charset="0"/>
                <a:cs typeface="Times New Roman" pitchFamily="18" charset="0"/>
              </a:rPr>
              <a:t>anuric</a:t>
            </a:r>
            <a:r>
              <a:rPr lang="en-US" sz="3000" b="1" dirty="0">
                <a:solidFill>
                  <a:srgbClr val="0070C0"/>
                </a:solidFill>
                <a:latin typeface="Times New Roman" pitchFamily="18" charset="0"/>
                <a:cs typeface="Times New Roman" pitchFamily="18" charset="0"/>
              </a:rPr>
              <a:t> for a week &amp; then went into </a:t>
            </a:r>
            <a:r>
              <a:rPr lang="en-US" sz="3000" b="1" dirty="0" err="1">
                <a:solidFill>
                  <a:srgbClr val="0070C0"/>
                </a:solidFill>
                <a:latin typeface="Times New Roman" pitchFamily="18" charset="0"/>
                <a:cs typeface="Times New Roman" pitchFamily="18" charset="0"/>
              </a:rPr>
              <a:t>polyuric</a:t>
            </a:r>
            <a:r>
              <a:rPr lang="en-US" sz="3000" b="1" dirty="0">
                <a:solidFill>
                  <a:srgbClr val="0070C0"/>
                </a:solidFill>
                <a:latin typeface="Times New Roman" pitchFamily="18" charset="0"/>
                <a:cs typeface="Times New Roman" pitchFamily="18" charset="0"/>
              </a:rPr>
              <a:t> phase.</a:t>
            </a:r>
            <a:endParaRPr lang="en-US" sz="3000" dirty="0">
              <a:latin typeface="Times New Roman" pitchFamily="18" charset="0"/>
              <a:cs typeface="Times New Roman" pitchFamily="18" charset="0"/>
            </a:endParaRPr>
          </a:p>
          <a:p>
            <a:r>
              <a:rPr lang="en-US" sz="3000" dirty="0">
                <a:latin typeface="Times New Roman" pitchFamily="18" charset="0"/>
                <a:cs typeface="Times New Roman" pitchFamily="18" charset="0"/>
              </a:rPr>
              <a:t>His general condition improved slowly after 4 to 5 days of </a:t>
            </a:r>
            <a:r>
              <a:rPr lang="en-US" sz="3000" dirty="0" err="1">
                <a:latin typeface="Times New Roman" pitchFamily="18" charset="0"/>
                <a:cs typeface="Times New Roman" pitchFamily="18" charset="0"/>
              </a:rPr>
              <a:t>polyuric</a:t>
            </a:r>
            <a:r>
              <a:rPr lang="en-US" sz="3000" dirty="0">
                <a:latin typeface="Times New Roman" pitchFamily="18" charset="0"/>
                <a:cs typeface="Times New Roman" pitchFamily="18" charset="0"/>
              </a:rPr>
              <a:t> phase.</a:t>
            </a:r>
          </a:p>
          <a:p>
            <a:endParaRPr lang="en-US" dirty="0"/>
          </a:p>
        </p:txBody>
      </p:sp>
    </p:spTree>
    <p:extLst>
      <p:ext uri="{BB962C8B-B14F-4D97-AF65-F5344CB8AC3E}">
        <p14:creationId xmlns:p14="http://schemas.microsoft.com/office/powerpoint/2010/main" val="1389899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32229" y="76992"/>
            <a:ext cx="8781142" cy="1090615"/>
          </a:xfrm>
        </p:spPr>
        <p:txBody>
          <a:bodyPr>
            <a:normAutofit fontScale="90000"/>
          </a:bodyPr>
          <a:lstStyle/>
          <a:p>
            <a:r>
              <a:rPr lang="en-IN" sz="4200" b="1" dirty="0">
                <a:latin typeface="Times New Roman" pitchFamily="18" charset="0"/>
                <a:cs typeface="Times New Roman" pitchFamily="18" charset="0"/>
              </a:rPr>
              <a:t>LAB INVESTIGATIONS</a:t>
            </a:r>
            <a:br>
              <a:rPr lang="en-IN" sz="4200" b="1" dirty="0">
                <a:latin typeface="Times New Roman" pitchFamily="18" charset="0"/>
                <a:cs typeface="Times New Roman" pitchFamily="18" charset="0"/>
              </a:rPr>
            </a:br>
            <a:r>
              <a:rPr lang="en-IN" sz="4200" b="1" dirty="0">
                <a:latin typeface="Times New Roman" pitchFamily="18" charset="0"/>
                <a:cs typeface="Times New Roman" pitchFamily="18" charset="0"/>
              </a:rPr>
              <a:t>   ON DISCHARGE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86693352"/>
              </p:ext>
            </p:extLst>
          </p:nvPr>
        </p:nvGraphicFramePr>
        <p:xfrm>
          <a:off x="1171122" y="1583079"/>
          <a:ext cx="7067550" cy="5231378"/>
        </p:xfrm>
        <a:graphic>
          <a:graphicData uri="http://schemas.openxmlformats.org/drawingml/2006/table">
            <a:tbl>
              <a:tblPr firstRow="1" bandRow="1">
                <a:tableStyleId>{5C22544A-7EE6-4342-B048-85BDC9FD1C3A}</a:tableStyleId>
              </a:tblPr>
              <a:tblGrid>
                <a:gridCol w="3533775">
                  <a:extLst>
                    <a:ext uri="{9D8B030D-6E8A-4147-A177-3AD203B41FA5}">
                      <a16:colId xmlns:a16="http://schemas.microsoft.com/office/drawing/2014/main" val="20000"/>
                    </a:ext>
                  </a:extLst>
                </a:gridCol>
                <a:gridCol w="3533775">
                  <a:extLst>
                    <a:ext uri="{9D8B030D-6E8A-4147-A177-3AD203B41FA5}">
                      <a16:colId xmlns:a16="http://schemas.microsoft.com/office/drawing/2014/main" val="20001"/>
                    </a:ext>
                  </a:extLst>
                </a:gridCol>
              </a:tblGrid>
              <a:tr h="355123">
                <a:tc>
                  <a:txBody>
                    <a:bodyPr/>
                    <a:lstStyle/>
                    <a:p>
                      <a:endParaRPr lang="en-IN" dirty="0"/>
                    </a:p>
                  </a:txBody>
                  <a:tcPr/>
                </a:tc>
                <a:tc>
                  <a:txBody>
                    <a:bodyPr/>
                    <a:lstStyle/>
                    <a:p>
                      <a:r>
                        <a:rPr lang="en-IN" dirty="0"/>
                        <a:t>10/04</a:t>
                      </a:r>
                    </a:p>
                  </a:txBody>
                  <a:tcPr/>
                </a:tc>
                <a:extLst>
                  <a:ext uri="{0D108BD9-81ED-4DB2-BD59-A6C34878D82A}">
                    <a16:rowId xmlns:a16="http://schemas.microsoft.com/office/drawing/2014/main" val="10000"/>
                  </a:ext>
                </a:extLst>
              </a:tr>
              <a:tr h="355123">
                <a:tc>
                  <a:txBody>
                    <a:bodyPr/>
                    <a:lstStyle/>
                    <a:p>
                      <a:r>
                        <a:rPr lang="en-IN" dirty="0"/>
                        <a:t>Hg</a:t>
                      </a:r>
                      <a:r>
                        <a:rPr lang="en-IN" baseline="0" dirty="0"/>
                        <a:t> %</a:t>
                      </a:r>
                      <a:endParaRPr lang="en-IN" dirty="0"/>
                    </a:p>
                  </a:txBody>
                  <a:tcPr/>
                </a:tc>
                <a:tc>
                  <a:txBody>
                    <a:bodyPr/>
                    <a:lstStyle/>
                    <a:p>
                      <a:r>
                        <a:rPr lang="en-IN" dirty="0"/>
                        <a:t>12.6</a:t>
                      </a:r>
                    </a:p>
                  </a:txBody>
                  <a:tcPr/>
                </a:tc>
                <a:extLst>
                  <a:ext uri="{0D108BD9-81ED-4DB2-BD59-A6C34878D82A}">
                    <a16:rowId xmlns:a16="http://schemas.microsoft.com/office/drawing/2014/main" val="10001"/>
                  </a:ext>
                </a:extLst>
              </a:tr>
              <a:tr h="355123">
                <a:tc>
                  <a:txBody>
                    <a:bodyPr/>
                    <a:lstStyle/>
                    <a:p>
                      <a:r>
                        <a:rPr lang="en-IN" dirty="0"/>
                        <a:t>TLC/mm</a:t>
                      </a:r>
                      <a:r>
                        <a:rPr lang="en-IN" baseline="30000" dirty="0"/>
                        <a:t>3</a:t>
                      </a:r>
                    </a:p>
                  </a:txBody>
                  <a:tcPr/>
                </a:tc>
                <a:tc>
                  <a:txBody>
                    <a:bodyPr/>
                    <a:lstStyle/>
                    <a:p>
                      <a:r>
                        <a:rPr lang="en-IN" dirty="0"/>
                        <a:t>8000</a:t>
                      </a:r>
                    </a:p>
                  </a:txBody>
                  <a:tcPr/>
                </a:tc>
                <a:extLst>
                  <a:ext uri="{0D108BD9-81ED-4DB2-BD59-A6C34878D82A}">
                    <a16:rowId xmlns:a16="http://schemas.microsoft.com/office/drawing/2014/main" val="10002"/>
                  </a:ext>
                </a:extLst>
              </a:tr>
              <a:tr h="355123">
                <a:tc>
                  <a:txBody>
                    <a:bodyPr/>
                    <a:lstStyle/>
                    <a:p>
                      <a:r>
                        <a:rPr lang="en-IN" sz="1800" dirty="0"/>
                        <a:t>Platelets/mm</a:t>
                      </a:r>
                      <a:r>
                        <a:rPr lang="en-IN" sz="1800" baseline="30000" dirty="0"/>
                        <a:t>3</a:t>
                      </a:r>
                    </a:p>
                  </a:txBody>
                  <a:tcPr/>
                </a:tc>
                <a:tc>
                  <a:txBody>
                    <a:bodyPr/>
                    <a:lstStyle/>
                    <a:p>
                      <a:r>
                        <a:rPr lang="en-IN" dirty="0"/>
                        <a:t>3.35 lac</a:t>
                      </a:r>
                    </a:p>
                  </a:txBody>
                  <a:tcPr/>
                </a:tc>
                <a:extLst>
                  <a:ext uri="{0D108BD9-81ED-4DB2-BD59-A6C34878D82A}">
                    <a16:rowId xmlns:a16="http://schemas.microsoft.com/office/drawing/2014/main" val="10003"/>
                  </a:ext>
                </a:extLst>
              </a:tr>
              <a:tr h="355123">
                <a:tc>
                  <a:txBody>
                    <a:bodyPr/>
                    <a:lstStyle/>
                    <a:p>
                      <a:r>
                        <a:rPr lang="en-IN" dirty="0"/>
                        <a:t>Blood</a:t>
                      </a:r>
                      <a:r>
                        <a:rPr lang="en-IN" baseline="0" dirty="0"/>
                        <a:t> urea</a:t>
                      </a:r>
                      <a:endParaRPr lang="en-IN" dirty="0"/>
                    </a:p>
                  </a:txBody>
                  <a:tcPr/>
                </a:tc>
                <a:tc>
                  <a:txBody>
                    <a:bodyPr/>
                    <a:lstStyle/>
                    <a:p>
                      <a:r>
                        <a:rPr lang="en-IN" dirty="0"/>
                        <a:t>38</a:t>
                      </a:r>
                    </a:p>
                  </a:txBody>
                  <a:tcPr/>
                </a:tc>
                <a:extLst>
                  <a:ext uri="{0D108BD9-81ED-4DB2-BD59-A6C34878D82A}">
                    <a16:rowId xmlns:a16="http://schemas.microsoft.com/office/drawing/2014/main" val="10004"/>
                  </a:ext>
                </a:extLst>
              </a:tr>
              <a:tr h="355123">
                <a:tc>
                  <a:txBody>
                    <a:bodyPr/>
                    <a:lstStyle/>
                    <a:p>
                      <a:r>
                        <a:rPr lang="en-IN" dirty="0" err="1"/>
                        <a:t>Creatinine</a:t>
                      </a:r>
                      <a:endParaRPr lang="en-IN" dirty="0"/>
                    </a:p>
                  </a:txBody>
                  <a:tcPr/>
                </a:tc>
                <a:tc>
                  <a:txBody>
                    <a:bodyPr/>
                    <a:lstStyle/>
                    <a:p>
                      <a:r>
                        <a:rPr lang="en-IN" dirty="0"/>
                        <a:t>1.0</a:t>
                      </a:r>
                    </a:p>
                  </a:txBody>
                  <a:tcPr/>
                </a:tc>
                <a:extLst>
                  <a:ext uri="{0D108BD9-81ED-4DB2-BD59-A6C34878D82A}">
                    <a16:rowId xmlns:a16="http://schemas.microsoft.com/office/drawing/2014/main" val="10005"/>
                  </a:ext>
                </a:extLst>
              </a:tr>
              <a:tr h="355123">
                <a:tc>
                  <a:txBody>
                    <a:bodyPr/>
                    <a:lstStyle/>
                    <a:p>
                      <a:r>
                        <a:rPr lang="en-IN" dirty="0"/>
                        <a:t>ALT</a:t>
                      </a:r>
                    </a:p>
                  </a:txBody>
                  <a:tcPr/>
                </a:tc>
                <a:tc>
                  <a:txBody>
                    <a:bodyPr/>
                    <a:lstStyle/>
                    <a:p>
                      <a:r>
                        <a:rPr lang="en-IN" dirty="0"/>
                        <a:t>30</a:t>
                      </a:r>
                    </a:p>
                  </a:txBody>
                  <a:tcPr/>
                </a:tc>
                <a:extLst>
                  <a:ext uri="{0D108BD9-81ED-4DB2-BD59-A6C34878D82A}">
                    <a16:rowId xmlns:a16="http://schemas.microsoft.com/office/drawing/2014/main" val="10006"/>
                  </a:ext>
                </a:extLst>
              </a:tr>
              <a:tr h="355123">
                <a:tc>
                  <a:txBody>
                    <a:bodyPr/>
                    <a:lstStyle/>
                    <a:p>
                      <a:r>
                        <a:rPr lang="en-IN" dirty="0"/>
                        <a:t>AST</a:t>
                      </a:r>
                    </a:p>
                  </a:txBody>
                  <a:tcPr/>
                </a:tc>
                <a:tc>
                  <a:txBody>
                    <a:bodyPr/>
                    <a:lstStyle/>
                    <a:p>
                      <a:r>
                        <a:rPr lang="en-IN" dirty="0"/>
                        <a:t>43</a:t>
                      </a:r>
                    </a:p>
                  </a:txBody>
                  <a:tcPr/>
                </a:tc>
                <a:extLst>
                  <a:ext uri="{0D108BD9-81ED-4DB2-BD59-A6C34878D82A}">
                    <a16:rowId xmlns:a16="http://schemas.microsoft.com/office/drawing/2014/main" val="10007"/>
                  </a:ext>
                </a:extLst>
              </a:tr>
              <a:tr h="355123">
                <a:tc>
                  <a:txBody>
                    <a:bodyPr/>
                    <a:lstStyle/>
                    <a:p>
                      <a:r>
                        <a:rPr lang="en-IN" dirty="0"/>
                        <a:t>ALP</a:t>
                      </a:r>
                    </a:p>
                  </a:txBody>
                  <a:tcPr/>
                </a:tc>
                <a:tc>
                  <a:txBody>
                    <a:bodyPr/>
                    <a:lstStyle/>
                    <a:p>
                      <a:r>
                        <a:rPr lang="en-IN" dirty="0"/>
                        <a:t>77</a:t>
                      </a:r>
                    </a:p>
                  </a:txBody>
                  <a:tcPr/>
                </a:tc>
                <a:extLst>
                  <a:ext uri="{0D108BD9-81ED-4DB2-BD59-A6C34878D82A}">
                    <a16:rowId xmlns:a16="http://schemas.microsoft.com/office/drawing/2014/main" val="10008"/>
                  </a:ext>
                </a:extLst>
              </a:tr>
              <a:tr h="355123">
                <a:tc>
                  <a:txBody>
                    <a:bodyPr/>
                    <a:lstStyle/>
                    <a:p>
                      <a:r>
                        <a:rPr lang="en-IN" dirty="0" err="1"/>
                        <a:t>Sr</a:t>
                      </a:r>
                      <a:r>
                        <a:rPr lang="en-IN" baseline="0" dirty="0"/>
                        <a:t> Sodium</a:t>
                      </a:r>
                      <a:endParaRPr lang="en-IN" dirty="0"/>
                    </a:p>
                  </a:txBody>
                  <a:tcPr/>
                </a:tc>
                <a:tc>
                  <a:txBody>
                    <a:bodyPr/>
                    <a:lstStyle/>
                    <a:p>
                      <a:r>
                        <a:rPr lang="en-IN" dirty="0"/>
                        <a:t>140</a:t>
                      </a:r>
                    </a:p>
                  </a:txBody>
                  <a:tcPr/>
                </a:tc>
                <a:extLst>
                  <a:ext uri="{0D108BD9-81ED-4DB2-BD59-A6C34878D82A}">
                    <a16:rowId xmlns:a16="http://schemas.microsoft.com/office/drawing/2014/main" val="10009"/>
                  </a:ext>
                </a:extLst>
              </a:tr>
              <a:tr h="355123">
                <a:tc>
                  <a:txBody>
                    <a:bodyPr/>
                    <a:lstStyle/>
                    <a:p>
                      <a:r>
                        <a:rPr lang="en-IN" dirty="0" err="1"/>
                        <a:t>Sr</a:t>
                      </a:r>
                      <a:r>
                        <a:rPr lang="en-IN" dirty="0"/>
                        <a:t> Potassium</a:t>
                      </a:r>
                    </a:p>
                  </a:txBody>
                  <a:tcPr/>
                </a:tc>
                <a:tc>
                  <a:txBody>
                    <a:bodyPr/>
                    <a:lstStyle/>
                    <a:p>
                      <a:r>
                        <a:rPr lang="en-IN" dirty="0"/>
                        <a:t>4.5</a:t>
                      </a:r>
                    </a:p>
                  </a:txBody>
                  <a:tcPr/>
                </a:tc>
                <a:extLst>
                  <a:ext uri="{0D108BD9-81ED-4DB2-BD59-A6C34878D82A}">
                    <a16:rowId xmlns:a16="http://schemas.microsoft.com/office/drawing/2014/main" val="10010"/>
                  </a:ext>
                </a:extLst>
              </a:tr>
              <a:tr h="355123">
                <a:tc>
                  <a:txBody>
                    <a:bodyPr/>
                    <a:lstStyle/>
                    <a:p>
                      <a:r>
                        <a:rPr lang="en-IN" dirty="0" err="1"/>
                        <a:t>Sr</a:t>
                      </a:r>
                      <a:r>
                        <a:rPr lang="en-IN" dirty="0"/>
                        <a:t> amylase</a:t>
                      </a:r>
                    </a:p>
                  </a:txBody>
                  <a:tcPr/>
                </a:tc>
                <a:tc>
                  <a:txBody>
                    <a:bodyPr/>
                    <a:lstStyle/>
                    <a:p>
                      <a:r>
                        <a:rPr lang="en-IN" dirty="0"/>
                        <a:t>97</a:t>
                      </a:r>
                    </a:p>
                  </a:txBody>
                  <a:tcPr/>
                </a:tc>
                <a:extLst>
                  <a:ext uri="{0D108BD9-81ED-4DB2-BD59-A6C34878D82A}">
                    <a16:rowId xmlns:a16="http://schemas.microsoft.com/office/drawing/2014/main" val="10011"/>
                  </a:ext>
                </a:extLst>
              </a:tr>
              <a:tr h="355123">
                <a:tc>
                  <a:txBody>
                    <a:bodyPr/>
                    <a:lstStyle/>
                    <a:p>
                      <a:r>
                        <a:rPr lang="en-IN" dirty="0" err="1"/>
                        <a:t>Sr</a:t>
                      </a:r>
                      <a:r>
                        <a:rPr lang="en-IN" dirty="0"/>
                        <a:t> lipase</a:t>
                      </a:r>
                    </a:p>
                  </a:txBody>
                  <a:tcPr/>
                </a:tc>
                <a:tc>
                  <a:txBody>
                    <a:bodyPr/>
                    <a:lstStyle/>
                    <a:p>
                      <a:r>
                        <a:rPr lang="en-IN" dirty="0"/>
                        <a:t>60</a:t>
                      </a:r>
                    </a:p>
                  </a:txBody>
                  <a:tcPr/>
                </a:tc>
                <a:extLst>
                  <a:ext uri="{0D108BD9-81ED-4DB2-BD59-A6C34878D82A}">
                    <a16:rowId xmlns:a16="http://schemas.microsoft.com/office/drawing/2014/main" val="10012"/>
                  </a:ext>
                </a:extLst>
              </a:tr>
              <a:tr h="476498">
                <a:tc>
                  <a:txBody>
                    <a:bodyPr/>
                    <a:lstStyle/>
                    <a:p>
                      <a:r>
                        <a:rPr lang="en-IN" dirty="0" err="1"/>
                        <a:t>Sr</a:t>
                      </a:r>
                      <a:r>
                        <a:rPr lang="en-IN" baseline="0" dirty="0"/>
                        <a:t> LDH</a:t>
                      </a:r>
                      <a:endParaRPr lang="en-IN" dirty="0"/>
                    </a:p>
                  </a:txBody>
                  <a:tcPr/>
                </a:tc>
                <a:tc>
                  <a:txBody>
                    <a:bodyPr/>
                    <a:lstStyle/>
                    <a:p>
                      <a:r>
                        <a:rPr lang="en-IN" dirty="0"/>
                        <a:t>203</a:t>
                      </a:r>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100380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IN" sz="3800" dirty="0">
                <a:latin typeface="+mn-lt"/>
              </a:rPr>
              <a:t> </a:t>
            </a:r>
            <a:r>
              <a:rPr lang="en-IN" sz="3800" b="1" dirty="0">
                <a:latin typeface="Times New Roman" pitchFamily="18" charset="0"/>
                <a:cs typeface="Times New Roman" pitchFamily="18" charset="0"/>
              </a:rPr>
              <a:t>LAB INVESTIGATION ON DISCHARGE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4411214"/>
              </p:ext>
            </p:extLst>
          </p:nvPr>
        </p:nvGraphicFramePr>
        <p:xfrm>
          <a:off x="628651" y="1918951"/>
          <a:ext cx="7886699" cy="2208770"/>
        </p:xfrm>
        <a:graphic>
          <a:graphicData uri="http://schemas.openxmlformats.org/drawingml/2006/table">
            <a:tbl>
              <a:tblPr firstRow="1" bandRow="1">
                <a:tableStyleId>{5C22544A-7EE6-4342-B048-85BDC9FD1C3A}</a:tableStyleId>
              </a:tblPr>
              <a:tblGrid>
                <a:gridCol w="3878856">
                  <a:extLst>
                    <a:ext uri="{9D8B030D-6E8A-4147-A177-3AD203B41FA5}">
                      <a16:colId xmlns:a16="http://schemas.microsoft.com/office/drawing/2014/main" val="20000"/>
                    </a:ext>
                  </a:extLst>
                </a:gridCol>
                <a:gridCol w="4007843">
                  <a:extLst>
                    <a:ext uri="{9D8B030D-6E8A-4147-A177-3AD203B41FA5}">
                      <a16:colId xmlns:a16="http://schemas.microsoft.com/office/drawing/2014/main" val="20001"/>
                    </a:ext>
                  </a:extLst>
                </a:gridCol>
              </a:tblGrid>
              <a:tr h="441754">
                <a:tc>
                  <a:txBody>
                    <a:bodyPr/>
                    <a:lstStyle/>
                    <a:p>
                      <a:r>
                        <a:rPr lang="en-IN" dirty="0"/>
                        <a:t>URINE</a:t>
                      </a:r>
                    </a:p>
                  </a:txBody>
                  <a:tcPr marL="97400" marR="97400"/>
                </a:tc>
                <a:tc>
                  <a:txBody>
                    <a:bodyPr/>
                    <a:lstStyle/>
                    <a:p>
                      <a:r>
                        <a:rPr lang="en-IN" dirty="0"/>
                        <a:t>10/04</a:t>
                      </a:r>
                    </a:p>
                  </a:txBody>
                  <a:tcPr marL="97400" marR="97400"/>
                </a:tc>
                <a:extLst>
                  <a:ext uri="{0D108BD9-81ED-4DB2-BD59-A6C34878D82A}">
                    <a16:rowId xmlns:a16="http://schemas.microsoft.com/office/drawing/2014/main" val="10000"/>
                  </a:ext>
                </a:extLst>
              </a:tr>
              <a:tr h="441754">
                <a:tc>
                  <a:txBody>
                    <a:bodyPr/>
                    <a:lstStyle/>
                    <a:p>
                      <a:r>
                        <a:rPr lang="en-IN" dirty="0"/>
                        <a:t>Albumin</a:t>
                      </a:r>
                    </a:p>
                  </a:txBody>
                  <a:tcPr marL="97400" marR="97400"/>
                </a:tc>
                <a:tc>
                  <a:txBody>
                    <a:bodyPr/>
                    <a:lstStyle/>
                    <a:p>
                      <a:r>
                        <a:rPr lang="en-IN" dirty="0"/>
                        <a:t>Nil</a:t>
                      </a:r>
                    </a:p>
                  </a:txBody>
                  <a:tcPr marL="97400" marR="97400"/>
                </a:tc>
                <a:extLst>
                  <a:ext uri="{0D108BD9-81ED-4DB2-BD59-A6C34878D82A}">
                    <a16:rowId xmlns:a16="http://schemas.microsoft.com/office/drawing/2014/main" val="10001"/>
                  </a:ext>
                </a:extLst>
              </a:tr>
              <a:tr h="441754">
                <a:tc>
                  <a:txBody>
                    <a:bodyPr/>
                    <a:lstStyle/>
                    <a:p>
                      <a:r>
                        <a:rPr lang="en-IN" dirty="0"/>
                        <a:t>Sugar</a:t>
                      </a:r>
                    </a:p>
                  </a:txBody>
                  <a:tcPr marL="97400" marR="97400"/>
                </a:tc>
                <a:tc>
                  <a:txBody>
                    <a:bodyPr/>
                    <a:lstStyle/>
                    <a:p>
                      <a:r>
                        <a:rPr lang="en-IN" dirty="0"/>
                        <a:t>Nil</a:t>
                      </a:r>
                    </a:p>
                  </a:txBody>
                  <a:tcPr marL="97400" marR="97400"/>
                </a:tc>
                <a:extLst>
                  <a:ext uri="{0D108BD9-81ED-4DB2-BD59-A6C34878D82A}">
                    <a16:rowId xmlns:a16="http://schemas.microsoft.com/office/drawing/2014/main" val="10002"/>
                  </a:ext>
                </a:extLst>
              </a:tr>
              <a:tr h="441754">
                <a:tc>
                  <a:txBody>
                    <a:bodyPr/>
                    <a:lstStyle/>
                    <a:p>
                      <a:r>
                        <a:rPr lang="en-IN" dirty="0"/>
                        <a:t>Pus</a:t>
                      </a:r>
                      <a:r>
                        <a:rPr lang="en-IN" baseline="0" dirty="0"/>
                        <a:t> cells</a:t>
                      </a:r>
                      <a:endParaRPr lang="en-IN" dirty="0"/>
                    </a:p>
                  </a:txBody>
                  <a:tcPr marL="97400" marR="97400"/>
                </a:tc>
                <a:tc>
                  <a:txBody>
                    <a:bodyPr/>
                    <a:lstStyle/>
                    <a:p>
                      <a:r>
                        <a:rPr lang="en-IN" dirty="0"/>
                        <a:t>1-2</a:t>
                      </a:r>
                    </a:p>
                  </a:txBody>
                  <a:tcPr marL="97400" marR="97400"/>
                </a:tc>
                <a:extLst>
                  <a:ext uri="{0D108BD9-81ED-4DB2-BD59-A6C34878D82A}">
                    <a16:rowId xmlns:a16="http://schemas.microsoft.com/office/drawing/2014/main" val="10003"/>
                  </a:ext>
                </a:extLst>
              </a:tr>
              <a:tr h="441754">
                <a:tc>
                  <a:txBody>
                    <a:bodyPr/>
                    <a:lstStyle/>
                    <a:p>
                      <a:r>
                        <a:rPr lang="en-IN" dirty="0"/>
                        <a:t>Epithelial</a:t>
                      </a:r>
                      <a:r>
                        <a:rPr lang="en-IN" baseline="0" dirty="0"/>
                        <a:t> cells</a:t>
                      </a:r>
                      <a:endParaRPr lang="en-IN" dirty="0"/>
                    </a:p>
                  </a:txBody>
                  <a:tcPr marL="97400" marR="97400"/>
                </a:tc>
                <a:tc>
                  <a:txBody>
                    <a:bodyPr/>
                    <a:lstStyle/>
                    <a:p>
                      <a:r>
                        <a:rPr lang="en-IN" dirty="0"/>
                        <a:t>1-2</a:t>
                      </a:r>
                    </a:p>
                  </a:txBody>
                  <a:tcPr marL="97400" marR="97400"/>
                </a:tc>
                <a:extLst>
                  <a:ext uri="{0D108BD9-81ED-4DB2-BD59-A6C34878D82A}">
                    <a16:rowId xmlns:a16="http://schemas.microsoft.com/office/drawing/2014/main" val="10004"/>
                  </a:ext>
                </a:extLst>
              </a:tr>
            </a:tbl>
          </a:graphicData>
        </a:graphic>
      </p:graphicFrame>
      <p:sp>
        <p:nvSpPr>
          <p:cNvPr id="3" name="TextBox 2">
            <a:extLst>
              <a:ext uri="{FF2B5EF4-FFF2-40B4-BE49-F238E27FC236}">
                <a16:creationId xmlns:a16="http://schemas.microsoft.com/office/drawing/2014/main" id="{045506A5-8263-4D9B-82EB-77F9B0FEA906}"/>
              </a:ext>
            </a:extLst>
          </p:cNvPr>
          <p:cNvSpPr txBox="1"/>
          <p:nvPr/>
        </p:nvSpPr>
        <p:spPr>
          <a:xfrm>
            <a:off x="628651" y="4842991"/>
            <a:ext cx="8017366"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itchFamily="18" charset="0"/>
                <a:cs typeface="Times New Roman" pitchFamily="18" charset="0"/>
              </a:rPr>
              <a:t>He is on regular follow-up and has no proteinuria at present. </a:t>
            </a:r>
          </a:p>
        </p:txBody>
      </p:sp>
    </p:spTree>
    <p:extLst>
      <p:ext uri="{BB962C8B-B14F-4D97-AF65-F5344CB8AC3E}">
        <p14:creationId xmlns:p14="http://schemas.microsoft.com/office/powerpoint/2010/main" val="3413890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153" y="584200"/>
            <a:ext cx="8300197" cy="5883835"/>
          </a:xfrm>
        </p:spPr>
        <p:txBody>
          <a:bodyPr>
            <a:normAutofit fontScale="25000" lnSpcReduction="20000"/>
          </a:bodyPr>
          <a:lstStyle/>
          <a:p>
            <a:pPr marL="0" indent="0">
              <a:buNone/>
            </a:pPr>
            <a:r>
              <a:rPr lang="en-IN" sz="14400" b="1" dirty="0"/>
              <a:t>                  </a:t>
            </a:r>
            <a:r>
              <a:rPr lang="en-IN" sz="15200" b="1" dirty="0">
                <a:latin typeface="Times New Roman" pitchFamily="18" charset="0"/>
                <a:cs typeface="Times New Roman" pitchFamily="18" charset="0"/>
              </a:rPr>
              <a:t>OUR FINAL DIAGNOSIS</a:t>
            </a:r>
          </a:p>
          <a:p>
            <a:pPr marL="0" indent="0">
              <a:buNone/>
            </a:pPr>
            <a:endParaRPr lang="en-IN" sz="15200" b="1" dirty="0">
              <a:latin typeface="Times New Roman" pitchFamily="18" charset="0"/>
              <a:cs typeface="Times New Roman" pitchFamily="18" charset="0"/>
            </a:endParaRPr>
          </a:p>
          <a:p>
            <a:pPr marL="0" indent="0">
              <a:buNone/>
            </a:pPr>
            <a:endParaRPr lang="en-IN" sz="15200" b="1" dirty="0">
              <a:latin typeface="Times New Roman" pitchFamily="18" charset="0"/>
              <a:cs typeface="Times New Roman" pitchFamily="18" charset="0"/>
            </a:endParaRPr>
          </a:p>
          <a:p>
            <a:pPr marL="0" indent="0">
              <a:buNone/>
            </a:pPr>
            <a:r>
              <a:rPr lang="en-IN" sz="12800" dirty="0">
                <a:latin typeface="Times New Roman" pitchFamily="18" charset="0"/>
                <a:cs typeface="Times New Roman" pitchFamily="18" charset="0"/>
              </a:rPr>
              <a:t>    Gram Negative Sepsis due to Salmonella </a:t>
            </a:r>
            <a:r>
              <a:rPr lang="en-IN" sz="12800" dirty="0" err="1">
                <a:latin typeface="Times New Roman" pitchFamily="18" charset="0"/>
                <a:cs typeface="Times New Roman" pitchFamily="18" charset="0"/>
              </a:rPr>
              <a:t>typhi</a:t>
            </a:r>
            <a:r>
              <a:rPr lang="en-IN" sz="12800" dirty="0">
                <a:latin typeface="Times New Roman" pitchFamily="18" charset="0"/>
                <a:cs typeface="Times New Roman" pitchFamily="18" charset="0"/>
              </a:rPr>
              <a:t>  				with</a:t>
            </a:r>
          </a:p>
          <a:p>
            <a:pPr marL="0" indent="0">
              <a:buNone/>
            </a:pPr>
            <a:endParaRPr lang="en-IN" sz="12800" dirty="0">
              <a:latin typeface="Times New Roman" pitchFamily="18" charset="0"/>
              <a:cs typeface="Times New Roman" pitchFamily="18" charset="0"/>
            </a:endParaRPr>
          </a:p>
          <a:p>
            <a:pPr marL="0" indent="0">
              <a:buNone/>
            </a:pPr>
            <a:r>
              <a:rPr lang="en-IN" sz="12800" dirty="0">
                <a:latin typeface="Times New Roman" pitchFamily="18" charset="0"/>
                <a:cs typeface="Times New Roman" pitchFamily="18" charset="0"/>
              </a:rPr>
              <a:t>              </a:t>
            </a:r>
          </a:p>
          <a:p>
            <a:pPr marL="0" indent="0">
              <a:buNone/>
            </a:pPr>
            <a:r>
              <a:rPr lang="en-IN" sz="12800" b="1" dirty="0">
                <a:latin typeface="Times New Roman" pitchFamily="18" charset="0"/>
                <a:cs typeface="Times New Roman" pitchFamily="18" charset="0"/>
              </a:rPr>
              <a:t>	     </a:t>
            </a:r>
            <a:r>
              <a:rPr lang="en-IN" sz="12800" b="1" dirty="0" err="1">
                <a:latin typeface="Times New Roman" pitchFamily="18" charset="0"/>
                <a:cs typeface="Times New Roman" pitchFamily="18" charset="0"/>
              </a:rPr>
              <a:t>Hemolytic</a:t>
            </a:r>
            <a:r>
              <a:rPr lang="en-IN" sz="12800" b="1" dirty="0">
                <a:latin typeface="Times New Roman" pitchFamily="18" charset="0"/>
                <a:cs typeface="Times New Roman" pitchFamily="18" charset="0"/>
              </a:rPr>
              <a:t> Uremic Syndrome </a:t>
            </a:r>
            <a:r>
              <a:rPr lang="en-IN" sz="12800" dirty="0">
                <a:latin typeface="Times New Roman" pitchFamily="18" charset="0"/>
                <a:cs typeface="Times New Roman" pitchFamily="18" charset="0"/>
              </a:rPr>
              <a:t>with</a:t>
            </a:r>
          </a:p>
          <a:p>
            <a:pPr marL="0" indent="0">
              <a:buNone/>
            </a:pPr>
            <a:r>
              <a:rPr lang="en-IN" sz="12800" dirty="0">
                <a:latin typeface="Times New Roman" pitchFamily="18" charset="0"/>
                <a:cs typeface="Times New Roman" pitchFamily="18" charset="0"/>
              </a:rPr>
              <a:t>              </a:t>
            </a:r>
            <a:r>
              <a:rPr lang="en-IN" sz="12800" b="1" dirty="0">
                <a:latin typeface="Times New Roman" pitchFamily="18" charset="0"/>
                <a:cs typeface="Times New Roman" pitchFamily="18" charset="0"/>
              </a:rPr>
              <a:t>Salmonella induced encephalopathy,</a:t>
            </a:r>
          </a:p>
          <a:p>
            <a:pPr marL="0" indent="0">
              <a:buNone/>
            </a:pPr>
            <a:r>
              <a:rPr lang="en-IN" sz="12800" dirty="0">
                <a:latin typeface="Times New Roman" pitchFamily="18" charset="0"/>
                <a:cs typeface="Times New Roman" pitchFamily="18" charset="0"/>
              </a:rPr>
              <a:t>              </a:t>
            </a:r>
            <a:r>
              <a:rPr lang="en-IN" sz="12800" b="1" dirty="0">
                <a:latin typeface="Times New Roman" pitchFamily="18" charset="0"/>
                <a:cs typeface="Times New Roman" pitchFamily="18" charset="0"/>
              </a:rPr>
              <a:t>hepatitis, myocarditis &amp; pancreatitis</a:t>
            </a:r>
            <a:r>
              <a:rPr lang="en-IN" sz="12800" dirty="0">
                <a:latin typeface="Times New Roman" pitchFamily="18" charset="0"/>
                <a:cs typeface="Times New Roman" pitchFamily="18" charset="0"/>
              </a:rPr>
              <a:t>.</a:t>
            </a:r>
          </a:p>
          <a:p>
            <a:r>
              <a:rPr lang="en-IN" dirty="0"/>
              <a:t>	</a:t>
            </a:r>
          </a:p>
          <a:p>
            <a:pPr marL="0" indent="0">
              <a:buNone/>
            </a:pPr>
            <a:r>
              <a:rPr lang="en-IN" dirty="0"/>
              <a:t>              </a:t>
            </a:r>
          </a:p>
          <a:p>
            <a:pPr marL="0" indent="0">
              <a:buNone/>
            </a:pPr>
            <a:r>
              <a:rPr lang="en-IN" dirty="0"/>
              <a:t>				</a:t>
            </a:r>
          </a:p>
          <a:p>
            <a:endParaRPr lang="en-IN" dirty="0"/>
          </a:p>
          <a:p>
            <a:endParaRPr lang="en-IN" dirty="0"/>
          </a:p>
          <a:p>
            <a:endParaRPr lang="en-IN" dirty="0"/>
          </a:p>
          <a:p>
            <a:endParaRPr lang="en-IN" dirty="0"/>
          </a:p>
          <a:p>
            <a:endParaRPr lang="en-IN" dirty="0"/>
          </a:p>
          <a:p>
            <a:endParaRPr lang="en-IN" dirty="0"/>
          </a:p>
          <a:p>
            <a:pPr marL="0" indent="0">
              <a:buNone/>
            </a:pPr>
            <a:r>
              <a:rPr lang="en-IN" dirty="0"/>
              <a:t>       </a:t>
            </a:r>
          </a:p>
        </p:txBody>
      </p:sp>
    </p:spTree>
    <p:extLst>
      <p:ext uri="{BB962C8B-B14F-4D97-AF65-F5344CB8AC3E}">
        <p14:creationId xmlns:p14="http://schemas.microsoft.com/office/powerpoint/2010/main" val="304221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9419"/>
          </a:xfrm>
        </p:spPr>
        <p:txBody>
          <a:bodyPr/>
          <a:lstStyle/>
          <a:p>
            <a:r>
              <a:rPr lang="en-IN" b="1" dirty="0"/>
              <a:t>DISCUSSION</a:t>
            </a:r>
          </a:p>
        </p:txBody>
      </p:sp>
      <p:sp>
        <p:nvSpPr>
          <p:cNvPr id="3" name="Content Placeholder 2"/>
          <p:cNvSpPr>
            <a:spLocks noGrp="1"/>
          </p:cNvSpPr>
          <p:nvPr>
            <p:ph idx="1"/>
          </p:nvPr>
        </p:nvSpPr>
        <p:spPr>
          <a:xfrm>
            <a:off x="174171" y="1839686"/>
            <a:ext cx="8839199" cy="5018314"/>
          </a:xfrm>
        </p:spPr>
        <p:txBody>
          <a:bodyPr>
            <a:normAutofit fontScale="77500" lnSpcReduction="20000"/>
          </a:bodyPr>
          <a:lstStyle/>
          <a:p>
            <a:r>
              <a:rPr lang="en-US" dirty="0"/>
              <a:t>Disseminated intravascular coagulation</a:t>
            </a:r>
          </a:p>
          <a:p>
            <a:r>
              <a:rPr lang="en-US" dirty="0" err="1"/>
              <a:t>Hematophagocytic</a:t>
            </a:r>
            <a:r>
              <a:rPr lang="en-US" dirty="0"/>
              <a:t> syndrome</a:t>
            </a:r>
          </a:p>
          <a:p>
            <a:r>
              <a:rPr lang="en-US" dirty="0">
                <a:solidFill>
                  <a:srgbClr val="FF0000"/>
                </a:solidFill>
              </a:rPr>
              <a:t>Pancreatitis</a:t>
            </a:r>
          </a:p>
          <a:p>
            <a:r>
              <a:rPr lang="en-US" dirty="0"/>
              <a:t>Hepatic and splenic abscesses and granulomas</a:t>
            </a:r>
          </a:p>
          <a:p>
            <a:r>
              <a:rPr lang="en-US" dirty="0"/>
              <a:t>Endocarditis </a:t>
            </a:r>
          </a:p>
          <a:p>
            <a:r>
              <a:rPr lang="en-US" dirty="0"/>
              <a:t>Pericarditis</a:t>
            </a:r>
            <a:r>
              <a:rPr lang="en-US" dirty="0">
                <a:solidFill>
                  <a:srgbClr val="FF0000"/>
                </a:solidFill>
              </a:rPr>
              <a:t>, Myocarditis</a:t>
            </a:r>
          </a:p>
          <a:p>
            <a:r>
              <a:rPr lang="en-US" dirty="0">
                <a:solidFill>
                  <a:srgbClr val="FF0000"/>
                </a:solidFill>
              </a:rPr>
              <a:t>Hepatitis</a:t>
            </a:r>
          </a:p>
          <a:p>
            <a:r>
              <a:rPr lang="en-US" dirty="0"/>
              <a:t>Glomerulonephritis, Pyelonephritis and </a:t>
            </a:r>
            <a:r>
              <a:rPr lang="en-US" dirty="0">
                <a:solidFill>
                  <a:srgbClr val="FF0000"/>
                </a:solidFill>
              </a:rPr>
              <a:t>Hemolytic-uremic syndrome</a:t>
            </a:r>
          </a:p>
          <a:p>
            <a:r>
              <a:rPr lang="en-US" dirty="0"/>
              <a:t>Severe pneumonia</a:t>
            </a:r>
          </a:p>
          <a:p>
            <a:r>
              <a:rPr lang="en-US" dirty="0"/>
              <a:t>Arthritis, Osteomyelitis</a:t>
            </a:r>
          </a:p>
          <a:p>
            <a:r>
              <a:rPr lang="en-US" dirty="0" err="1"/>
              <a:t>Endophthalmitis</a:t>
            </a:r>
            <a:endParaRPr lang="en-US" dirty="0"/>
          </a:p>
          <a:p>
            <a:r>
              <a:rPr lang="en-US" dirty="0" err="1"/>
              <a:t>Parotitis</a:t>
            </a:r>
            <a:r>
              <a:rPr lang="en-US" dirty="0"/>
              <a:t>.</a:t>
            </a:r>
          </a:p>
          <a:p>
            <a:endParaRPr lang="en-IN" dirty="0"/>
          </a:p>
        </p:txBody>
      </p:sp>
      <p:sp>
        <p:nvSpPr>
          <p:cNvPr id="4" name="TextBox 3"/>
          <p:cNvSpPr txBox="1"/>
          <p:nvPr/>
        </p:nvSpPr>
        <p:spPr>
          <a:xfrm>
            <a:off x="914400" y="973590"/>
            <a:ext cx="8229600" cy="646331"/>
          </a:xfrm>
          <a:prstGeom prst="rect">
            <a:avLst/>
          </a:prstGeom>
          <a:noFill/>
        </p:spPr>
        <p:txBody>
          <a:bodyPr wrap="square" rtlCol="0">
            <a:spAutoFit/>
          </a:bodyPr>
          <a:lstStyle/>
          <a:p>
            <a:r>
              <a:rPr lang="en-IN" sz="3600" dirty="0"/>
              <a:t>COMPLICATIONS OF TYPHOID FEVER</a:t>
            </a:r>
          </a:p>
        </p:txBody>
      </p:sp>
    </p:spTree>
    <p:extLst>
      <p:ext uri="{BB962C8B-B14F-4D97-AF65-F5344CB8AC3E}">
        <p14:creationId xmlns:p14="http://schemas.microsoft.com/office/powerpoint/2010/main" val="2321694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AEB0-1E83-4B1F-B935-CD964AFC1371}"/>
              </a:ext>
            </a:extLst>
          </p:cNvPr>
          <p:cNvSpPr>
            <a:spLocks noGrp="1"/>
          </p:cNvSpPr>
          <p:nvPr>
            <p:ph type="title"/>
          </p:nvPr>
        </p:nvSpPr>
        <p:spPr>
          <a:xfrm>
            <a:off x="817335" y="156818"/>
            <a:ext cx="7886700" cy="703820"/>
          </a:xfrm>
        </p:spPr>
        <p:txBody>
          <a:bodyPr>
            <a:normAutofit fontScale="90000"/>
          </a:bodyPr>
          <a:lstStyle/>
          <a:p>
            <a:r>
              <a:rPr lang="en-US" sz="3800" b="1" dirty="0">
                <a:latin typeface="Times New Roman" pitchFamily="18" charset="0"/>
                <a:cs typeface="Times New Roman" pitchFamily="18" charset="0"/>
              </a:rPr>
              <a:t>HEMOLYTIC UREMIC SYNDROME</a:t>
            </a:r>
          </a:p>
        </p:txBody>
      </p:sp>
      <p:sp>
        <p:nvSpPr>
          <p:cNvPr id="3" name="Content Placeholder 2">
            <a:extLst>
              <a:ext uri="{FF2B5EF4-FFF2-40B4-BE49-F238E27FC236}">
                <a16:creationId xmlns:a16="http://schemas.microsoft.com/office/drawing/2014/main" id="{F906C717-7AC2-4366-AD62-1F5EFF18D3C8}"/>
              </a:ext>
            </a:extLst>
          </p:cNvPr>
          <p:cNvSpPr>
            <a:spLocks noGrp="1"/>
          </p:cNvSpPr>
          <p:nvPr>
            <p:ph idx="1"/>
          </p:nvPr>
        </p:nvSpPr>
        <p:spPr>
          <a:xfrm>
            <a:off x="468993" y="1588620"/>
            <a:ext cx="7886700" cy="5269380"/>
          </a:xfrm>
        </p:spPr>
        <p:txBody>
          <a:bodyPr>
            <a:normAutofit fontScale="85000" lnSpcReduction="20000"/>
          </a:bodyPr>
          <a:lstStyle/>
          <a:p>
            <a:r>
              <a:rPr lang="en-US" sz="3400" dirty="0">
                <a:latin typeface="Times New Roman" pitchFamily="18" charset="0"/>
                <a:cs typeface="Times New Roman" pitchFamily="18" charset="0"/>
              </a:rPr>
              <a:t>HUS is characterized by triad of</a:t>
            </a:r>
          </a:p>
          <a:p>
            <a:endParaRPr lang="en-US" sz="3400" dirty="0">
              <a:latin typeface="Times New Roman" pitchFamily="18" charset="0"/>
              <a:cs typeface="Times New Roman" pitchFamily="18" charset="0"/>
            </a:endParaRPr>
          </a:p>
          <a:p>
            <a:pPr marL="0" indent="0">
              <a:buNone/>
            </a:pPr>
            <a:r>
              <a:rPr lang="en-US" sz="3400" dirty="0">
                <a:latin typeface="Times New Roman" pitchFamily="18" charset="0"/>
                <a:cs typeface="Times New Roman" pitchFamily="18" charset="0"/>
              </a:rPr>
              <a:t> 	- </a:t>
            </a:r>
            <a:r>
              <a:rPr lang="en-US" sz="3400" dirty="0" err="1">
                <a:latin typeface="Times New Roman" pitchFamily="18" charset="0"/>
                <a:cs typeface="Times New Roman" pitchFamily="18" charset="0"/>
              </a:rPr>
              <a:t>Microangiopathic</a:t>
            </a:r>
            <a:r>
              <a:rPr lang="en-US" sz="3400" dirty="0">
                <a:latin typeface="Times New Roman" pitchFamily="18" charset="0"/>
                <a:cs typeface="Times New Roman" pitchFamily="18" charset="0"/>
              </a:rPr>
              <a:t> hemolytic 			   	  anemia      </a:t>
            </a:r>
          </a:p>
          <a:p>
            <a:pPr marL="0" indent="0">
              <a:buNone/>
            </a:pPr>
            <a:r>
              <a:rPr lang="en-US" sz="3400" dirty="0">
                <a:latin typeface="Times New Roman" pitchFamily="18" charset="0"/>
                <a:cs typeface="Times New Roman" pitchFamily="18" charset="0"/>
              </a:rPr>
              <a:t>           -Thrombocytopenia </a:t>
            </a:r>
          </a:p>
          <a:p>
            <a:pPr marL="0" indent="0">
              <a:buNone/>
            </a:pPr>
            <a:r>
              <a:rPr lang="en-US" sz="3400" dirty="0">
                <a:latin typeface="Times New Roman" pitchFamily="18" charset="0"/>
                <a:cs typeface="Times New Roman" pitchFamily="18" charset="0"/>
              </a:rPr>
              <a:t>           - Renal insufficiency. </a:t>
            </a:r>
          </a:p>
          <a:p>
            <a:pPr marL="0" indent="0">
              <a:buNone/>
            </a:pPr>
            <a:endParaRPr lang="en-US" sz="3400" dirty="0">
              <a:latin typeface="Times New Roman" pitchFamily="18" charset="0"/>
              <a:cs typeface="Times New Roman" pitchFamily="18" charset="0"/>
            </a:endParaRPr>
          </a:p>
          <a:p>
            <a:r>
              <a:rPr lang="en-US" sz="3400" dirty="0">
                <a:latin typeface="Times New Roman" pitchFamily="18" charset="0"/>
                <a:cs typeface="Times New Roman" pitchFamily="18" charset="0"/>
              </a:rPr>
              <a:t>A confirmed diagnosis of HUS should have onset within three weeks of acute diarrhea/dysentery </a:t>
            </a:r>
            <a:r>
              <a:rPr lang="en-US" sz="3400" dirty="0">
                <a:solidFill>
                  <a:srgbClr val="0070C0"/>
                </a:solidFill>
                <a:latin typeface="Times New Roman" pitchFamily="18" charset="0"/>
                <a:cs typeface="Times New Roman" pitchFamily="18" charset="0"/>
              </a:rPr>
              <a:t>(our patient presented within 2 weeks)</a:t>
            </a:r>
          </a:p>
          <a:p>
            <a:pPr marL="0" indent="0">
              <a:buNone/>
            </a:pPr>
            <a:endParaRPr lang="en-US" sz="1900" dirty="0"/>
          </a:p>
          <a:p>
            <a:pPr marL="0" indent="0">
              <a:buNone/>
            </a:pPr>
            <a:r>
              <a:rPr lang="en-US" sz="2400" dirty="0"/>
              <a:t>  </a:t>
            </a:r>
          </a:p>
          <a:p>
            <a:pPr marL="0" indent="0">
              <a:buNone/>
            </a:pPr>
            <a:r>
              <a:rPr lang="en-US" sz="2400" dirty="0"/>
              <a:t>  </a:t>
            </a:r>
          </a:p>
        </p:txBody>
      </p:sp>
    </p:spTree>
    <p:extLst>
      <p:ext uri="{BB962C8B-B14F-4D97-AF65-F5344CB8AC3E}">
        <p14:creationId xmlns:p14="http://schemas.microsoft.com/office/powerpoint/2010/main" val="1280302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9F737-CD6B-4E65-9E94-D570BF27490E}"/>
              </a:ext>
            </a:extLst>
          </p:cNvPr>
          <p:cNvSpPr>
            <a:spLocks noGrp="1"/>
          </p:cNvSpPr>
          <p:nvPr>
            <p:ph type="title"/>
          </p:nvPr>
        </p:nvSpPr>
        <p:spPr>
          <a:xfrm>
            <a:off x="628650" y="16782"/>
            <a:ext cx="7886700" cy="544981"/>
          </a:xfrm>
        </p:spPr>
        <p:txBody>
          <a:bodyPr>
            <a:noAutofit/>
          </a:bodyPr>
          <a:lstStyle/>
          <a:p>
            <a:r>
              <a:rPr lang="en-US" sz="3800" b="1" dirty="0">
                <a:latin typeface="Times New Roman" pitchFamily="18" charset="0"/>
                <a:cs typeface="Times New Roman" pitchFamily="18" charset="0"/>
              </a:rPr>
              <a:t>Contd..</a:t>
            </a:r>
            <a:r>
              <a:rPr lang="en-IN" sz="3800" b="1" dirty="0">
                <a:latin typeface="Times New Roman" pitchFamily="18" charset="0"/>
                <a:cs typeface="Times New Roman" pitchFamily="18" charset="0"/>
              </a:rPr>
              <a:t> </a:t>
            </a:r>
            <a:r>
              <a:rPr lang="en-IN" sz="3800" b="1" dirty="0" err="1">
                <a:latin typeface="Times New Roman" pitchFamily="18" charset="0"/>
                <a:cs typeface="Times New Roman" pitchFamily="18" charset="0"/>
              </a:rPr>
              <a:t>Hemolytic</a:t>
            </a:r>
            <a:r>
              <a:rPr lang="en-IN" sz="3800" b="1" dirty="0">
                <a:latin typeface="Times New Roman" pitchFamily="18" charset="0"/>
                <a:cs typeface="Times New Roman" pitchFamily="18" charset="0"/>
              </a:rPr>
              <a:t> Uremic Syndrome</a:t>
            </a:r>
            <a:endParaRPr lang="en-US" sz="38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8203F68C-E5EE-4E35-93E8-D53EB5B7FB8A}"/>
              </a:ext>
            </a:extLst>
          </p:cNvPr>
          <p:cNvSpPr>
            <a:spLocks noGrp="1"/>
          </p:cNvSpPr>
          <p:nvPr>
            <p:ph idx="1"/>
          </p:nvPr>
        </p:nvSpPr>
        <p:spPr>
          <a:xfrm>
            <a:off x="159657" y="1284514"/>
            <a:ext cx="8853714" cy="5573486"/>
          </a:xfrm>
        </p:spPr>
        <p:txBody>
          <a:bodyPr>
            <a:normAutofit lnSpcReduction="10000"/>
          </a:bodyPr>
          <a:lstStyle/>
          <a:p>
            <a:r>
              <a:rPr lang="en-US" sz="2600" dirty="0">
                <a:latin typeface="Times New Roman" pitchFamily="18" charset="0"/>
                <a:cs typeface="Times New Roman" pitchFamily="18" charset="0"/>
              </a:rPr>
              <a:t>HUS due to diarrhea is caused by </a:t>
            </a:r>
          </a:p>
          <a:p>
            <a:pPr marL="0" indent="0">
              <a:buNone/>
            </a:pPr>
            <a:r>
              <a:rPr lang="en-US" sz="2600" dirty="0">
                <a:latin typeface="Times New Roman" pitchFamily="18" charset="0"/>
                <a:cs typeface="Times New Roman" pitchFamily="18" charset="0"/>
              </a:rPr>
              <a:t>                   -  Vero-toxin producing E.coli</a:t>
            </a:r>
          </a:p>
          <a:p>
            <a:pPr marL="0" indent="0">
              <a:buNone/>
            </a:pPr>
            <a:r>
              <a:rPr lang="en-US" sz="2600" dirty="0">
                <a:latin typeface="Times New Roman" pitchFamily="18" charset="0"/>
                <a:cs typeface="Times New Roman" pitchFamily="18" charset="0"/>
              </a:rPr>
              <a:t>                   -  Shiga toxin of Shigella </a:t>
            </a:r>
            <a:r>
              <a:rPr lang="en-US" sz="2600" dirty="0" err="1">
                <a:latin typeface="Times New Roman" pitchFamily="18" charset="0"/>
                <a:cs typeface="Times New Roman" pitchFamily="18" charset="0"/>
              </a:rPr>
              <a:t>dysentriae</a:t>
            </a:r>
            <a:r>
              <a:rPr lang="en-US" sz="2600" dirty="0">
                <a:latin typeface="Times New Roman" pitchFamily="18" charset="0"/>
                <a:cs typeface="Times New Roman" pitchFamily="18" charset="0"/>
              </a:rPr>
              <a:t> type-1</a:t>
            </a:r>
          </a:p>
          <a:p>
            <a:pPr marL="0" indent="0">
              <a:buNone/>
            </a:pPr>
            <a:r>
              <a:rPr lang="en-US" sz="2600" dirty="0">
                <a:latin typeface="Times New Roman" pitchFamily="18" charset="0"/>
                <a:cs typeface="Times New Roman" pitchFamily="18" charset="0"/>
              </a:rPr>
              <a:t>                   -  Rarely </a:t>
            </a:r>
            <a:r>
              <a:rPr lang="en-US" sz="2600" b="1" dirty="0">
                <a:solidFill>
                  <a:srgbClr val="0070C0"/>
                </a:solidFill>
                <a:latin typeface="Times New Roman" pitchFamily="18" charset="0"/>
                <a:cs typeface="Times New Roman" pitchFamily="18" charset="0"/>
              </a:rPr>
              <a:t>Salmonella</a:t>
            </a:r>
            <a:r>
              <a:rPr lang="en-US" sz="2600" dirty="0">
                <a:latin typeface="Times New Roman" pitchFamily="18" charset="0"/>
                <a:cs typeface="Times New Roman" pitchFamily="18" charset="0"/>
              </a:rPr>
              <a:t> species</a:t>
            </a:r>
          </a:p>
          <a:p>
            <a:pPr marL="0" indent="0">
              <a:buNone/>
            </a:pP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The pathogenesis of HUS in Enteric fever is unclear, but the expression of </a:t>
            </a:r>
            <a:r>
              <a:rPr lang="en-US" sz="2600" dirty="0" err="1">
                <a:latin typeface="Times New Roman" pitchFamily="18" charset="0"/>
                <a:cs typeface="Times New Roman" pitchFamily="18" charset="0"/>
              </a:rPr>
              <a:t>S.typhi</a:t>
            </a:r>
            <a:r>
              <a:rPr lang="en-US" sz="2600" dirty="0">
                <a:latin typeface="Times New Roman" pitchFamily="18" charset="0"/>
                <a:cs typeface="Times New Roman" pitchFamily="18" charset="0"/>
              </a:rPr>
              <a:t> virulence factors and endothelial injury with oxidative &amp; shear stresses &amp; resultant microvascular thrombosis may be a possible explanation.</a:t>
            </a:r>
          </a:p>
          <a:p>
            <a:pPr marL="0" indent="0">
              <a:buNone/>
            </a:pPr>
            <a:endParaRPr lang="en-US" sz="2600" dirty="0">
              <a:latin typeface="Times New Roman" pitchFamily="18" charset="0"/>
              <a:cs typeface="Times New Roman" pitchFamily="18" charset="0"/>
            </a:endParaRPr>
          </a:p>
          <a:p>
            <a:r>
              <a:rPr lang="en-IN" sz="2600" dirty="0">
                <a:latin typeface="Times New Roman" pitchFamily="18" charset="0"/>
                <a:cs typeface="Times New Roman" pitchFamily="18" charset="0"/>
              </a:rPr>
              <a:t>Presence of </a:t>
            </a:r>
            <a:r>
              <a:rPr lang="en-IN" sz="2600" b="1" dirty="0">
                <a:solidFill>
                  <a:srgbClr val="0070C0"/>
                </a:solidFill>
                <a:latin typeface="Times New Roman" pitchFamily="18" charset="0"/>
                <a:cs typeface="Times New Roman" pitchFamily="18" charset="0"/>
              </a:rPr>
              <a:t>leucocytosis</a:t>
            </a:r>
            <a:r>
              <a:rPr lang="en-IN" sz="2600" dirty="0">
                <a:latin typeface="Times New Roman" pitchFamily="18" charset="0"/>
                <a:cs typeface="Times New Roman" pitchFamily="18" charset="0"/>
              </a:rPr>
              <a:t> in typhoid fever suggests a complication and should alert one to the possibility of the haemolytic-uremic syndrome.</a:t>
            </a:r>
          </a:p>
          <a:p>
            <a:endParaRPr lang="en-US" sz="26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2655814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B334C-D78E-4BEF-8BBB-CFE4156B2603}"/>
              </a:ext>
            </a:extLst>
          </p:cNvPr>
          <p:cNvSpPr>
            <a:spLocks noGrp="1"/>
          </p:cNvSpPr>
          <p:nvPr>
            <p:ph type="title"/>
          </p:nvPr>
        </p:nvSpPr>
        <p:spPr>
          <a:xfrm>
            <a:off x="425449" y="335077"/>
            <a:ext cx="7886700" cy="772508"/>
          </a:xfrm>
        </p:spPr>
        <p:txBody>
          <a:bodyPr/>
          <a:lstStyle/>
          <a:p>
            <a:r>
              <a:rPr lang="en-IN" b="1" dirty="0"/>
              <a:t> </a:t>
            </a:r>
            <a:r>
              <a:rPr lang="en-IN" sz="3800" b="1" dirty="0">
                <a:latin typeface="Times New Roman" pitchFamily="18" charset="0"/>
                <a:cs typeface="Times New Roman" pitchFamily="18" charset="0"/>
              </a:rPr>
              <a:t>WIDAL TEST</a:t>
            </a:r>
            <a:endParaRPr lang="en-US" sz="3800"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3D6AAD7F-5B68-4DCB-8F14-E9661FE8C03E}"/>
              </a:ext>
            </a:extLst>
          </p:cNvPr>
          <p:cNvSpPr>
            <a:spLocks noGrp="1"/>
          </p:cNvSpPr>
          <p:nvPr>
            <p:ph idx="1"/>
          </p:nvPr>
        </p:nvSpPr>
        <p:spPr>
          <a:xfrm>
            <a:off x="425449" y="1172285"/>
            <a:ext cx="8360804" cy="5188039"/>
          </a:xfrm>
        </p:spPr>
        <p:txBody>
          <a:bodyPr>
            <a:normAutofit/>
          </a:bodyPr>
          <a:lstStyle/>
          <a:p>
            <a:pPr marL="0" indent="0">
              <a:buNone/>
            </a:pPr>
            <a:r>
              <a:rPr lang="en-US" dirty="0"/>
              <a:t> </a:t>
            </a:r>
          </a:p>
          <a:p>
            <a:endParaRPr lang="en-US" dirty="0"/>
          </a:p>
          <a:p>
            <a:pPr>
              <a:buFont typeface="Wingdings" pitchFamily="2" charset="2"/>
              <a:buChar char="Ø"/>
            </a:pPr>
            <a:r>
              <a:rPr lang="en-US" sz="4000" dirty="0"/>
              <a:t> </a:t>
            </a:r>
            <a:r>
              <a:rPr lang="en-US" sz="4000" dirty="0">
                <a:latin typeface="Times New Roman" pitchFamily="18" charset="0"/>
                <a:cs typeface="Times New Roman" pitchFamily="18" charset="0"/>
              </a:rPr>
              <a:t>Cases treated early with antibiotics may shows poor  agglutination response  &amp; </a:t>
            </a:r>
            <a:r>
              <a:rPr lang="en-US" sz="4000" dirty="0" err="1">
                <a:latin typeface="Times New Roman" pitchFamily="18" charset="0"/>
                <a:cs typeface="Times New Roman" pitchFamily="18" charset="0"/>
              </a:rPr>
              <a:t>Widal</a:t>
            </a:r>
            <a:r>
              <a:rPr lang="en-US" sz="4000" dirty="0">
                <a:latin typeface="Times New Roman" pitchFamily="18" charset="0"/>
                <a:cs typeface="Times New Roman" pitchFamily="18" charset="0"/>
              </a:rPr>
              <a:t> test could be negative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09420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7600-8DD1-4C92-944F-14124EAA6003}"/>
              </a:ext>
            </a:extLst>
          </p:cNvPr>
          <p:cNvSpPr>
            <a:spLocks noGrp="1"/>
          </p:cNvSpPr>
          <p:nvPr>
            <p:ph type="title"/>
          </p:nvPr>
        </p:nvSpPr>
        <p:spPr>
          <a:xfrm>
            <a:off x="343437" y="19750"/>
            <a:ext cx="8341179" cy="1230790"/>
          </a:xfrm>
        </p:spPr>
        <p:txBody>
          <a:bodyPr>
            <a:normAutofit/>
          </a:bodyPr>
          <a:lstStyle/>
          <a:p>
            <a:r>
              <a:rPr lang="en-US" sz="3800" b="1" dirty="0">
                <a:latin typeface="Times New Roman" pitchFamily="18" charset="0"/>
                <a:cs typeface="Times New Roman" pitchFamily="18" charset="0"/>
              </a:rPr>
              <a:t>Take home message</a:t>
            </a:r>
          </a:p>
        </p:txBody>
      </p:sp>
      <p:sp>
        <p:nvSpPr>
          <p:cNvPr id="3" name="Content Placeholder 2">
            <a:extLst>
              <a:ext uri="{FF2B5EF4-FFF2-40B4-BE49-F238E27FC236}">
                <a16:creationId xmlns:a16="http://schemas.microsoft.com/office/drawing/2014/main" id="{89A2A88F-B30E-44C3-BD5A-89F570409A04}"/>
              </a:ext>
            </a:extLst>
          </p:cNvPr>
          <p:cNvSpPr>
            <a:spLocks noGrp="1"/>
          </p:cNvSpPr>
          <p:nvPr>
            <p:ph idx="1"/>
          </p:nvPr>
        </p:nvSpPr>
        <p:spPr>
          <a:xfrm>
            <a:off x="343437" y="1545465"/>
            <a:ext cx="8171913" cy="4631498"/>
          </a:xfrm>
        </p:spPr>
        <p:txBody>
          <a:bodyPr>
            <a:normAutofit fontScale="92500" lnSpcReduction="20000"/>
          </a:bodyPr>
          <a:lstStyle/>
          <a:p>
            <a:pPr marL="0" indent="0">
              <a:buNone/>
            </a:pPr>
            <a:endParaRPr lang="en-US" dirty="0"/>
          </a:p>
          <a:p>
            <a:pPr>
              <a:buFont typeface="Wingdings" pitchFamily="2" charset="2"/>
              <a:buChar char="ü"/>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Widal</a:t>
            </a:r>
            <a:r>
              <a:rPr lang="en-US" dirty="0">
                <a:latin typeface="Times New Roman" pitchFamily="18" charset="0"/>
                <a:cs typeface="Times New Roman" pitchFamily="18" charset="0"/>
              </a:rPr>
              <a:t> test, although frequently used is not reliable test to diagnose Enteric fever.</a:t>
            </a: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pPr>
              <a:buFont typeface="Wingdings" pitchFamily="2" charset="2"/>
              <a:buChar char="ü"/>
            </a:pPr>
            <a:r>
              <a:rPr lang="en-US" dirty="0">
                <a:latin typeface="Times New Roman" pitchFamily="18" charset="0"/>
                <a:cs typeface="Times New Roman" pitchFamily="18" charset="0"/>
              </a:rPr>
              <a:t> In a patient of enteric fever if we get </a:t>
            </a:r>
            <a:r>
              <a:rPr lang="en-US" b="1" dirty="0">
                <a:solidFill>
                  <a:schemeClr val="tx2">
                    <a:lumMod val="60000"/>
                    <a:lumOff val="40000"/>
                  </a:schemeClr>
                </a:solidFill>
                <a:latin typeface="Times New Roman" pitchFamily="18" charset="0"/>
                <a:cs typeface="Times New Roman" pitchFamily="18" charset="0"/>
              </a:rPr>
              <a:t>leukocytosis</a:t>
            </a:r>
            <a:r>
              <a:rPr lang="en-US" dirty="0">
                <a:latin typeface="Times New Roman" pitchFamily="18" charset="0"/>
                <a:cs typeface="Times New Roman" pitchFamily="18" charset="0"/>
              </a:rPr>
              <a:t>, that should also alert the complication like </a:t>
            </a:r>
            <a:r>
              <a:rPr lang="en-US" b="1" dirty="0">
                <a:solidFill>
                  <a:schemeClr val="tx2">
                    <a:lumMod val="60000"/>
                    <a:lumOff val="40000"/>
                  </a:schemeClr>
                </a:solidFill>
                <a:latin typeface="Times New Roman" pitchFamily="18" charset="0"/>
                <a:cs typeface="Times New Roman" pitchFamily="18" charset="0"/>
              </a:rPr>
              <a:t>hemolytic uremic syndrome, </a:t>
            </a:r>
            <a:r>
              <a:rPr lang="en-US" dirty="0">
                <a:latin typeface="Times New Roman" pitchFamily="18" charset="0"/>
                <a:cs typeface="Times New Roman" pitchFamily="18" charset="0"/>
              </a:rPr>
              <a:t>which is a rare association with Salmonella typhi infection</a:t>
            </a:r>
            <a:r>
              <a:rPr lang="en-US" b="1"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other than intestinal perforation leading to peritonitis.</a:t>
            </a:r>
          </a:p>
        </p:txBody>
      </p:sp>
    </p:spTree>
    <p:extLst>
      <p:ext uri="{BB962C8B-B14F-4D97-AF65-F5344CB8AC3E}">
        <p14:creationId xmlns:p14="http://schemas.microsoft.com/office/powerpoint/2010/main" val="295971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74172"/>
            <a:ext cx="9092942" cy="6683828"/>
          </a:xfrm>
        </p:spPr>
        <p:txBody>
          <a:bodyPr>
            <a:normAutofit lnSpcReduction="10000"/>
          </a:bodyPr>
          <a:lstStyle/>
          <a:p>
            <a:pPr lvl="1"/>
            <a:r>
              <a:rPr lang="en-US" dirty="0">
                <a:latin typeface="Times New Roman" pitchFamily="18" charset="0"/>
                <a:cs typeface="Times New Roman" pitchFamily="18" charset="0"/>
              </a:rPr>
              <a:t>Prior to admission, Patient received a 3 day antibiotic course from a local doctor (Tab cefuroxime  500 BD)</a:t>
            </a:r>
          </a:p>
          <a:p>
            <a:pPr lvl="1"/>
            <a:r>
              <a:rPr lang="en-US" dirty="0">
                <a:latin typeface="Times New Roman" pitchFamily="18" charset="0"/>
                <a:cs typeface="Times New Roman" pitchFamily="18" charset="0"/>
              </a:rPr>
              <a:t>No h/o alcohol / drug abuse</a:t>
            </a:r>
          </a:p>
          <a:p>
            <a:pPr lvl="1"/>
            <a:r>
              <a:rPr lang="en-US" dirty="0">
                <a:latin typeface="Times New Roman" pitchFamily="18" charset="0"/>
                <a:cs typeface="Times New Roman" pitchFamily="18" charset="0"/>
              </a:rPr>
              <a:t>No significant past and family history</a:t>
            </a:r>
          </a:p>
          <a:p>
            <a:pPr marL="457200" lvl="1" indent="0">
              <a:buNone/>
            </a:pPr>
            <a:endParaRPr lang="en-US" dirty="0">
              <a:latin typeface="Times New Roman" pitchFamily="18" charset="0"/>
              <a:cs typeface="Times New Roman" pitchFamily="18" charset="0"/>
            </a:endParaRPr>
          </a:p>
          <a:p>
            <a:pPr lvl="1">
              <a:buFont typeface="Wingdings" pitchFamily="2" charset="2"/>
              <a:buChar char="v"/>
            </a:pPr>
            <a:r>
              <a:rPr lang="en-US" b="1" dirty="0">
                <a:latin typeface="Times New Roman" pitchFamily="18" charset="0"/>
                <a:cs typeface="Times New Roman" pitchFamily="18" charset="0"/>
              </a:rPr>
              <a:t> Clinical Examination: </a:t>
            </a:r>
            <a:r>
              <a:rPr lang="en-US" dirty="0">
                <a:latin typeface="Times New Roman" pitchFamily="18" charset="0"/>
                <a:cs typeface="Times New Roman" pitchFamily="18" charset="0"/>
              </a:rPr>
              <a:t>On admission</a:t>
            </a:r>
          </a:p>
          <a:p>
            <a:pPr marL="0" indent="0">
              <a:buNone/>
            </a:pPr>
            <a:r>
              <a:rPr lang="en-US" sz="2800" dirty="0">
                <a:latin typeface="Times New Roman" pitchFamily="18" charset="0"/>
                <a:cs typeface="Times New Roman" pitchFamily="18" charset="0"/>
              </a:rPr>
              <a:t>        -  Conscious , was talking irrelevant intermittently</a:t>
            </a:r>
          </a:p>
          <a:p>
            <a:pPr marL="0" indent="0">
              <a:buNone/>
            </a:pPr>
            <a:r>
              <a:rPr lang="en-US" sz="2800" dirty="0">
                <a:latin typeface="Times New Roman" pitchFamily="18" charset="0"/>
                <a:cs typeface="Times New Roman" pitchFamily="18" charset="0"/>
              </a:rPr>
              <a:t>        -  Febrile, Temp - </a:t>
            </a:r>
            <a:r>
              <a:rPr lang="en-US" sz="2800" dirty="0">
                <a:solidFill>
                  <a:srgbClr val="0070C0"/>
                </a:solidFill>
                <a:latin typeface="Times New Roman" pitchFamily="18" charset="0"/>
                <a:cs typeface="Times New Roman" pitchFamily="18" charset="0"/>
              </a:rPr>
              <a:t>102</a:t>
            </a:r>
            <a:r>
              <a:rPr lang="en-US" sz="2800" baseline="30000" dirty="0">
                <a:solidFill>
                  <a:srgbClr val="0070C0"/>
                </a:solidFill>
                <a:latin typeface="Times New Roman" pitchFamily="18" charset="0"/>
                <a:cs typeface="Times New Roman" pitchFamily="18" charset="0"/>
              </a:rPr>
              <a:t>◦ </a:t>
            </a:r>
            <a:r>
              <a:rPr lang="en-US" sz="2800" dirty="0">
                <a:solidFill>
                  <a:srgbClr val="0070C0"/>
                </a:solidFill>
                <a:latin typeface="Times New Roman" pitchFamily="18" charset="0"/>
                <a:cs typeface="Times New Roman" pitchFamily="18" charset="0"/>
              </a:rPr>
              <a:t>F </a:t>
            </a:r>
            <a:r>
              <a:rPr lang="en-US" sz="2800" dirty="0">
                <a:latin typeface="Times New Roman" pitchFamily="18" charset="0"/>
                <a:cs typeface="Times New Roman" pitchFamily="18" charset="0"/>
              </a:rPr>
              <a:t>(axilla)</a:t>
            </a:r>
          </a:p>
          <a:p>
            <a:pPr marL="0" indent="0">
              <a:buNone/>
            </a:pPr>
            <a:r>
              <a:rPr lang="en-US" sz="2800" dirty="0">
                <a:latin typeface="Times New Roman" pitchFamily="18" charset="0"/>
                <a:cs typeface="Times New Roman" pitchFamily="18" charset="0"/>
              </a:rPr>
              <a:t>        -  Pulse </a:t>
            </a:r>
            <a:r>
              <a:rPr lang="mr-IN" sz="2800" dirty="0">
                <a:latin typeface="Times New Roman" pitchFamily="18" charset="0"/>
              </a:rPr>
              <a:t>–</a:t>
            </a:r>
            <a:r>
              <a:rPr lang="en-US" sz="2800" dirty="0">
                <a:latin typeface="Times New Roman" pitchFamily="18" charset="0"/>
                <a:cs typeface="Times New Roman" pitchFamily="18" charset="0"/>
              </a:rPr>
              <a:t> </a:t>
            </a:r>
            <a:r>
              <a:rPr lang="en-US" sz="2800" dirty="0">
                <a:solidFill>
                  <a:srgbClr val="0070C0"/>
                </a:solidFill>
                <a:latin typeface="Times New Roman" pitchFamily="18" charset="0"/>
                <a:cs typeface="Times New Roman" pitchFamily="18" charset="0"/>
              </a:rPr>
              <a:t>110</a:t>
            </a:r>
            <a:r>
              <a:rPr lang="en-US" sz="2800" dirty="0">
                <a:latin typeface="Times New Roman" pitchFamily="18" charset="0"/>
                <a:cs typeface="Times New Roman" pitchFamily="18" charset="0"/>
              </a:rPr>
              <a:t>/min, regular</a:t>
            </a:r>
          </a:p>
          <a:p>
            <a:pPr marL="457200" lvl="1" indent="0">
              <a:buNone/>
            </a:pPr>
            <a:r>
              <a:rPr lang="en-US" dirty="0">
                <a:latin typeface="Times New Roman" pitchFamily="18" charset="0"/>
                <a:cs typeface="Times New Roman" pitchFamily="18" charset="0"/>
              </a:rPr>
              <a:t>  -  BP </a:t>
            </a:r>
            <a:r>
              <a:rPr lang="mr-IN" dirty="0">
                <a:latin typeface="Times New Roman" pitchFamily="18" charset="0"/>
              </a:rPr>
              <a:t>–</a:t>
            </a:r>
            <a:r>
              <a:rPr lang="en-US" dirty="0">
                <a:latin typeface="Times New Roman" pitchFamily="18" charset="0"/>
                <a:cs typeface="Times New Roman" pitchFamily="18" charset="0"/>
              </a:rPr>
              <a:t> 120/80 mm Hg, right arm supine position</a:t>
            </a:r>
          </a:p>
          <a:p>
            <a:pPr marL="457200" lvl="1" indent="0">
              <a:buNone/>
            </a:pPr>
            <a:r>
              <a:rPr lang="en-US" dirty="0">
                <a:latin typeface="Times New Roman" pitchFamily="18" charset="0"/>
                <a:cs typeface="Times New Roman" pitchFamily="18" charset="0"/>
              </a:rPr>
              <a:t>  -  RR </a:t>
            </a:r>
            <a:r>
              <a:rPr lang="mr-IN" dirty="0">
                <a:latin typeface="Times New Roman" pitchFamily="18" charset="0"/>
              </a:rPr>
              <a:t>–</a:t>
            </a:r>
            <a:r>
              <a:rPr lang="en-US" dirty="0">
                <a:latin typeface="Times New Roman" pitchFamily="18" charset="0"/>
                <a:cs typeface="Times New Roman" pitchFamily="18" charset="0"/>
              </a:rPr>
              <a:t> 26/min</a:t>
            </a:r>
          </a:p>
          <a:p>
            <a:pPr marL="457200" lvl="1" indent="0">
              <a:buNone/>
            </a:pPr>
            <a:r>
              <a:rPr lang="en-US" dirty="0">
                <a:latin typeface="Times New Roman" pitchFamily="18" charset="0"/>
                <a:cs typeface="Times New Roman" pitchFamily="18" charset="0"/>
              </a:rPr>
              <a:t>  -  SpO</a:t>
            </a:r>
            <a:r>
              <a:rPr lang="en-US" baseline="-25000" dirty="0">
                <a:latin typeface="Times New Roman" pitchFamily="18" charset="0"/>
                <a:cs typeface="Times New Roman" pitchFamily="18" charset="0"/>
              </a:rPr>
              <a:t>2</a:t>
            </a:r>
            <a:r>
              <a:rPr lang="en-US" dirty="0">
                <a:latin typeface="Times New Roman" pitchFamily="18" charset="0"/>
                <a:cs typeface="Times New Roman" pitchFamily="18" charset="0"/>
              </a:rPr>
              <a:t>- 96% on room air</a:t>
            </a:r>
          </a:p>
          <a:p>
            <a:pPr lvl="1"/>
            <a:r>
              <a:rPr lang="en-US" dirty="0">
                <a:latin typeface="Times New Roman" pitchFamily="18" charset="0"/>
                <a:cs typeface="Times New Roman" pitchFamily="18" charset="0"/>
              </a:rPr>
              <a:t>No Pallor, icterus, cyanosis, clubbing, lymphadenopathy, edema, rash, </a:t>
            </a:r>
            <a:r>
              <a:rPr lang="en-US" dirty="0" err="1">
                <a:latin typeface="Times New Roman" pitchFamily="18" charset="0"/>
                <a:cs typeface="Times New Roman" pitchFamily="18" charset="0"/>
              </a:rPr>
              <a:t>petechiae</a:t>
            </a:r>
            <a:r>
              <a:rPr lang="en-US" dirty="0">
                <a:latin typeface="Times New Roman" pitchFamily="18" charset="0"/>
                <a:cs typeface="Times New Roman" pitchFamily="18" charset="0"/>
              </a:rPr>
              <a:t>, ecchymosis</a:t>
            </a:r>
          </a:p>
          <a:p>
            <a:pPr marL="457200" lvl="1" indent="0">
              <a:buNone/>
            </a:pPr>
            <a:endParaRPr lang="en-US" sz="2600" dirty="0"/>
          </a:p>
          <a:p>
            <a:pPr lvl="1"/>
            <a:endParaRPr lang="en-US" dirty="0"/>
          </a:p>
        </p:txBody>
      </p:sp>
    </p:spTree>
    <p:extLst>
      <p:ext uri="{BB962C8B-B14F-4D97-AF65-F5344CB8AC3E}">
        <p14:creationId xmlns:p14="http://schemas.microsoft.com/office/powerpoint/2010/main" val="628925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0"/>
            <a:ext cx="8229600" cy="712333"/>
          </a:xfrm>
        </p:spPr>
        <p:txBody>
          <a:bodyPr>
            <a:normAutofit fontScale="90000"/>
          </a:bodyPr>
          <a:lstStyle/>
          <a:p>
            <a:r>
              <a:rPr lang="en-IN" b="1" dirty="0">
                <a:latin typeface="Times New Roman" pitchFamily="18" charset="0"/>
                <a:cs typeface="Times New Roman" pitchFamily="18" charset="0"/>
              </a:rPr>
              <a:t>References</a:t>
            </a:r>
          </a:p>
        </p:txBody>
      </p:sp>
      <p:sp>
        <p:nvSpPr>
          <p:cNvPr id="3" name="Content Placeholder 2"/>
          <p:cNvSpPr>
            <a:spLocks noGrp="1"/>
          </p:cNvSpPr>
          <p:nvPr>
            <p:ph idx="1"/>
          </p:nvPr>
        </p:nvSpPr>
        <p:spPr>
          <a:xfrm>
            <a:off x="188685" y="1393372"/>
            <a:ext cx="8810171" cy="5341256"/>
          </a:xfrm>
        </p:spPr>
        <p:txBody>
          <a:bodyPr>
            <a:normAutofit/>
          </a:bodyPr>
          <a:lstStyle/>
          <a:p>
            <a:r>
              <a:rPr lang="en-IN" sz="2000" dirty="0"/>
              <a:t>Huang DB, DuPont HL. Problem pathogens: extra-intestinal complications of Salmonella </a:t>
            </a:r>
            <a:r>
              <a:rPr lang="en-IN" sz="2000" dirty="0" err="1"/>
              <a:t>enterica</a:t>
            </a:r>
            <a:r>
              <a:rPr lang="en-IN" sz="2000" dirty="0"/>
              <a:t> serotype </a:t>
            </a:r>
            <a:r>
              <a:rPr lang="en-IN" sz="2000" dirty="0" err="1"/>
              <a:t>Typhi</a:t>
            </a:r>
            <a:r>
              <a:rPr lang="en-IN" sz="2000" dirty="0"/>
              <a:t> infection. The Lancet infectious diseases. 2005 Jun 1;5(6):341-8</a:t>
            </a:r>
          </a:p>
          <a:p>
            <a:r>
              <a:rPr lang="en-US" sz="2000" dirty="0"/>
              <a:t>David A. </a:t>
            </a:r>
            <a:r>
              <a:rPr lang="en-US" sz="2000" dirty="0" err="1"/>
              <a:t>pegues</a:t>
            </a:r>
            <a:r>
              <a:rPr lang="en-US" sz="2000" dirty="0"/>
              <a:t>., </a:t>
            </a:r>
            <a:r>
              <a:rPr lang="en-US" sz="2000" dirty="0" err="1"/>
              <a:t>Sameul</a:t>
            </a:r>
            <a:r>
              <a:rPr lang="en-US" sz="2000" dirty="0"/>
              <a:t> I. Miller. Salmonellosis. Kasper, D. L., </a:t>
            </a:r>
            <a:r>
              <a:rPr lang="en-US" sz="2000" dirty="0" err="1"/>
              <a:t>Fauci</a:t>
            </a:r>
            <a:r>
              <a:rPr lang="en-US" sz="2000" dirty="0"/>
              <a:t>, A. S., Hauser, S. L., Longo, D. L. 1., Jameson, J. L., &amp; </a:t>
            </a:r>
            <a:r>
              <a:rPr lang="en-US" sz="2000" dirty="0" err="1"/>
              <a:t>Loscalzo</a:t>
            </a:r>
            <a:r>
              <a:rPr lang="en-US" sz="2000" dirty="0"/>
              <a:t>, J. (2015). </a:t>
            </a:r>
            <a:r>
              <a:rPr lang="en-US" sz="2000" i="1" dirty="0"/>
              <a:t>Harrison's principles of internal medicine</a:t>
            </a:r>
            <a:r>
              <a:rPr lang="en-US" sz="2000" dirty="0"/>
              <a:t> (19th edition.). New York: McGraw Hill Education.</a:t>
            </a:r>
          </a:p>
          <a:p>
            <a:r>
              <a:rPr lang="en-US" sz="2000" dirty="0" err="1"/>
              <a:t>Chinnasami</a:t>
            </a:r>
            <a:r>
              <a:rPr lang="en-US" sz="2000" dirty="0"/>
              <a:t> B, </a:t>
            </a:r>
            <a:r>
              <a:rPr lang="en-US" sz="2000" dirty="0" err="1"/>
              <a:t>Prema</a:t>
            </a:r>
            <a:r>
              <a:rPr lang="en-US" sz="2000" dirty="0"/>
              <a:t> A. Enteric Fever Presenting as Hemolytic Uremic Syndrome. IJSR,8 Aug 2013; 2(6). </a:t>
            </a:r>
          </a:p>
          <a:p>
            <a:r>
              <a:rPr lang="en-US" sz="2000" dirty="0"/>
              <a:t>George P, </a:t>
            </a:r>
            <a:r>
              <a:rPr lang="en-US" sz="2000" dirty="0" err="1"/>
              <a:t>pawar</a:t>
            </a:r>
            <a:r>
              <a:rPr lang="en-US" sz="2000" dirty="0"/>
              <a:t> B. A sinister presentation of typhoid fever. Indian J </a:t>
            </a:r>
            <a:r>
              <a:rPr lang="en-US" sz="2000" dirty="0" err="1"/>
              <a:t>Nephrol</a:t>
            </a:r>
            <a:r>
              <a:rPr lang="en-US" sz="2000" dirty="0"/>
              <a:t> 2007;17:176-7</a:t>
            </a:r>
          </a:p>
          <a:p>
            <a:r>
              <a:rPr lang="en-IN" sz="2000" dirty="0" err="1"/>
              <a:t>Albaqali</a:t>
            </a:r>
            <a:r>
              <a:rPr lang="en-IN" sz="2000" dirty="0"/>
              <a:t> A, </a:t>
            </a:r>
            <a:r>
              <a:rPr lang="en-IN" sz="2000" dirty="0" err="1"/>
              <a:t>Ghuloom</a:t>
            </a:r>
            <a:r>
              <a:rPr lang="en-IN" sz="2000" dirty="0"/>
              <a:t> A, Al Arrayed A, Al </a:t>
            </a:r>
            <a:r>
              <a:rPr lang="en-IN" sz="2000" dirty="0" err="1"/>
              <a:t>Ajami</a:t>
            </a:r>
            <a:r>
              <a:rPr lang="en-IN" sz="2000" dirty="0"/>
              <a:t> A, </a:t>
            </a:r>
            <a:r>
              <a:rPr lang="en-IN" sz="2000" dirty="0" err="1"/>
              <a:t>Shome</a:t>
            </a:r>
            <a:r>
              <a:rPr lang="en-IN" sz="2000" dirty="0"/>
              <a:t> DK, </a:t>
            </a:r>
            <a:r>
              <a:rPr lang="en-IN" sz="2000" dirty="0" err="1"/>
              <a:t>Jamsheer</a:t>
            </a:r>
            <a:r>
              <a:rPr lang="en-IN" sz="2000" dirty="0"/>
              <a:t> A, </a:t>
            </a:r>
            <a:r>
              <a:rPr lang="en-IN" sz="2000" i="1" dirty="0"/>
              <a:t>et al</a:t>
            </a:r>
            <a:r>
              <a:rPr lang="en-IN" sz="2000" dirty="0"/>
              <a:t>. </a:t>
            </a:r>
            <a:r>
              <a:rPr lang="en-IN" sz="2000" dirty="0" err="1"/>
              <a:t>Hemolytic</a:t>
            </a:r>
            <a:r>
              <a:rPr lang="en-IN" sz="2000" dirty="0"/>
              <a:t> uremic syndrome in association with typhoid fever.</a:t>
            </a:r>
            <a:r>
              <a:rPr lang="en-IN" sz="2000" i="1" dirty="0"/>
              <a:t> </a:t>
            </a:r>
            <a:r>
              <a:rPr lang="en-IN" sz="2000" dirty="0"/>
              <a:t>Am J Kidney Dis2003;41:70913.</a:t>
            </a:r>
          </a:p>
          <a:p>
            <a:r>
              <a:rPr lang="en-US" sz="2000" dirty="0" err="1"/>
              <a:t>Ananthanarayan</a:t>
            </a:r>
            <a:r>
              <a:rPr lang="en-US" sz="2000" dirty="0"/>
              <a:t> and </a:t>
            </a:r>
            <a:r>
              <a:rPr lang="en-US" sz="2000" dirty="0" err="1"/>
              <a:t>Paniker</a:t>
            </a:r>
            <a:r>
              <a:rPr lang="en-US" sz="2000" dirty="0"/>
              <a:t>; textbook of microbiology. 2017, 10</a:t>
            </a:r>
            <a:r>
              <a:rPr lang="en-US" sz="2000" baseline="30000" dirty="0"/>
              <a:t>th</a:t>
            </a:r>
            <a:r>
              <a:rPr lang="en-US" sz="2000" dirty="0"/>
              <a:t> </a:t>
            </a:r>
            <a:r>
              <a:rPr lang="en-US" sz="2000" dirty="0" err="1"/>
              <a:t>ed</a:t>
            </a:r>
            <a:r>
              <a:rPr lang="en-US" sz="2000" dirty="0"/>
              <a:t>, </a:t>
            </a:r>
            <a:r>
              <a:rPr lang="en-US" sz="2000" dirty="0" err="1"/>
              <a:t>Ch</a:t>
            </a:r>
            <a:r>
              <a:rPr lang="en-US" sz="2000" dirty="0"/>
              <a:t> 31, </a:t>
            </a:r>
            <a:r>
              <a:rPr lang="en-US" sz="2000" dirty="0" err="1"/>
              <a:t>Pg</a:t>
            </a:r>
            <a:r>
              <a:rPr lang="en-US" sz="2000" dirty="0"/>
              <a:t> 304. </a:t>
            </a:r>
            <a:r>
              <a:rPr lang="en-US" sz="2000" dirty="0" err="1"/>
              <a:t>ed</a:t>
            </a:r>
            <a:r>
              <a:rPr lang="en-US" sz="2000" dirty="0"/>
              <a:t> </a:t>
            </a:r>
            <a:r>
              <a:rPr lang="en-IN" sz="2000" dirty="0"/>
              <a:t>Reba </a:t>
            </a:r>
            <a:r>
              <a:rPr lang="en-IN" sz="2000" dirty="0" err="1"/>
              <a:t>Kanungom</a:t>
            </a:r>
            <a:r>
              <a:rPr lang="en-IN" sz="2000" dirty="0"/>
              <a:t> </a:t>
            </a:r>
            <a:r>
              <a:rPr lang="en-US" sz="2000" dirty="0"/>
              <a:t>Universities press, Hyderabad.</a:t>
            </a:r>
          </a:p>
          <a:p>
            <a:endParaRPr lang="en-IN" dirty="0"/>
          </a:p>
        </p:txBody>
      </p:sp>
    </p:spTree>
    <p:extLst>
      <p:ext uri="{BB962C8B-B14F-4D97-AF65-F5344CB8AC3E}">
        <p14:creationId xmlns:p14="http://schemas.microsoft.com/office/powerpoint/2010/main" val="20507844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9943" y="2253381"/>
            <a:ext cx="7823199" cy="2086390"/>
          </a:xfrm>
        </p:spPr>
        <p:txBody>
          <a:bodyPr>
            <a:normAutofit/>
          </a:bodyPr>
          <a:lstStyle/>
          <a:p>
            <a:r>
              <a:rPr lang="en-IN" dirty="0">
                <a:latin typeface="Algerian" pitchFamily="82" charset="0"/>
              </a:rPr>
              <a:t>   </a:t>
            </a:r>
            <a:r>
              <a:rPr lang="en-IN" sz="8000" dirty="0">
                <a:latin typeface="Algerian" pitchFamily="82" charset="0"/>
              </a:rPr>
              <a:t>THANK YOU</a:t>
            </a:r>
          </a:p>
        </p:txBody>
      </p:sp>
    </p:spTree>
    <p:extLst>
      <p:ext uri="{BB962C8B-B14F-4D97-AF65-F5344CB8AC3E}">
        <p14:creationId xmlns:p14="http://schemas.microsoft.com/office/powerpoint/2010/main" val="3153877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03201"/>
            <a:ext cx="7886700" cy="798286"/>
          </a:xfrm>
        </p:spPr>
        <p:txBody>
          <a:bodyPr>
            <a:normAutofit fontScale="90000"/>
          </a:bodyPr>
          <a:lstStyle/>
          <a:p>
            <a:r>
              <a:rPr lang="en-US" b="1" dirty="0">
                <a:latin typeface="+mn-lt"/>
              </a:rPr>
              <a:t>Clinical Examination</a:t>
            </a:r>
            <a:br>
              <a:rPr lang="en-US" b="1" dirty="0"/>
            </a:br>
            <a:endParaRPr lang="en-US" dirty="0"/>
          </a:p>
        </p:txBody>
      </p:sp>
      <p:sp>
        <p:nvSpPr>
          <p:cNvPr id="3" name="Content Placeholder 2"/>
          <p:cNvSpPr>
            <a:spLocks noGrp="1"/>
          </p:cNvSpPr>
          <p:nvPr>
            <p:ph idx="1"/>
          </p:nvPr>
        </p:nvSpPr>
        <p:spPr>
          <a:xfrm>
            <a:off x="628650" y="1600020"/>
            <a:ext cx="7886700" cy="5257980"/>
          </a:xfrm>
        </p:spPr>
        <p:txBody>
          <a:bodyPr>
            <a:normAutofit/>
          </a:bodyPr>
          <a:lstStyle/>
          <a:p>
            <a:r>
              <a:rPr lang="en-US" dirty="0">
                <a:latin typeface="Times New Roman" pitchFamily="18" charset="0"/>
                <a:cs typeface="Times New Roman" pitchFamily="18" charset="0"/>
              </a:rPr>
              <a:t>Systemic Examination:</a:t>
            </a:r>
          </a:p>
          <a:p>
            <a:endParaRPr lang="en-US" dirty="0">
              <a:latin typeface="Times New Roman" pitchFamily="18" charset="0"/>
              <a:cs typeface="Times New Roman" pitchFamily="18" charset="0"/>
            </a:endParaRPr>
          </a:p>
          <a:p>
            <a:pPr lvl="1">
              <a:buFont typeface="Courier New" pitchFamily="49" charset="0"/>
              <a:buChar char="o"/>
            </a:pPr>
            <a:r>
              <a:rPr lang="en-US" dirty="0">
                <a:latin typeface="Times New Roman" pitchFamily="18" charset="0"/>
                <a:cs typeface="Times New Roman" pitchFamily="18" charset="0"/>
              </a:rPr>
              <a:t>CVS : heart sounds were normal, no other significant abnormality noted.</a:t>
            </a:r>
          </a:p>
          <a:p>
            <a:pPr lvl="1">
              <a:buFont typeface="Courier New" pitchFamily="49" charset="0"/>
              <a:buChar char="o"/>
            </a:pPr>
            <a:r>
              <a:rPr lang="en-US" dirty="0">
                <a:latin typeface="Times New Roman" pitchFamily="18" charset="0"/>
                <a:cs typeface="Times New Roman" pitchFamily="18" charset="0"/>
              </a:rPr>
              <a:t>RS : normal vesicular breath sounds heard, no added sounds.</a:t>
            </a:r>
          </a:p>
          <a:p>
            <a:pPr lvl="1">
              <a:buFont typeface="Courier New" pitchFamily="49" charset="0"/>
              <a:buChar char="o"/>
            </a:pPr>
            <a:r>
              <a:rPr lang="en-US" dirty="0">
                <a:latin typeface="Times New Roman" pitchFamily="18" charset="0"/>
                <a:cs typeface="Times New Roman" pitchFamily="18" charset="0"/>
              </a:rPr>
              <a:t>P/A :</a:t>
            </a:r>
            <a:r>
              <a:rPr lang="en-US" b="1" dirty="0">
                <a:solidFill>
                  <a:srgbClr val="0070C0"/>
                </a:solidFill>
                <a:latin typeface="Times New Roman" pitchFamily="18" charset="0"/>
                <a:cs typeface="Times New Roman" pitchFamily="18" charset="0"/>
              </a:rPr>
              <a:t> hepatosplenomegaly</a:t>
            </a:r>
            <a:r>
              <a:rPr lang="en-US" dirty="0">
                <a:latin typeface="Times New Roman" pitchFamily="18" charset="0"/>
                <a:cs typeface="Times New Roman" pitchFamily="18" charset="0"/>
              </a:rPr>
              <a:t>. Liver span- </a:t>
            </a:r>
            <a:r>
              <a:rPr lang="en-US" b="1" dirty="0">
                <a:solidFill>
                  <a:schemeClr val="tx2">
                    <a:lumMod val="60000"/>
                    <a:lumOff val="40000"/>
                  </a:schemeClr>
                </a:solidFill>
                <a:latin typeface="Times New Roman" pitchFamily="18" charset="0"/>
                <a:cs typeface="Times New Roman" pitchFamily="18" charset="0"/>
              </a:rPr>
              <a:t>17</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cms</a:t>
            </a:r>
            <a:r>
              <a:rPr lang="en-US" dirty="0">
                <a:latin typeface="Times New Roman" pitchFamily="18" charset="0"/>
                <a:cs typeface="Times New Roman" pitchFamily="18" charset="0"/>
              </a:rPr>
              <a:t>, tenderness over Right Hypochondrium and Umbilical region.</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01842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6C1C-4D6D-4742-87B5-1B62A626B2F7}"/>
              </a:ext>
            </a:extLst>
          </p:cNvPr>
          <p:cNvSpPr>
            <a:spLocks noGrp="1"/>
          </p:cNvSpPr>
          <p:nvPr>
            <p:ph type="title"/>
          </p:nvPr>
        </p:nvSpPr>
        <p:spPr>
          <a:xfrm>
            <a:off x="628650" y="31297"/>
            <a:ext cx="7886700" cy="827771"/>
          </a:xfrm>
        </p:spPr>
        <p:txBody>
          <a:bodyPr>
            <a:normAutofit/>
          </a:bodyPr>
          <a:lstStyle/>
          <a:p>
            <a:r>
              <a:rPr lang="en-US" b="1" dirty="0"/>
              <a:t>Clinical Examination:</a:t>
            </a:r>
            <a:endParaRPr lang="en-US" dirty="0"/>
          </a:p>
        </p:txBody>
      </p:sp>
      <p:sp>
        <p:nvSpPr>
          <p:cNvPr id="3" name="Content Placeholder 2">
            <a:extLst>
              <a:ext uri="{FF2B5EF4-FFF2-40B4-BE49-F238E27FC236}">
                <a16:creationId xmlns:a16="http://schemas.microsoft.com/office/drawing/2014/main" id="{6FC0CAC4-BF95-4D87-8F0C-F0C2C5153209}"/>
              </a:ext>
            </a:extLst>
          </p:cNvPr>
          <p:cNvSpPr>
            <a:spLocks noGrp="1"/>
          </p:cNvSpPr>
          <p:nvPr>
            <p:ph idx="1"/>
          </p:nvPr>
        </p:nvSpPr>
        <p:spPr>
          <a:xfrm>
            <a:off x="496133" y="1712686"/>
            <a:ext cx="8178875" cy="4862286"/>
          </a:xfrm>
        </p:spPr>
        <p:txBody>
          <a:bodyPr>
            <a:normAutofit/>
          </a:bodyPr>
          <a:lstStyle/>
          <a:p>
            <a:pPr lvl="1">
              <a:buFont typeface="Courier New" pitchFamily="49" charset="0"/>
              <a:buChar char="o"/>
            </a:pPr>
            <a:r>
              <a:rPr lang="en-US" dirty="0">
                <a:latin typeface="Times New Roman" pitchFamily="18" charset="0"/>
                <a:cs typeface="Times New Roman" pitchFamily="18" charset="0"/>
              </a:rPr>
              <a:t>CNS:  </a:t>
            </a:r>
          </a:p>
          <a:p>
            <a:pPr lvl="1">
              <a:buFont typeface="Wingdings" pitchFamily="2" charset="2"/>
              <a:buChar char="Ø"/>
            </a:pPr>
            <a:r>
              <a:rPr lang="en-US" u="sng" dirty="0">
                <a:latin typeface="Times New Roman" pitchFamily="18" charset="0"/>
                <a:cs typeface="Times New Roman" pitchFamily="18" charset="0"/>
              </a:rPr>
              <a:t>Higher Mental functions</a:t>
            </a:r>
            <a:r>
              <a:rPr lang="en-US" dirty="0">
                <a:latin typeface="Times New Roman" pitchFamily="18" charset="0"/>
                <a:cs typeface="Times New Roman" pitchFamily="18" charset="0"/>
              </a:rPr>
              <a:t>:  conscious, oriented to time, place and person; but had episodes of irrelevant talk intermittently. </a:t>
            </a:r>
          </a:p>
          <a:p>
            <a:pPr marL="457200" lvl="1" indent="0">
              <a:buNone/>
            </a:pPr>
            <a:r>
              <a:rPr lang="en-US" dirty="0">
                <a:latin typeface="Times New Roman" pitchFamily="18" charset="0"/>
                <a:cs typeface="Times New Roman" pitchFamily="18" charset="0"/>
              </a:rPr>
              <a:t>   Other higher functions were normal</a:t>
            </a:r>
          </a:p>
          <a:p>
            <a:pPr marL="457200" lvl="1" indent="0">
              <a:buNone/>
            </a:pPr>
            <a:r>
              <a:rPr lang="en-US" dirty="0">
                <a:latin typeface="Times New Roman" pitchFamily="18" charset="0"/>
                <a:cs typeface="Times New Roman" pitchFamily="18" charset="0"/>
              </a:rPr>
              <a:t>   No other neurological deficit.</a:t>
            </a:r>
          </a:p>
          <a:p>
            <a:pPr marL="457200" lvl="1" indent="0">
              <a:buNone/>
            </a:pPr>
            <a:r>
              <a:rPr lang="en-US" dirty="0">
                <a:latin typeface="Times New Roman" pitchFamily="18" charset="0"/>
                <a:cs typeface="Times New Roman" pitchFamily="18" charset="0"/>
              </a:rPr>
              <a:t> </a:t>
            </a:r>
          </a:p>
          <a:p>
            <a:pPr marL="457200" lvl="1" indent="0">
              <a:buNone/>
            </a:pPr>
            <a:r>
              <a:rPr lang="en-US" dirty="0">
                <a:latin typeface="Times New Roman" pitchFamily="18" charset="0"/>
                <a:cs typeface="Times New Roman" pitchFamily="18" charset="0"/>
              </a:rPr>
              <a:t>Fundus -</a:t>
            </a:r>
            <a:r>
              <a:rPr lang="en-US" b="1" dirty="0">
                <a:solidFill>
                  <a:srgbClr val="0070C0"/>
                </a:solidFill>
                <a:latin typeface="Times New Roman" pitchFamily="18" charset="0"/>
                <a:cs typeface="Times New Roman" pitchFamily="18" charset="0"/>
              </a:rPr>
              <a:t>  </a:t>
            </a:r>
            <a:r>
              <a:rPr lang="en-US" dirty="0">
                <a:latin typeface="Times New Roman" pitchFamily="18" charset="0"/>
                <a:cs typeface="Times New Roman" pitchFamily="18" charset="0"/>
              </a:rPr>
              <a:t>(LE)  </a:t>
            </a:r>
            <a:r>
              <a:rPr lang="en-US" b="1" dirty="0">
                <a:solidFill>
                  <a:srgbClr val="0070C0"/>
                </a:solidFill>
                <a:latin typeface="Times New Roman" pitchFamily="18" charset="0"/>
                <a:cs typeface="Times New Roman" pitchFamily="18" charset="0"/>
              </a:rPr>
              <a:t>macular edema </a:t>
            </a:r>
          </a:p>
          <a:p>
            <a:pPr marL="457200" lvl="1" indent="0">
              <a:buNone/>
            </a:pPr>
            <a:r>
              <a:rPr lang="en-US" b="1" dirty="0">
                <a:solidFill>
                  <a:srgbClr val="0070C0"/>
                </a:solidFill>
                <a:latin typeface="Times New Roman" pitchFamily="18" charset="0"/>
                <a:cs typeface="Times New Roman" pitchFamily="18" charset="0"/>
              </a:rPr>
              <a:t>		</a:t>
            </a:r>
            <a:r>
              <a:rPr lang="en-US" dirty="0">
                <a:latin typeface="Times New Roman" pitchFamily="18" charset="0"/>
                <a:cs typeface="Times New Roman" pitchFamily="18" charset="0"/>
              </a:rPr>
              <a:t> (RE)  normal</a:t>
            </a:r>
          </a:p>
          <a:p>
            <a:endParaRPr lang="en-US" dirty="0"/>
          </a:p>
        </p:txBody>
      </p:sp>
    </p:spTree>
    <p:extLst>
      <p:ext uri="{BB962C8B-B14F-4D97-AF65-F5344CB8AC3E}">
        <p14:creationId xmlns:p14="http://schemas.microsoft.com/office/powerpoint/2010/main" val="1124236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49736147"/>
              </p:ext>
            </p:extLst>
          </p:nvPr>
        </p:nvGraphicFramePr>
        <p:xfrm>
          <a:off x="4806674" y="2584286"/>
          <a:ext cx="4337326" cy="2975529"/>
        </p:xfrm>
        <a:graphic>
          <a:graphicData uri="http://schemas.openxmlformats.org/drawingml/2006/table">
            <a:tbl>
              <a:tblPr firstRow="1" bandRow="1">
                <a:tableStyleId>{5C22544A-7EE6-4342-B048-85BDC9FD1C3A}</a:tableStyleId>
              </a:tblPr>
              <a:tblGrid>
                <a:gridCol w="2168663">
                  <a:extLst>
                    <a:ext uri="{9D8B030D-6E8A-4147-A177-3AD203B41FA5}">
                      <a16:colId xmlns:a16="http://schemas.microsoft.com/office/drawing/2014/main" val="20000"/>
                    </a:ext>
                  </a:extLst>
                </a:gridCol>
                <a:gridCol w="2168663">
                  <a:extLst>
                    <a:ext uri="{9D8B030D-6E8A-4147-A177-3AD203B41FA5}">
                      <a16:colId xmlns:a16="http://schemas.microsoft.com/office/drawing/2014/main" val="20001"/>
                    </a:ext>
                  </a:extLst>
                </a:gridCol>
              </a:tblGrid>
              <a:tr h="367476">
                <a:tc>
                  <a:txBody>
                    <a:bodyPr/>
                    <a:lstStyle/>
                    <a:p>
                      <a:pPr algn="ctr"/>
                      <a:r>
                        <a:rPr lang="en-US" b="0" dirty="0" err="1">
                          <a:solidFill>
                            <a:schemeClr val="tx1"/>
                          </a:solidFill>
                        </a:rPr>
                        <a:t>Bl.Urea</a:t>
                      </a:r>
                      <a:endParaRPr lang="en-US" b="0" dirty="0">
                        <a:solidFill>
                          <a:schemeClr val="tx1"/>
                        </a:solidFill>
                      </a:endParaRPr>
                    </a:p>
                  </a:txBody>
                  <a:tcPr>
                    <a:solidFill>
                      <a:schemeClr val="accent1">
                        <a:lumMod val="20000"/>
                        <a:lumOff val="80000"/>
                      </a:schemeClr>
                    </a:solidFill>
                  </a:tcPr>
                </a:tc>
                <a:tc>
                  <a:txBody>
                    <a:bodyPr/>
                    <a:lstStyle/>
                    <a:p>
                      <a:pPr algn="ctr"/>
                      <a:r>
                        <a:rPr lang="en-US" b="0" dirty="0">
                          <a:solidFill>
                            <a:srgbClr val="FF0000"/>
                          </a:solidFill>
                        </a:rPr>
                        <a:t>76</a:t>
                      </a:r>
                    </a:p>
                  </a:txBody>
                  <a:tcPr>
                    <a:solidFill>
                      <a:schemeClr val="accent1">
                        <a:lumMod val="20000"/>
                        <a:lumOff val="80000"/>
                      </a:schemeClr>
                    </a:solidFill>
                  </a:tcPr>
                </a:tc>
                <a:extLst>
                  <a:ext uri="{0D108BD9-81ED-4DB2-BD59-A6C34878D82A}">
                    <a16:rowId xmlns:a16="http://schemas.microsoft.com/office/drawing/2014/main" val="10000"/>
                  </a:ext>
                </a:extLst>
              </a:tr>
              <a:tr h="3725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err="1"/>
                        <a:t>Sr.Creat</a:t>
                      </a:r>
                      <a:endParaRPr lang="en-US" dirty="0"/>
                    </a:p>
                  </a:txBody>
                  <a:tcPr/>
                </a:tc>
                <a:tc>
                  <a:txBody>
                    <a:bodyPr/>
                    <a:lstStyle/>
                    <a:p>
                      <a:pPr algn="ctr"/>
                      <a:r>
                        <a:rPr lang="en-US" dirty="0">
                          <a:solidFill>
                            <a:srgbClr val="FF0000"/>
                          </a:solidFill>
                        </a:rPr>
                        <a:t>4.1</a:t>
                      </a:r>
                    </a:p>
                  </a:txBody>
                  <a:tcPr/>
                </a:tc>
                <a:extLst>
                  <a:ext uri="{0D108BD9-81ED-4DB2-BD59-A6C34878D82A}">
                    <a16:rowId xmlns:a16="http://schemas.microsoft.com/office/drawing/2014/main" val="10001"/>
                  </a:ext>
                </a:extLst>
              </a:tr>
              <a:tr h="372579">
                <a:tc>
                  <a:txBody>
                    <a:bodyPr/>
                    <a:lstStyle/>
                    <a:p>
                      <a:pPr algn="ctr"/>
                      <a:r>
                        <a:rPr lang="en-US" dirty="0" err="1"/>
                        <a:t>Sr.Calcium</a:t>
                      </a:r>
                      <a:endParaRPr lang="en-US" dirty="0"/>
                    </a:p>
                  </a:txBody>
                  <a:tcPr/>
                </a:tc>
                <a:tc>
                  <a:txBody>
                    <a:bodyPr/>
                    <a:lstStyle/>
                    <a:p>
                      <a:pPr algn="ctr"/>
                      <a:r>
                        <a:rPr lang="en-US" dirty="0">
                          <a:solidFill>
                            <a:srgbClr val="FF0000"/>
                          </a:solidFill>
                        </a:rPr>
                        <a:t>8.5</a:t>
                      </a:r>
                    </a:p>
                  </a:txBody>
                  <a:tcPr/>
                </a:tc>
                <a:extLst>
                  <a:ext uri="{0D108BD9-81ED-4DB2-BD59-A6C34878D82A}">
                    <a16:rowId xmlns:a16="http://schemas.microsoft.com/office/drawing/2014/main" val="10002"/>
                  </a:ext>
                </a:extLst>
              </a:tr>
              <a:tr h="372579">
                <a:tc>
                  <a:txBody>
                    <a:bodyPr/>
                    <a:lstStyle/>
                    <a:p>
                      <a:pPr algn="ctr"/>
                      <a:r>
                        <a:rPr lang="en-US" dirty="0" err="1"/>
                        <a:t>Sr.Uric</a:t>
                      </a:r>
                      <a:r>
                        <a:rPr lang="en-US" baseline="0" dirty="0"/>
                        <a:t> acid</a:t>
                      </a:r>
                      <a:endParaRPr lang="en-US" dirty="0"/>
                    </a:p>
                  </a:txBody>
                  <a:tcPr/>
                </a:tc>
                <a:tc>
                  <a:txBody>
                    <a:bodyPr/>
                    <a:lstStyle/>
                    <a:p>
                      <a:pPr algn="ctr"/>
                      <a:r>
                        <a:rPr lang="en-US" dirty="0">
                          <a:solidFill>
                            <a:srgbClr val="FF0000"/>
                          </a:solidFill>
                        </a:rPr>
                        <a:t>9.9</a:t>
                      </a:r>
                    </a:p>
                  </a:txBody>
                  <a:tcPr/>
                </a:tc>
                <a:extLst>
                  <a:ext uri="{0D108BD9-81ED-4DB2-BD59-A6C34878D82A}">
                    <a16:rowId xmlns:a16="http://schemas.microsoft.com/office/drawing/2014/main" val="10003"/>
                  </a:ext>
                </a:extLst>
              </a:tr>
              <a:tr h="372579">
                <a:tc>
                  <a:txBody>
                    <a:bodyPr/>
                    <a:lstStyle/>
                    <a:p>
                      <a:pPr algn="ctr"/>
                      <a:r>
                        <a:rPr lang="en-US" dirty="0" err="1"/>
                        <a:t>Sr.Phosphorus</a:t>
                      </a:r>
                      <a:endParaRPr lang="en-US" dirty="0"/>
                    </a:p>
                  </a:txBody>
                  <a:tcPr/>
                </a:tc>
                <a:tc>
                  <a:txBody>
                    <a:bodyPr/>
                    <a:lstStyle/>
                    <a:p>
                      <a:pPr algn="ctr"/>
                      <a:r>
                        <a:rPr lang="en-US" dirty="0"/>
                        <a:t>3.3</a:t>
                      </a:r>
                    </a:p>
                  </a:txBody>
                  <a:tcPr/>
                </a:tc>
                <a:extLst>
                  <a:ext uri="{0D108BD9-81ED-4DB2-BD59-A6C34878D82A}">
                    <a16:rowId xmlns:a16="http://schemas.microsoft.com/office/drawing/2014/main" val="10004"/>
                  </a:ext>
                </a:extLst>
              </a:tr>
              <a:tr h="372579">
                <a:tc>
                  <a:txBody>
                    <a:bodyPr/>
                    <a:lstStyle/>
                    <a:p>
                      <a:pPr algn="ctr"/>
                      <a:r>
                        <a:rPr lang="en-US" dirty="0" err="1"/>
                        <a:t>Sr.Magnesium</a:t>
                      </a:r>
                      <a:endParaRPr lang="en-US" dirty="0"/>
                    </a:p>
                  </a:txBody>
                  <a:tcPr/>
                </a:tc>
                <a:tc>
                  <a:txBody>
                    <a:bodyPr/>
                    <a:lstStyle/>
                    <a:p>
                      <a:pPr algn="ctr"/>
                      <a:r>
                        <a:rPr lang="en-US" dirty="0"/>
                        <a:t>1.67</a:t>
                      </a:r>
                    </a:p>
                  </a:txBody>
                  <a:tcPr/>
                </a:tc>
                <a:extLst>
                  <a:ext uri="{0D108BD9-81ED-4DB2-BD59-A6C34878D82A}">
                    <a16:rowId xmlns:a16="http://schemas.microsoft.com/office/drawing/2014/main" val="10005"/>
                  </a:ext>
                </a:extLst>
              </a:tr>
              <a:tr h="372579">
                <a:tc>
                  <a:txBody>
                    <a:bodyPr/>
                    <a:lstStyle/>
                    <a:p>
                      <a:pPr algn="ctr"/>
                      <a:r>
                        <a:rPr lang="en-US" dirty="0" err="1"/>
                        <a:t>Sr.Na</a:t>
                      </a:r>
                      <a:endParaRPr lang="en-US" dirty="0"/>
                    </a:p>
                  </a:txBody>
                  <a:tcPr/>
                </a:tc>
                <a:tc>
                  <a:txBody>
                    <a:bodyPr/>
                    <a:lstStyle/>
                    <a:p>
                      <a:pPr algn="ctr"/>
                      <a:r>
                        <a:rPr lang="en-US" dirty="0"/>
                        <a:t>143</a:t>
                      </a:r>
                    </a:p>
                  </a:txBody>
                  <a:tcPr/>
                </a:tc>
                <a:extLst>
                  <a:ext uri="{0D108BD9-81ED-4DB2-BD59-A6C34878D82A}">
                    <a16:rowId xmlns:a16="http://schemas.microsoft.com/office/drawing/2014/main" val="10006"/>
                  </a:ext>
                </a:extLst>
              </a:tr>
              <a:tr h="372579">
                <a:tc>
                  <a:txBody>
                    <a:bodyPr/>
                    <a:lstStyle/>
                    <a:p>
                      <a:pPr algn="ctr"/>
                      <a:r>
                        <a:rPr lang="en-US" dirty="0" err="1"/>
                        <a:t>Sr.K</a:t>
                      </a:r>
                      <a:endParaRPr lang="en-US" dirty="0"/>
                    </a:p>
                  </a:txBody>
                  <a:tcPr/>
                </a:tc>
                <a:tc>
                  <a:txBody>
                    <a:bodyPr/>
                    <a:lstStyle/>
                    <a:p>
                      <a:pPr algn="ctr"/>
                      <a:r>
                        <a:rPr lang="en-US" dirty="0"/>
                        <a:t>4.8</a:t>
                      </a:r>
                    </a:p>
                  </a:txBody>
                  <a:tcPr/>
                </a:tc>
                <a:extLst>
                  <a:ext uri="{0D108BD9-81ED-4DB2-BD59-A6C34878D82A}">
                    <a16:rowId xmlns:a16="http://schemas.microsoft.com/office/drawing/2014/main" val="1000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71449371"/>
              </p:ext>
            </p:extLst>
          </p:nvPr>
        </p:nvGraphicFramePr>
        <p:xfrm>
          <a:off x="194916" y="2618866"/>
          <a:ext cx="4522858" cy="3708400"/>
        </p:xfrm>
        <a:graphic>
          <a:graphicData uri="http://schemas.openxmlformats.org/drawingml/2006/table">
            <a:tbl>
              <a:tblPr firstRow="1" bandRow="1">
                <a:tableStyleId>{5C22544A-7EE6-4342-B048-85BDC9FD1C3A}</a:tableStyleId>
              </a:tblPr>
              <a:tblGrid>
                <a:gridCol w="2261429">
                  <a:extLst>
                    <a:ext uri="{9D8B030D-6E8A-4147-A177-3AD203B41FA5}">
                      <a16:colId xmlns:a16="http://schemas.microsoft.com/office/drawing/2014/main" val="20000"/>
                    </a:ext>
                  </a:extLst>
                </a:gridCol>
                <a:gridCol w="2261429">
                  <a:extLst>
                    <a:ext uri="{9D8B030D-6E8A-4147-A177-3AD203B41FA5}">
                      <a16:colId xmlns:a16="http://schemas.microsoft.com/office/drawing/2014/main" val="20001"/>
                    </a:ext>
                  </a:extLst>
                </a:gridCol>
              </a:tblGrid>
              <a:tr h="370840">
                <a:tc>
                  <a:txBody>
                    <a:bodyPr/>
                    <a:lstStyle/>
                    <a:p>
                      <a:pPr algn="ctr"/>
                      <a:r>
                        <a:rPr lang="en-US" b="0" dirty="0">
                          <a:solidFill>
                            <a:schemeClr val="tx1"/>
                          </a:solidFill>
                        </a:rPr>
                        <a:t>HB  gm%</a:t>
                      </a:r>
                    </a:p>
                  </a:txBody>
                  <a:tcPr>
                    <a:solidFill>
                      <a:schemeClr val="accent1">
                        <a:lumMod val="20000"/>
                        <a:lumOff val="80000"/>
                      </a:schemeClr>
                    </a:solidFill>
                  </a:tcPr>
                </a:tc>
                <a:tc>
                  <a:txBody>
                    <a:bodyPr/>
                    <a:lstStyle/>
                    <a:p>
                      <a:pPr algn="ctr"/>
                      <a:r>
                        <a:rPr lang="en-US" b="0" dirty="0">
                          <a:solidFill>
                            <a:schemeClr val="tx1"/>
                          </a:solidFill>
                        </a:rPr>
                        <a:t>16.0</a:t>
                      </a:r>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TLC   /mm</a:t>
                      </a:r>
                      <a:r>
                        <a:rPr lang="en-US" baseline="30000" dirty="0"/>
                        <a:t>3</a:t>
                      </a:r>
                      <a:endParaRPr lang="en-US" dirty="0"/>
                    </a:p>
                  </a:txBody>
                  <a:tcPr>
                    <a:solidFill>
                      <a:schemeClr val="accent1">
                        <a:lumMod val="20000"/>
                        <a:lumOff val="80000"/>
                      </a:schemeClr>
                    </a:solidFill>
                  </a:tcPr>
                </a:tc>
                <a:tc>
                  <a:txBody>
                    <a:bodyPr/>
                    <a:lstStyle/>
                    <a:p>
                      <a:pPr algn="ctr"/>
                      <a:r>
                        <a:rPr lang="en-US" dirty="0">
                          <a:solidFill>
                            <a:srgbClr val="FF0000"/>
                          </a:solidFill>
                        </a:rPr>
                        <a:t>3000</a:t>
                      </a:r>
                    </a:p>
                  </a:txBody>
                  <a:tcPr>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Platelet count  /</a:t>
                      </a:r>
                      <a:r>
                        <a:rPr lang="en-US" baseline="0" dirty="0"/>
                        <a:t>mm</a:t>
                      </a:r>
                      <a:r>
                        <a:rPr lang="en-US" baseline="30000" dirty="0"/>
                        <a:t>3</a:t>
                      </a:r>
                      <a:endParaRPr lang="en-US" dirty="0"/>
                    </a:p>
                  </a:txBody>
                  <a:tcPr/>
                </a:tc>
                <a:tc>
                  <a:txBody>
                    <a:bodyPr/>
                    <a:lstStyle/>
                    <a:p>
                      <a:pPr algn="ctr"/>
                      <a:r>
                        <a:rPr lang="en-US" dirty="0">
                          <a:solidFill>
                            <a:srgbClr val="FF0000"/>
                          </a:solidFill>
                        </a:rPr>
                        <a:t>60,000</a:t>
                      </a:r>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T.BIL</a:t>
                      </a:r>
                    </a:p>
                  </a:txBody>
                  <a:tcPr/>
                </a:tc>
                <a:tc>
                  <a:txBody>
                    <a:bodyPr/>
                    <a:lstStyle/>
                    <a:p>
                      <a:pPr algn="ctr"/>
                      <a:r>
                        <a:rPr lang="en-US" dirty="0"/>
                        <a:t>1.74</a:t>
                      </a:r>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D.BIL</a:t>
                      </a:r>
                    </a:p>
                  </a:txBody>
                  <a:tcPr/>
                </a:tc>
                <a:tc>
                  <a:txBody>
                    <a:bodyPr/>
                    <a:lstStyle/>
                    <a:p>
                      <a:pPr algn="ctr"/>
                      <a:r>
                        <a:rPr lang="en-US" dirty="0"/>
                        <a:t>0.99</a:t>
                      </a:r>
                    </a:p>
                  </a:txBody>
                  <a:tcPr/>
                </a:tc>
                <a:extLst>
                  <a:ext uri="{0D108BD9-81ED-4DB2-BD59-A6C34878D82A}">
                    <a16:rowId xmlns:a16="http://schemas.microsoft.com/office/drawing/2014/main" val="10004"/>
                  </a:ext>
                </a:extLst>
              </a:tr>
              <a:tr h="370840">
                <a:tc>
                  <a:txBody>
                    <a:bodyPr/>
                    <a:lstStyle/>
                    <a:p>
                      <a:pPr algn="ctr"/>
                      <a:r>
                        <a:rPr lang="en-US" dirty="0"/>
                        <a:t>ALT</a:t>
                      </a:r>
                    </a:p>
                  </a:txBody>
                  <a:tcPr/>
                </a:tc>
                <a:tc>
                  <a:txBody>
                    <a:bodyPr/>
                    <a:lstStyle/>
                    <a:p>
                      <a:pPr algn="ctr"/>
                      <a:r>
                        <a:rPr lang="en-US" dirty="0">
                          <a:solidFill>
                            <a:srgbClr val="FF0000"/>
                          </a:solidFill>
                        </a:rPr>
                        <a:t>88</a:t>
                      </a:r>
                    </a:p>
                  </a:txBody>
                  <a:tcPr/>
                </a:tc>
                <a:extLst>
                  <a:ext uri="{0D108BD9-81ED-4DB2-BD59-A6C34878D82A}">
                    <a16:rowId xmlns:a16="http://schemas.microsoft.com/office/drawing/2014/main" val="10005"/>
                  </a:ext>
                </a:extLst>
              </a:tr>
              <a:tr h="370840">
                <a:tc>
                  <a:txBody>
                    <a:bodyPr/>
                    <a:lstStyle/>
                    <a:p>
                      <a:pPr algn="ctr"/>
                      <a:r>
                        <a:rPr lang="en-US" dirty="0"/>
                        <a:t>AST</a:t>
                      </a:r>
                    </a:p>
                  </a:txBody>
                  <a:tcPr/>
                </a:tc>
                <a:tc>
                  <a:txBody>
                    <a:bodyPr/>
                    <a:lstStyle/>
                    <a:p>
                      <a:pPr algn="ctr"/>
                      <a:r>
                        <a:rPr lang="en-US" dirty="0">
                          <a:solidFill>
                            <a:srgbClr val="FF0000"/>
                          </a:solidFill>
                        </a:rPr>
                        <a:t>158</a:t>
                      </a:r>
                    </a:p>
                  </a:txBody>
                  <a:tcPr/>
                </a:tc>
                <a:extLst>
                  <a:ext uri="{0D108BD9-81ED-4DB2-BD59-A6C34878D82A}">
                    <a16:rowId xmlns:a16="http://schemas.microsoft.com/office/drawing/2014/main" val="10006"/>
                  </a:ext>
                </a:extLst>
              </a:tr>
              <a:tr h="370840">
                <a:tc>
                  <a:txBody>
                    <a:bodyPr/>
                    <a:lstStyle/>
                    <a:p>
                      <a:pPr algn="ctr"/>
                      <a:r>
                        <a:rPr lang="en-US" dirty="0"/>
                        <a:t>ALP</a:t>
                      </a:r>
                    </a:p>
                  </a:txBody>
                  <a:tcPr/>
                </a:tc>
                <a:tc>
                  <a:txBody>
                    <a:bodyPr/>
                    <a:lstStyle/>
                    <a:p>
                      <a:pPr algn="ctr"/>
                      <a:r>
                        <a:rPr lang="en-US" dirty="0"/>
                        <a:t>113</a:t>
                      </a:r>
                    </a:p>
                  </a:txBody>
                  <a:tcPr/>
                </a:tc>
                <a:extLst>
                  <a:ext uri="{0D108BD9-81ED-4DB2-BD59-A6C34878D82A}">
                    <a16:rowId xmlns:a16="http://schemas.microsoft.com/office/drawing/2014/main" val="10007"/>
                  </a:ext>
                </a:extLst>
              </a:tr>
              <a:tr h="370840">
                <a:tc>
                  <a:txBody>
                    <a:bodyPr/>
                    <a:lstStyle/>
                    <a:p>
                      <a:pPr algn="ctr"/>
                      <a:r>
                        <a:rPr lang="en-US" dirty="0"/>
                        <a:t>PT INR</a:t>
                      </a:r>
                    </a:p>
                  </a:txBody>
                  <a:tcPr/>
                </a:tc>
                <a:tc>
                  <a:txBody>
                    <a:bodyPr/>
                    <a:lstStyle/>
                    <a:p>
                      <a:pPr algn="ctr"/>
                      <a:r>
                        <a:rPr lang="en-US" dirty="0"/>
                        <a:t>1.0</a:t>
                      </a:r>
                    </a:p>
                  </a:txBody>
                  <a:tcPr/>
                </a:tc>
                <a:extLst>
                  <a:ext uri="{0D108BD9-81ED-4DB2-BD59-A6C34878D82A}">
                    <a16:rowId xmlns:a16="http://schemas.microsoft.com/office/drawing/2014/main" val="10008"/>
                  </a:ext>
                </a:extLst>
              </a:tr>
              <a:tr h="370840">
                <a:tc>
                  <a:txBody>
                    <a:bodyPr/>
                    <a:lstStyle/>
                    <a:p>
                      <a:pPr algn="ctr"/>
                      <a:r>
                        <a:rPr lang="en-US" dirty="0" err="1"/>
                        <a:t>Sr.</a:t>
                      </a:r>
                      <a:r>
                        <a:rPr lang="en-US" baseline="0" dirty="0" err="1"/>
                        <a:t>LDH</a:t>
                      </a:r>
                      <a:endParaRPr lang="en-US" dirty="0"/>
                    </a:p>
                  </a:txBody>
                  <a:tcPr/>
                </a:tc>
                <a:tc>
                  <a:txBody>
                    <a:bodyPr/>
                    <a:lstStyle/>
                    <a:p>
                      <a:pPr algn="ctr"/>
                      <a:r>
                        <a:rPr lang="en-US" dirty="0">
                          <a:solidFill>
                            <a:srgbClr val="FF0000"/>
                          </a:solidFill>
                        </a:rPr>
                        <a:t>1332</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174487" y="299365"/>
            <a:ext cx="9086575" cy="677108"/>
          </a:xfrm>
          <a:prstGeom prst="rect">
            <a:avLst/>
          </a:prstGeom>
          <a:noFill/>
        </p:spPr>
        <p:txBody>
          <a:bodyPr wrap="square" rtlCol="0">
            <a:spAutoFit/>
          </a:bodyPr>
          <a:lstStyle/>
          <a:p>
            <a:r>
              <a:rPr lang="en-US" sz="3800" b="1" dirty="0"/>
              <a:t>Lab Investigations on the day of admission</a:t>
            </a:r>
          </a:p>
        </p:txBody>
      </p:sp>
      <p:graphicFrame>
        <p:nvGraphicFramePr>
          <p:cNvPr id="9" name="Table 8"/>
          <p:cNvGraphicFramePr>
            <a:graphicFrameLocks noGrp="1"/>
          </p:cNvGraphicFramePr>
          <p:nvPr>
            <p:extLst>
              <p:ext uri="{D42A27DB-BD31-4B8C-83A1-F6EECF244321}">
                <p14:modId xmlns:p14="http://schemas.microsoft.com/office/powerpoint/2010/main" val="3084814138"/>
              </p:ext>
            </p:extLst>
          </p:nvPr>
        </p:nvGraphicFramePr>
        <p:xfrm>
          <a:off x="4806674" y="5559815"/>
          <a:ext cx="4337326" cy="741680"/>
        </p:xfrm>
        <a:graphic>
          <a:graphicData uri="http://schemas.openxmlformats.org/drawingml/2006/table">
            <a:tbl>
              <a:tblPr firstRow="1" bandRow="1">
                <a:tableStyleId>{5C22544A-7EE6-4342-B048-85BDC9FD1C3A}</a:tableStyleId>
              </a:tblPr>
              <a:tblGrid>
                <a:gridCol w="2168663">
                  <a:extLst>
                    <a:ext uri="{9D8B030D-6E8A-4147-A177-3AD203B41FA5}">
                      <a16:colId xmlns:a16="http://schemas.microsoft.com/office/drawing/2014/main" val="20000"/>
                    </a:ext>
                  </a:extLst>
                </a:gridCol>
                <a:gridCol w="2168663">
                  <a:extLst>
                    <a:ext uri="{9D8B030D-6E8A-4147-A177-3AD203B41FA5}">
                      <a16:colId xmlns:a16="http://schemas.microsoft.com/office/drawing/2014/main" val="20001"/>
                    </a:ext>
                  </a:extLst>
                </a:gridCol>
              </a:tblGrid>
              <a:tr h="370840">
                <a:tc>
                  <a:txBody>
                    <a:bodyPr/>
                    <a:lstStyle/>
                    <a:p>
                      <a:pPr algn="ctr"/>
                      <a:r>
                        <a:rPr lang="en-US" b="0" dirty="0">
                          <a:solidFill>
                            <a:schemeClr val="tx1"/>
                          </a:solidFill>
                        </a:rPr>
                        <a:t>Sr.</a:t>
                      </a:r>
                      <a:r>
                        <a:rPr lang="en-US" b="0" baseline="0" dirty="0">
                          <a:solidFill>
                            <a:schemeClr val="tx1"/>
                          </a:solidFill>
                        </a:rPr>
                        <a:t> Amylase</a:t>
                      </a:r>
                      <a:endParaRPr lang="en-US" b="0" dirty="0">
                        <a:solidFill>
                          <a:schemeClr val="tx1"/>
                        </a:solidFill>
                      </a:endParaRPr>
                    </a:p>
                  </a:txBody>
                  <a:tcPr>
                    <a:solidFill>
                      <a:schemeClr val="accent1">
                        <a:lumMod val="20000"/>
                        <a:lumOff val="80000"/>
                      </a:schemeClr>
                    </a:solidFill>
                  </a:tcPr>
                </a:tc>
                <a:tc>
                  <a:txBody>
                    <a:bodyPr/>
                    <a:lstStyle/>
                    <a:p>
                      <a:pPr algn="ctr"/>
                      <a:r>
                        <a:rPr lang="en-US" b="0" dirty="0">
                          <a:solidFill>
                            <a:srgbClr val="FF0000"/>
                          </a:solidFill>
                        </a:rPr>
                        <a:t>165</a:t>
                      </a:r>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pPr algn="ctr"/>
                      <a:r>
                        <a:rPr lang="en-US" b="0" dirty="0"/>
                        <a:t>Sr.</a:t>
                      </a:r>
                      <a:r>
                        <a:rPr lang="en-US" b="0" baseline="0" dirty="0"/>
                        <a:t> Lipase</a:t>
                      </a:r>
                      <a:endParaRPr lang="en-US" b="0" dirty="0"/>
                    </a:p>
                  </a:txBody>
                  <a:tcPr/>
                </a:tc>
                <a:tc>
                  <a:txBody>
                    <a:bodyPr/>
                    <a:lstStyle/>
                    <a:p>
                      <a:pPr algn="ctr"/>
                      <a:r>
                        <a:rPr lang="en-US" dirty="0">
                          <a:solidFill>
                            <a:srgbClr val="FF0000"/>
                          </a:solidFill>
                        </a:rPr>
                        <a:t>105</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6020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48122"/>
            <a:ext cx="8844905" cy="6509877"/>
          </a:xfrm>
        </p:spPr>
        <p:txBody>
          <a:bodyPr>
            <a:normAutofit fontScale="70000" lnSpcReduction="20000"/>
          </a:bodyPr>
          <a:lstStyle/>
          <a:p>
            <a:pPr marL="0" indent="0">
              <a:buNone/>
            </a:pPr>
            <a:r>
              <a:rPr lang="en-US" sz="4000" b="1" dirty="0">
                <a:latin typeface="Times New Roman" pitchFamily="18" charset="0"/>
                <a:cs typeface="Times New Roman" pitchFamily="18" charset="0"/>
              </a:rPr>
              <a:t>Lab Investigations:</a:t>
            </a:r>
          </a:p>
          <a:p>
            <a:pPr marL="0" indent="0">
              <a:buNone/>
            </a:pPr>
            <a:endParaRPr lang="en-US" sz="3800" b="1"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a:p>
            <a:r>
              <a:rPr lang="en-US" sz="4000" dirty="0">
                <a:latin typeface="Times New Roman" pitchFamily="18" charset="0"/>
                <a:cs typeface="Times New Roman" pitchFamily="18" charset="0"/>
              </a:rPr>
              <a:t>Urine R/M</a:t>
            </a:r>
          </a:p>
          <a:p>
            <a:pPr lvl="1"/>
            <a:r>
              <a:rPr lang="en-US" sz="4000" dirty="0">
                <a:latin typeface="Times New Roman" pitchFamily="18" charset="0"/>
                <a:cs typeface="Times New Roman" pitchFamily="18" charset="0"/>
              </a:rPr>
              <a:t>Albumin </a:t>
            </a:r>
            <a:r>
              <a:rPr lang="mr-IN" sz="4000" dirty="0">
                <a:latin typeface="Times New Roman" pitchFamily="18" charset="0"/>
              </a:rPr>
              <a:t>–</a:t>
            </a:r>
            <a:r>
              <a:rPr lang="en-US" sz="4000" dirty="0">
                <a:latin typeface="Times New Roman" pitchFamily="18" charset="0"/>
                <a:cs typeface="Times New Roman" pitchFamily="18" charset="0"/>
              </a:rPr>
              <a:t> </a:t>
            </a:r>
            <a:r>
              <a:rPr lang="en-US" sz="4000" dirty="0">
                <a:solidFill>
                  <a:srgbClr val="FF0000"/>
                </a:solidFill>
                <a:latin typeface="Times New Roman" pitchFamily="18" charset="0"/>
                <a:cs typeface="Times New Roman" pitchFamily="18" charset="0"/>
              </a:rPr>
              <a:t>1+</a:t>
            </a:r>
          </a:p>
          <a:p>
            <a:pPr lvl="1"/>
            <a:r>
              <a:rPr lang="en-US" sz="4000" dirty="0">
                <a:latin typeface="Times New Roman" pitchFamily="18" charset="0"/>
                <a:cs typeface="Times New Roman" pitchFamily="18" charset="0"/>
              </a:rPr>
              <a:t>Sugar </a:t>
            </a:r>
            <a:r>
              <a:rPr lang="mr-IN" sz="4000" dirty="0">
                <a:latin typeface="Times New Roman" pitchFamily="18" charset="0"/>
              </a:rPr>
              <a:t>–</a:t>
            </a:r>
            <a:r>
              <a:rPr lang="en-US" sz="4000" dirty="0">
                <a:latin typeface="Times New Roman" pitchFamily="18" charset="0"/>
                <a:cs typeface="Times New Roman" pitchFamily="18" charset="0"/>
              </a:rPr>
              <a:t> </a:t>
            </a:r>
            <a:r>
              <a:rPr lang="en-US" sz="4000" dirty="0">
                <a:solidFill>
                  <a:srgbClr val="FF0000"/>
                </a:solidFill>
                <a:latin typeface="Times New Roman" pitchFamily="18" charset="0"/>
                <a:cs typeface="Times New Roman" pitchFamily="18" charset="0"/>
              </a:rPr>
              <a:t>Trace</a:t>
            </a:r>
          </a:p>
          <a:p>
            <a:pPr lvl="1"/>
            <a:r>
              <a:rPr lang="en-US" sz="4000" dirty="0">
                <a:latin typeface="Times New Roman" pitchFamily="18" charset="0"/>
                <a:cs typeface="Times New Roman" pitchFamily="18" charset="0"/>
              </a:rPr>
              <a:t>Pus cells </a:t>
            </a:r>
            <a:r>
              <a:rPr lang="mr-IN" sz="4000" dirty="0">
                <a:latin typeface="Times New Roman" pitchFamily="18" charset="0"/>
              </a:rPr>
              <a:t>–</a:t>
            </a:r>
            <a:r>
              <a:rPr lang="en-US" sz="4000" dirty="0">
                <a:latin typeface="Times New Roman" pitchFamily="18" charset="0"/>
                <a:cs typeface="Times New Roman" pitchFamily="18" charset="0"/>
              </a:rPr>
              <a:t> 1-2 / </a:t>
            </a:r>
            <a:r>
              <a:rPr lang="en-US" sz="4000" dirty="0" err="1">
                <a:latin typeface="Times New Roman" pitchFamily="18" charset="0"/>
                <a:cs typeface="Times New Roman" pitchFamily="18" charset="0"/>
              </a:rPr>
              <a:t>hpf</a:t>
            </a:r>
            <a:endParaRPr lang="en-US" sz="4000" dirty="0">
              <a:latin typeface="Times New Roman" pitchFamily="18" charset="0"/>
              <a:cs typeface="Times New Roman" pitchFamily="18" charset="0"/>
            </a:endParaRPr>
          </a:p>
          <a:p>
            <a:pPr lvl="1"/>
            <a:r>
              <a:rPr lang="en-US" sz="4000" dirty="0" err="1">
                <a:latin typeface="Times New Roman" pitchFamily="18" charset="0"/>
                <a:cs typeface="Times New Roman" pitchFamily="18" charset="0"/>
              </a:rPr>
              <a:t>Epi</a:t>
            </a:r>
            <a:r>
              <a:rPr lang="en-US" sz="4000" dirty="0">
                <a:latin typeface="Times New Roman" pitchFamily="18" charset="0"/>
                <a:cs typeface="Times New Roman" pitchFamily="18" charset="0"/>
              </a:rPr>
              <a:t> cells </a:t>
            </a:r>
            <a:r>
              <a:rPr lang="mr-IN" sz="4000" dirty="0">
                <a:latin typeface="Times New Roman" pitchFamily="18" charset="0"/>
              </a:rPr>
              <a:t>–</a:t>
            </a:r>
            <a:r>
              <a:rPr lang="en-US" sz="4000" dirty="0">
                <a:latin typeface="Times New Roman" pitchFamily="18" charset="0"/>
                <a:cs typeface="Times New Roman" pitchFamily="18" charset="0"/>
              </a:rPr>
              <a:t> 2-3/ </a:t>
            </a:r>
            <a:r>
              <a:rPr lang="en-US" sz="4000" dirty="0" err="1">
                <a:latin typeface="Times New Roman" pitchFamily="18" charset="0"/>
                <a:cs typeface="Times New Roman" pitchFamily="18" charset="0"/>
              </a:rPr>
              <a:t>hpf</a:t>
            </a:r>
            <a:endParaRPr lang="en-US" sz="4000" dirty="0">
              <a:latin typeface="Times New Roman" pitchFamily="18" charset="0"/>
              <a:cs typeface="Times New Roman" pitchFamily="18" charset="0"/>
            </a:endParaRPr>
          </a:p>
          <a:p>
            <a:pPr lvl="1"/>
            <a:r>
              <a:rPr lang="en-US" sz="4000" dirty="0">
                <a:latin typeface="Times New Roman" pitchFamily="18" charset="0"/>
                <a:cs typeface="Times New Roman" pitchFamily="18" charset="0"/>
              </a:rPr>
              <a:t>No RBC casts</a:t>
            </a:r>
          </a:p>
          <a:p>
            <a:pPr marL="457200" lvl="1" indent="0">
              <a:buNone/>
            </a:pPr>
            <a:endParaRPr lang="en-US" sz="4000" dirty="0">
              <a:latin typeface="Times New Roman" pitchFamily="18" charset="0"/>
              <a:cs typeface="Times New Roman" pitchFamily="18" charset="0"/>
            </a:endParaRPr>
          </a:p>
          <a:p>
            <a:r>
              <a:rPr lang="en-US" sz="4000" dirty="0">
                <a:latin typeface="Times New Roman" pitchFamily="18" charset="0"/>
                <a:cs typeface="Times New Roman" pitchFamily="18" charset="0"/>
              </a:rPr>
              <a:t>UPCR- </a:t>
            </a:r>
            <a:r>
              <a:rPr lang="en-US" sz="4000" dirty="0">
                <a:solidFill>
                  <a:srgbClr val="FF0000"/>
                </a:solidFill>
                <a:latin typeface="Times New Roman" pitchFamily="18" charset="0"/>
                <a:cs typeface="Times New Roman" pitchFamily="18" charset="0"/>
              </a:rPr>
              <a:t>1.1</a:t>
            </a:r>
          </a:p>
          <a:p>
            <a:pPr lvl="1"/>
            <a:endParaRPr lang="en-US" sz="4000" dirty="0">
              <a:latin typeface="Times New Roman" pitchFamily="18" charset="0"/>
              <a:cs typeface="Times New Roman" pitchFamily="18" charset="0"/>
            </a:endParaRPr>
          </a:p>
          <a:p>
            <a:r>
              <a:rPr lang="en-US" sz="4000" dirty="0">
                <a:latin typeface="Times New Roman" pitchFamily="18" charset="0"/>
                <a:cs typeface="Times New Roman" pitchFamily="18" charset="0"/>
              </a:rPr>
              <a:t>Stool R/M: Ova / cysts not seen,</a:t>
            </a:r>
          </a:p>
          <a:p>
            <a:pPr marL="0" indent="0">
              <a:buNone/>
            </a:pPr>
            <a:r>
              <a:rPr lang="en-US" sz="4000" dirty="0">
                <a:solidFill>
                  <a:srgbClr val="FF0000"/>
                </a:solidFill>
                <a:latin typeface="Times New Roman" pitchFamily="18" charset="0"/>
                <a:cs typeface="Times New Roman" pitchFamily="18" charset="0"/>
              </a:rPr>
              <a:t>                        Occult blood positive, </a:t>
            </a:r>
            <a:r>
              <a:rPr lang="en-US" sz="4000" dirty="0">
                <a:latin typeface="Times New Roman" pitchFamily="18" charset="0"/>
                <a:cs typeface="Times New Roman" pitchFamily="18" charset="0"/>
              </a:rPr>
              <a:t>no pus cells.</a:t>
            </a:r>
          </a:p>
        </p:txBody>
      </p:sp>
    </p:spTree>
    <p:extLst>
      <p:ext uri="{BB962C8B-B14F-4D97-AF65-F5344CB8AC3E}">
        <p14:creationId xmlns:p14="http://schemas.microsoft.com/office/powerpoint/2010/main" val="1822466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b="1" dirty="0">
                <a:latin typeface="+mn-lt"/>
              </a:rPr>
              <a:t>Lab Investigations</a:t>
            </a:r>
            <a:br>
              <a:rPr lang="en-US" sz="3800" b="1" dirty="0">
                <a:latin typeface="+mn-lt"/>
              </a:rPr>
            </a:br>
            <a:endParaRPr lang="en-US" sz="3800" dirty="0">
              <a:latin typeface="+mn-lt"/>
            </a:endParaRPr>
          </a:p>
        </p:txBody>
      </p:sp>
      <p:sp>
        <p:nvSpPr>
          <p:cNvPr id="3" name="Content Placeholder 2"/>
          <p:cNvSpPr>
            <a:spLocks noGrp="1"/>
          </p:cNvSpPr>
          <p:nvPr>
            <p:ph idx="1"/>
          </p:nvPr>
        </p:nvSpPr>
        <p:spPr>
          <a:xfrm>
            <a:off x="145143" y="1103084"/>
            <a:ext cx="8853713" cy="5509307"/>
          </a:xfrm>
        </p:spPr>
        <p:txBody>
          <a:bodyPr>
            <a:normAutofit lnSpcReduction="10000"/>
          </a:bodyPr>
          <a:lstStyle/>
          <a:p>
            <a:endParaRPr lang="en-US" sz="2800" dirty="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err="1">
                <a:latin typeface="Times New Roman" pitchFamily="18" charset="0"/>
                <a:cs typeface="Times New Roman" pitchFamily="18" charset="0"/>
              </a:rPr>
              <a:t>Widal</a:t>
            </a:r>
            <a:r>
              <a:rPr lang="en-US" sz="2800" dirty="0">
                <a:latin typeface="Times New Roman" pitchFamily="18" charset="0"/>
                <a:cs typeface="Times New Roman" pitchFamily="18" charset="0"/>
              </a:rPr>
              <a:t> slide test </a:t>
            </a:r>
            <a:r>
              <a:rPr lang="mr-IN" sz="2800" dirty="0">
                <a:latin typeface="Times New Roman" pitchFamily="18" charset="0"/>
              </a:rPr>
              <a:t>–</a:t>
            </a:r>
            <a:r>
              <a:rPr lang="en-US" sz="2800" dirty="0">
                <a:latin typeface="Times New Roman" pitchFamily="18" charset="0"/>
                <a:cs typeface="Times New Roman" pitchFamily="18" charset="0"/>
              </a:rPr>
              <a:t> </a:t>
            </a:r>
          </a:p>
          <a:p>
            <a:pPr lvl="1"/>
            <a:r>
              <a:rPr lang="en-US" dirty="0" err="1">
                <a:latin typeface="Times New Roman" pitchFamily="18" charset="0"/>
                <a:cs typeface="Times New Roman" pitchFamily="18" charset="0"/>
              </a:rPr>
              <a:t>S.Typhi</a:t>
            </a:r>
            <a:r>
              <a:rPr lang="en-US" dirty="0">
                <a:latin typeface="Times New Roman" pitchFamily="18" charset="0"/>
                <a:cs typeface="Times New Roman" pitchFamily="18" charset="0"/>
              </a:rPr>
              <a:t> O</a:t>
            </a:r>
          </a:p>
          <a:p>
            <a:pPr lvl="1"/>
            <a:r>
              <a:rPr lang="en-US" dirty="0" err="1">
                <a:latin typeface="Times New Roman" pitchFamily="18" charset="0"/>
                <a:cs typeface="Times New Roman" pitchFamily="18" charset="0"/>
              </a:rPr>
              <a:t>S.Typhi</a:t>
            </a:r>
            <a:r>
              <a:rPr lang="en-US" dirty="0">
                <a:latin typeface="Times New Roman" pitchFamily="18" charset="0"/>
                <a:cs typeface="Times New Roman" pitchFamily="18" charset="0"/>
              </a:rPr>
              <a:t> H		  negative</a:t>
            </a:r>
          </a:p>
          <a:p>
            <a:pPr lvl="1"/>
            <a:r>
              <a:rPr lang="en-US" dirty="0" err="1">
                <a:latin typeface="Times New Roman" pitchFamily="18" charset="0"/>
                <a:cs typeface="Times New Roman" pitchFamily="18" charset="0"/>
              </a:rPr>
              <a:t>S.Paratyphi</a:t>
            </a:r>
            <a:r>
              <a:rPr lang="en-US" dirty="0">
                <a:latin typeface="Times New Roman" pitchFamily="18" charset="0"/>
                <a:cs typeface="Times New Roman" pitchFamily="18" charset="0"/>
              </a:rPr>
              <a:t> AH</a:t>
            </a:r>
          </a:p>
          <a:p>
            <a:pPr lvl="1"/>
            <a:r>
              <a:rPr lang="en-US" dirty="0" err="1">
                <a:latin typeface="Times New Roman" pitchFamily="18" charset="0"/>
                <a:cs typeface="Times New Roman" pitchFamily="18" charset="0"/>
              </a:rPr>
              <a:t>S.Paratyphi</a:t>
            </a:r>
            <a:r>
              <a:rPr lang="en-US" dirty="0">
                <a:latin typeface="Times New Roman" pitchFamily="18" charset="0"/>
                <a:cs typeface="Times New Roman" pitchFamily="18" charset="0"/>
              </a:rPr>
              <a:t> BH</a:t>
            </a:r>
          </a:p>
          <a:p>
            <a:pPr marL="457200" lvl="1" indent="0">
              <a:buNone/>
            </a:pPr>
            <a:endParaRPr lang="en-US" dirty="0">
              <a:latin typeface="Times New Roman" pitchFamily="18" charset="0"/>
              <a:cs typeface="Times New Roman" pitchFamily="18" charset="0"/>
            </a:endParaRPr>
          </a:p>
          <a:p>
            <a:r>
              <a:rPr lang="en-US" sz="2800" dirty="0">
                <a:latin typeface="Times New Roman" pitchFamily="18" charset="0"/>
                <a:cs typeface="Times New Roman" pitchFamily="18" charset="0"/>
              </a:rPr>
              <a:t>Dengue </a:t>
            </a:r>
            <a:r>
              <a:rPr lang="en-US" sz="2800" dirty="0" err="1">
                <a:latin typeface="Times New Roman" pitchFamily="18" charset="0"/>
                <a:cs typeface="Times New Roman" pitchFamily="18" charset="0"/>
              </a:rPr>
              <a:t>IgG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IgM</a:t>
            </a:r>
            <a:r>
              <a:rPr lang="en-US" sz="2800" dirty="0">
                <a:latin typeface="Times New Roman" pitchFamily="18" charset="0"/>
                <a:cs typeface="Times New Roman" pitchFamily="18" charset="0"/>
              </a:rPr>
              <a:t>, NS1Ag </a:t>
            </a:r>
            <a:r>
              <a:rPr lang="mr-IN" sz="2800" dirty="0">
                <a:latin typeface="Times New Roman" pitchFamily="18" charset="0"/>
              </a:rPr>
              <a:t>–</a:t>
            </a:r>
            <a:r>
              <a:rPr lang="en-US" sz="2800" dirty="0">
                <a:latin typeface="Times New Roman" pitchFamily="18" charset="0"/>
                <a:cs typeface="Times New Roman" pitchFamily="18" charset="0"/>
              </a:rPr>
              <a:t> negative</a:t>
            </a:r>
          </a:p>
          <a:p>
            <a:r>
              <a:rPr lang="en-US" sz="2800" dirty="0">
                <a:latin typeface="Times New Roman" pitchFamily="18" charset="0"/>
                <a:cs typeface="Times New Roman" pitchFamily="18" charset="0"/>
              </a:rPr>
              <a:t>Rapid Malaria (Ag)Test </a:t>
            </a:r>
            <a:r>
              <a:rPr lang="mr-IN" sz="2800" dirty="0">
                <a:latin typeface="Times New Roman" pitchFamily="18" charset="0"/>
              </a:rPr>
              <a:t>–</a:t>
            </a:r>
            <a:r>
              <a:rPr lang="en-US" sz="2800" dirty="0">
                <a:latin typeface="Times New Roman" pitchFamily="18" charset="0"/>
                <a:cs typeface="Times New Roman" pitchFamily="18" charset="0"/>
              </a:rPr>
              <a:t> Negative</a:t>
            </a:r>
          </a:p>
          <a:p>
            <a:r>
              <a:rPr lang="en-US" sz="2800" dirty="0">
                <a:latin typeface="Times New Roman" pitchFamily="18" charset="0"/>
                <a:cs typeface="Times New Roman" pitchFamily="18" charset="0"/>
              </a:rPr>
              <a:t>HIV, </a:t>
            </a:r>
            <a:r>
              <a:rPr lang="en-US" sz="2800" dirty="0" err="1">
                <a:latin typeface="Times New Roman" pitchFamily="18" charset="0"/>
                <a:cs typeface="Times New Roman" pitchFamily="18" charset="0"/>
              </a:rPr>
              <a:t>HBsAg</a:t>
            </a:r>
            <a:r>
              <a:rPr lang="en-US" sz="2800" dirty="0">
                <a:latin typeface="Times New Roman" pitchFamily="18" charset="0"/>
                <a:cs typeface="Times New Roman" pitchFamily="18" charset="0"/>
              </a:rPr>
              <a:t> and Anti HCV </a:t>
            </a:r>
            <a:r>
              <a:rPr lang="mr-IN" sz="2800" dirty="0">
                <a:latin typeface="Times New Roman" pitchFamily="18" charset="0"/>
              </a:rPr>
              <a:t>–</a:t>
            </a:r>
            <a:r>
              <a:rPr lang="en-US" sz="2800" dirty="0">
                <a:latin typeface="Times New Roman" pitchFamily="18" charset="0"/>
                <a:cs typeface="Times New Roman" pitchFamily="18" charset="0"/>
              </a:rPr>
              <a:t> negative</a:t>
            </a:r>
          </a:p>
          <a:p>
            <a:endParaRPr lang="en-US" sz="2600" dirty="0"/>
          </a:p>
          <a:p>
            <a:endParaRPr lang="en-US" dirty="0"/>
          </a:p>
        </p:txBody>
      </p:sp>
      <p:sp>
        <p:nvSpPr>
          <p:cNvPr id="4" name="Right Brace 3"/>
          <p:cNvSpPr/>
          <p:nvPr/>
        </p:nvSpPr>
        <p:spPr>
          <a:xfrm>
            <a:off x="3438394" y="2670629"/>
            <a:ext cx="513568" cy="1901371"/>
          </a:xfrm>
          <a:prstGeom prst="rightBrace">
            <a:avLst>
              <a:gd name="adj1" fmla="val 8333"/>
              <a:gd name="adj2" fmla="val 4140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3755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2747"/>
            <a:ext cx="8229600" cy="596219"/>
          </a:xfrm>
        </p:spPr>
        <p:txBody>
          <a:bodyPr>
            <a:normAutofit fontScale="90000"/>
          </a:bodyPr>
          <a:lstStyle/>
          <a:p>
            <a:r>
              <a:rPr lang="en-US" sz="3800" b="1" dirty="0">
                <a:latin typeface="+mn-lt"/>
              </a:rPr>
              <a:t>Lab Investigations:</a:t>
            </a:r>
            <a:br>
              <a:rPr lang="en-US" b="1" dirty="0"/>
            </a:br>
            <a:endParaRPr lang="en-US" dirty="0"/>
          </a:p>
        </p:txBody>
      </p:sp>
      <p:sp>
        <p:nvSpPr>
          <p:cNvPr id="3" name="Content Placeholder 2"/>
          <p:cNvSpPr>
            <a:spLocks noGrp="1"/>
          </p:cNvSpPr>
          <p:nvPr>
            <p:ph sz="half" idx="1"/>
          </p:nvPr>
        </p:nvSpPr>
        <p:spPr>
          <a:xfrm>
            <a:off x="457200" y="1919515"/>
            <a:ext cx="4038600" cy="4525963"/>
          </a:xfrm>
        </p:spPr>
        <p:txBody>
          <a:bodyPr>
            <a:normAutofit fontScale="85000" lnSpcReduction="20000"/>
          </a:bodyPr>
          <a:lstStyle/>
          <a:p>
            <a:r>
              <a:rPr lang="en-US" sz="3300" dirty="0">
                <a:latin typeface="Times New Roman" pitchFamily="18" charset="0"/>
                <a:cs typeface="Times New Roman" pitchFamily="18" charset="0"/>
              </a:rPr>
              <a:t>CRP </a:t>
            </a:r>
            <a:r>
              <a:rPr lang="mr-IN" sz="3300" dirty="0">
                <a:latin typeface="Times New Roman" pitchFamily="18" charset="0"/>
              </a:rPr>
              <a:t>–</a:t>
            </a:r>
            <a:r>
              <a:rPr lang="en-US" sz="3300" dirty="0">
                <a:latin typeface="Times New Roman" pitchFamily="18" charset="0"/>
                <a:cs typeface="Times New Roman" pitchFamily="18" charset="0"/>
              </a:rPr>
              <a:t> </a:t>
            </a:r>
            <a:r>
              <a:rPr lang="en-US" sz="3300" dirty="0">
                <a:solidFill>
                  <a:srgbClr val="FF0000"/>
                </a:solidFill>
                <a:latin typeface="Times New Roman" pitchFamily="18" charset="0"/>
                <a:cs typeface="Times New Roman" pitchFamily="18" charset="0"/>
              </a:rPr>
              <a:t>positive</a:t>
            </a:r>
          </a:p>
          <a:p>
            <a:r>
              <a:rPr lang="en-US" sz="3300" dirty="0">
                <a:latin typeface="Times New Roman" pitchFamily="18" charset="0"/>
                <a:cs typeface="Times New Roman" pitchFamily="18" charset="0"/>
              </a:rPr>
              <a:t>Trop T </a:t>
            </a:r>
            <a:r>
              <a:rPr lang="mr-IN" sz="3300" dirty="0">
                <a:latin typeface="Times New Roman" pitchFamily="18" charset="0"/>
              </a:rPr>
              <a:t>–</a:t>
            </a:r>
            <a:r>
              <a:rPr lang="en-US" sz="3300" dirty="0">
                <a:latin typeface="Times New Roman" pitchFamily="18" charset="0"/>
                <a:cs typeface="Times New Roman" pitchFamily="18" charset="0"/>
              </a:rPr>
              <a:t> negative</a:t>
            </a:r>
          </a:p>
          <a:p>
            <a:r>
              <a:rPr lang="en-US" sz="3300" dirty="0">
                <a:latin typeface="Times New Roman" pitchFamily="18" charset="0"/>
                <a:cs typeface="Times New Roman" pitchFamily="18" charset="0"/>
              </a:rPr>
              <a:t>CPKMB</a:t>
            </a:r>
            <a:r>
              <a:rPr lang="mr-IN" sz="3300" dirty="0">
                <a:latin typeface="Times New Roman" pitchFamily="18" charset="0"/>
              </a:rPr>
              <a:t>–</a:t>
            </a:r>
            <a:r>
              <a:rPr lang="en-US" sz="3300" dirty="0">
                <a:latin typeface="Times New Roman" pitchFamily="18" charset="0"/>
                <a:cs typeface="Times New Roman" pitchFamily="18" charset="0"/>
              </a:rPr>
              <a:t> </a:t>
            </a:r>
            <a:r>
              <a:rPr lang="en-US" sz="3300" dirty="0">
                <a:solidFill>
                  <a:srgbClr val="FF0000"/>
                </a:solidFill>
                <a:latin typeface="Times New Roman" pitchFamily="18" charset="0"/>
                <a:cs typeface="Times New Roman" pitchFamily="18" charset="0"/>
              </a:rPr>
              <a:t>70</a:t>
            </a:r>
            <a:r>
              <a:rPr lang="en-US" sz="3300" dirty="0">
                <a:latin typeface="Times New Roman" pitchFamily="18" charset="0"/>
                <a:cs typeface="Times New Roman" pitchFamily="18" charset="0"/>
              </a:rPr>
              <a:t> IU/L  (0-24 IU/L)</a:t>
            </a:r>
          </a:p>
          <a:p>
            <a:r>
              <a:rPr lang="en-US" sz="3300" dirty="0">
                <a:latin typeface="Times New Roman" pitchFamily="18" charset="0"/>
                <a:cs typeface="Times New Roman" pitchFamily="18" charset="0"/>
              </a:rPr>
              <a:t>CPK Total </a:t>
            </a:r>
            <a:r>
              <a:rPr lang="mr-IN" sz="3300" dirty="0">
                <a:latin typeface="Times New Roman" pitchFamily="18" charset="0"/>
              </a:rPr>
              <a:t>–</a:t>
            </a:r>
            <a:r>
              <a:rPr lang="en-US" sz="3300" dirty="0">
                <a:latin typeface="Times New Roman" pitchFamily="18" charset="0"/>
                <a:cs typeface="Times New Roman" pitchFamily="18" charset="0"/>
              </a:rPr>
              <a:t> </a:t>
            </a:r>
            <a:r>
              <a:rPr lang="en-US" sz="3300" dirty="0">
                <a:solidFill>
                  <a:srgbClr val="FF0000"/>
                </a:solidFill>
                <a:latin typeface="Times New Roman" pitchFamily="18" charset="0"/>
                <a:cs typeface="Times New Roman" pitchFamily="18" charset="0"/>
              </a:rPr>
              <a:t>240</a:t>
            </a:r>
            <a:r>
              <a:rPr lang="en-US" sz="3300" dirty="0">
                <a:latin typeface="Times New Roman" pitchFamily="18" charset="0"/>
                <a:cs typeface="Times New Roman" pitchFamily="18" charset="0"/>
              </a:rPr>
              <a:t> U/L (34-145 U/L)</a:t>
            </a:r>
          </a:p>
          <a:p>
            <a:r>
              <a:rPr lang="en-US" sz="3300" dirty="0">
                <a:latin typeface="Times New Roman" pitchFamily="18" charset="0"/>
                <a:cs typeface="Times New Roman" pitchFamily="18" charset="0"/>
              </a:rPr>
              <a:t>Serum </a:t>
            </a:r>
            <a:r>
              <a:rPr lang="en-US" sz="3300" dirty="0" err="1">
                <a:latin typeface="Times New Roman" pitchFamily="18" charset="0"/>
                <a:cs typeface="Times New Roman" pitchFamily="18" charset="0"/>
              </a:rPr>
              <a:t>Procalcitonin</a:t>
            </a:r>
            <a:r>
              <a:rPr lang="en-US" sz="3300" dirty="0">
                <a:latin typeface="Times New Roman" pitchFamily="18" charset="0"/>
                <a:cs typeface="Times New Roman" pitchFamily="18" charset="0"/>
              </a:rPr>
              <a:t> </a:t>
            </a:r>
            <a:r>
              <a:rPr lang="mr-IN" sz="3300" dirty="0">
                <a:latin typeface="Times New Roman" pitchFamily="18" charset="0"/>
              </a:rPr>
              <a:t>–</a:t>
            </a:r>
            <a:r>
              <a:rPr lang="en-US" sz="3300" dirty="0">
                <a:latin typeface="Times New Roman" pitchFamily="18" charset="0"/>
                <a:cs typeface="Times New Roman" pitchFamily="18" charset="0"/>
              </a:rPr>
              <a:t> </a:t>
            </a:r>
            <a:r>
              <a:rPr lang="en-US" sz="3300" dirty="0">
                <a:solidFill>
                  <a:srgbClr val="FF0000"/>
                </a:solidFill>
                <a:latin typeface="Times New Roman" pitchFamily="18" charset="0"/>
                <a:cs typeface="Times New Roman" pitchFamily="18" charset="0"/>
              </a:rPr>
              <a:t>68.8 </a:t>
            </a:r>
            <a:r>
              <a:rPr lang="en-US" sz="3300" dirty="0">
                <a:latin typeface="Times New Roman" pitchFamily="18" charset="0"/>
                <a:cs typeface="Times New Roman" pitchFamily="18" charset="0"/>
              </a:rPr>
              <a:t> (&lt;0.3ng/ml)</a:t>
            </a:r>
          </a:p>
          <a:p>
            <a:r>
              <a:rPr lang="en-US" sz="3300" dirty="0">
                <a:latin typeface="Times New Roman" pitchFamily="18" charset="0"/>
                <a:cs typeface="Times New Roman" pitchFamily="18" charset="0"/>
              </a:rPr>
              <a:t>Plasma fibrinogen </a:t>
            </a:r>
            <a:r>
              <a:rPr lang="mr-IN" sz="3300" dirty="0">
                <a:latin typeface="Times New Roman" pitchFamily="18" charset="0"/>
              </a:rPr>
              <a:t>–</a:t>
            </a:r>
            <a:r>
              <a:rPr lang="en-US" sz="3300" dirty="0">
                <a:latin typeface="Times New Roman" pitchFamily="18" charset="0"/>
                <a:cs typeface="Times New Roman" pitchFamily="18" charset="0"/>
              </a:rPr>
              <a:t> 265.0 mg/dl  (180-350)</a:t>
            </a:r>
          </a:p>
          <a:p>
            <a:pPr marL="0" indent="0">
              <a:buNone/>
            </a:pPr>
            <a:r>
              <a:rPr lang="en-US" sz="3400" dirty="0"/>
              <a:t> </a:t>
            </a:r>
            <a:endParaRPr lang="en-US" dirty="0"/>
          </a:p>
        </p:txBody>
      </p:sp>
      <p:sp>
        <p:nvSpPr>
          <p:cNvPr id="4" name="Content Placeholder 3"/>
          <p:cNvSpPr>
            <a:spLocks noGrp="1"/>
          </p:cNvSpPr>
          <p:nvPr>
            <p:ph sz="half" idx="2"/>
          </p:nvPr>
        </p:nvSpPr>
        <p:spPr>
          <a:xfrm>
            <a:off x="4648200" y="1920650"/>
            <a:ext cx="4038600" cy="4829629"/>
          </a:xfrm>
        </p:spPr>
        <p:txBody>
          <a:bodyPr>
            <a:normAutofit fontScale="85000" lnSpcReduction="20000"/>
          </a:bodyPr>
          <a:lstStyle/>
          <a:p>
            <a:r>
              <a:rPr lang="en-US" sz="3300" dirty="0" err="1">
                <a:latin typeface="Times New Roman" pitchFamily="18" charset="0"/>
                <a:cs typeface="Times New Roman" pitchFamily="18" charset="0"/>
              </a:rPr>
              <a:t>Brucella</a:t>
            </a:r>
            <a:r>
              <a:rPr lang="en-IN" sz="3300" dirty="0">
                <a:latin typeface="Times New Roman" pitchFamily="18" charset="0"/>
                <a:cs typeface="Times New Roman" pitchFamily="18" charset="0"/>
              </a:rPr>
              <a:t>, </a:t>
            </a:r>
            <a:r>
              <a:rPr lang="en-US" sz="3300" dirty="0" err="1">
                <a:latin typeface="Times New Roman" pitchFamily="18" charset="0"/>
                <a:cs typeface="Times New Roman" pitchFamily="18" charset="0"/>
              </a:rPr>
              <a:t>Leptospira</a:t>
            </a:r>
            <a:r>
              <a:rPr lang="en-US" sz="3300" dirty="0">
                <a:latin typeface="Times New Roman" pitchFamily="18" charset="0"/>
                <a:cs typeface="Times New Roman" pitchFamily="18" charset="0"/>
              </a:rPr>
              <a:t> </a:t>
            </a:r>
            <a:r>
              <a:rPr lang="en-IN" sz="3300" dirty="0">
                <a:latin typeface="Times New Roman" pitchFamily="18" charset="0"/>
                <a:cs typeface="Times New Roman" pitchFamily="18" charset="0"/>
              </a:rPr>
              <a:t>&amp; </a:t>
            </a:r>
            <a:r>
              <a:rPr lang="en-US" sz="3300" dirty="0">
                <a:latin typeface="Times New Roman" pitchFamily="18" charset="0"/>
                <a:cs typeface="Times New Roman" pitchFamily="18" charset="0"/>
              </a:rPr>
              <a:t>Weil Felix test-Negative.</a:t>
            </a:r>
          </a:p>
          <a:p>
            <a:r>
              <a:rPr lang="en-US" sz="3300" dirty="0">
                <a:latin typeface="Times New Roman" pitchFamily="18" charset="0"/>
                <a:cs typeface="Times New Roman" pitchFamily="18" charset="0"/>
              </a:rPr>
              <a:t>Complement 3 </a:t>
            </a:r>
            <a:r>
              <a:rPr lang="mr-IN" sz="3300" dirty="0">
                <a:latin typeface="Times New Roman" pitchFamily="18" charset="0"/>
              </a:rPr>
              <a:t>–</a:t>
            </a:r>
            <a:r>
              <a:rPr lang="en-US" sz="3300" dirty="0">
                <a:latin typeface="Times New Roman" pitchFamily="18" charset="0"/>
                <a:cs typeface="Times New Roman" pitchFamily="18" charset="0"/>
              </a:rPr>
              <a:t> </a:t>
            </a:r>
            <a:r>
              <a:rPr lang="en-US" sz="3300" dirty="0">
                <a:solidFill>
                  <a:srgbClr val="FF0000"/>
                </a:solidFill>
                <a:latin typeface="Times New Roman" pitchFamily="18" charset="0"/>
                <a:cs typeface="Times New Roman" pitchFamily="18" charset="0"/>
              </a:rPr>
              <a:t>66.5</a:t>
            </a:r>
            <a:r>
              <a:rPr lang="en-US" sz="3300" dirty="0">
                <a:latin typeface="Times New Roman" pitchFamily="18" charset="0"/>
                <a:cs typeface="Times New Roman" pitchFamily="18" charset="0"/>
              </a:rPr>
              <a:t> (90- 180 mg/dl)</a:t>
            </a:r>
          </a:p>
          <a:p>
            <a:r>
              <a:rPr lang="en-US" sz="3300" dirty="0">
                <a:latin typeface="Times New Roman" pitchFamily="18" charset="0"/>
                <a:cs typeface="Times New Roman" pitchFamily="18" charset="0"/>
              </a:rPr>
              <a:t>Complement 4 </a:t>
            </a:r>
            <a:r>
              <a:rPr lang="mr-IN" sz="3300" dirty="0">
                <a:latin typeface="Times New Roman" pitchFamily="18" charset="0"/>
              </a:rPr>
              <a:t>–</a:t>
            </a:r>
            <a:r>
              <a:rPr lang="en-US" sz="3300" dirty="0">
                <a:latin typeface="Times New Roman" pitchFamily="18" charset="0"/>
                <a:cs typeface="Times New Roman" pitchFamily="18" charset="0"/>
              </a:rPr>
              <a:t> 23.0 (10- 40 mg/dl)</a:t>
            </a:r>
          </a:p>
          <a:p>
            <a:r>
              <a:rPr lang="en-US" sz="3300" dirty="0">
                <a:latin typeface="Times New Roman" pitchFamily="18" charset="0"/>
                <a:cs typeface="Times New Roman" pitchFamily="18" charset="0"/>
              </a:rPr>
              <a:t>Sr. ANA </a:t>
            </a:r>
            <a:r>
              <a:rPr lang="mr-IN" sz="3300" dirty="0">
                <a:latin typeface="Times New Roman" pitchFamily="18" charset="0"/>
              </a:rPr>
              <a:t>–</a:t>
            </a:r>
            <a:r>
              <a:rPr lang="en-US" sz="3300" dirty="0">
                <a:latin typeface="Times New Roman" pitchFamily="18" charset="0"/>
                <a:cs typeface="Times New Roman" pitchFamily="18" charset="0"/>
              </a:rPr>
              <a:t> 2.6 U/ml (0-10U/ml)</a:t>
            </a:r>
          </a:p>
          <a:p>
            <a:r>
              <a:rPr lang="en-US" sz="3300" dirty="0">
                <a:latin typeface="Times New Roman" pitchFamily="18" charset="0"/>
                <a:cs typeface="Times New Roman" pitchFamily="18" charset="0"/>
              </a:rPr>
              <a:t>TFT: within normal limits</a:t>
            </a:r>
          </a:p>
          <a:p>
            <a:endParaRPr lang="en-IN" dirty="0"/>
          </a:p>
        </p:txBody>
      </p:sp>
    </p:spTree>
    <p:extLst>
      <p:ext uri="{BB962C8B-B14F-4D97-AF65-F5344CB8AC3E}">
        <p14:creationId xmlns:p14="http://schemas.microsoft.com/office/powerpoint/2010/main" val="21146838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8520</TotalTime>
  <Words>1633</Words>
  <Application>Microsoft Office PowerPoint</Application>
  <PresentationFormat>On-screen Show (4:3)</PresentationFormat>
  <Paragraphs>469</Paragraphs>
  <Slides>31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Agency FB</vt:lpstr>
      <vt:lpstr>Algerian</vt:lpstr>
      <vt:lpstr>Arial</vt:lpstr>
      <vt:lpstr>Berlin Sans FB Demi</vt:lpstr>
      <vt:lpstr>Calibri</vt:lpstr>
      <vt:lpstr>Courier New</vt:lpstr>
      <vt:lpstr>Times New Roman</vt:lpstr>
      <vt:lpstr>Wingdings</vt:lpstr>
      <vt:lpstr>Office Theme</vt:lpstr>
      <vt:lpstr>Case of Fever with Anuria  </vt:lpstr>
      <vt:lpstr>       History of Present illness</vt:lpstr>
      <vt:lpstr>PowerPoint Presentation</vt:lpstr>
      <vt:lpstr>Clinical Examination </vt:lpstr>
      <vt:lpstr>Clinical Examination:</vt:lpstr>
      <vt:lpstr>PowerPoint Presentation</vt:lpstr>
      <vt:lpstr>PowerPoint Presentation</vt:lpstr>
      <vt:lpstr>Lab Investigations </vt:lpstr>
      <vt:lpstr>Lab Investigations: </vt:lpstr>
      <vt:lpstr>PowerPoint Presentation</vt:lpstr>
      <vt:lpstr>PowerPoint Presentation</vt:lpstr>
      <vt:lpstr>PowerPoint Presentation</vt:lpstr>
      <vt:lpstr>12 hours after admission</vt:lpstr>
      <vt:lpstr>  ECG</vt:lpstr>
      <vt:lpstr>Our Differential Diagnosis on the day of    admission </vt:lpstr>
      <vt:lpstr>PowerPoint Presentation</vt:lpstr>
      <vt:lpstr>PowerPoint Presentation</vt:lpstr>
      <vt:lpstr>PowerPoint Presentation</vt:lpstr>
      <vt:lpstr>PowerPoint Presentation</vt:lpstr>
      <vt:lpstr>  Lab Investigation</vt:lpstr>
      <vt:lpstr> Management</vt:lpstr>
      <vt:lpstr>LAB INVESTIGATIONS    ON DISCHARGE</vt:lpstr>
      <vt:lpstr> LAB INVESTIGATION ON DISCHARGE</vt:lpstr>
      <vt:lpstr>PowerPoint Presentation</vt:lpstr>
      <vt:lpstr>DISCUSSION</vt:lpstr>
      <vt:lpstr>HEMOLYTIC UREMIC SYNDROME</vt:lpstr>
      <vt:lpstr>Contd.. Hemolytic Uremic Syndrome</vt:lpstr>
      <vt:lpstr> WIDAL TEST</vt:lpstr>
      <vt:lpstr>Take home message</vt:lpstr>
      <vt:lpstr>References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varunnallamothu</dc:creator>
  <cp:lastModifiedBy>HP</cp:lastModifiedBy>
  <cp:revision>561</cp:revision>
  <dcterms:created xsi:type="dcterms:W3CDTF">2018-04-01T16:43:04Z</dcterms:created>
  <dcterms:modified xsi:type="dcterms:W3CDTF">2019-01-24T12:56:39Z</dcterms:modified>
</cp:coreProperties>
</file>