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8"/>
  </p:notesMasterIdLst>
  <p:sldIdLst>
    <p:sldId id="270" r:id="rId2"/>
    <p:sldId id="258" r:id="rId3"/>
    <p:sldId id="260" r:id="rId4"/>
    <p:sldId id="261" r:id="rId5"/>
    <p:sldId id="262" r:id="rId6"/>
    <p:sldId id="264" r:id="rId7"/>
    <p:sldId id="263" r:id="rId8"/>
    <p:sldId id="265" r:id="rId9"/>
    <p:sldId id="278" r:id="rId10"/>
    <p:sldId id="266" r:id="rId11"/>
    <p:sldId id="267" r:id="rId12"/>
    <p:sldId id="272" r:id="rId13"/>
    <p:sldId id="274" r:id="rId14"/>
    <p:sldId id="276" r:id="rId15"/>
    <p:sldId id="275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6" autoAdjust="0"/>
    <p:restoredTop sz="93059" autoAdjust="0"/>
  </p:normalViewPr>
  <p:slideViewPr>
    <p:cSldViewPr snapToGrid="0" snapToObjects="1">
      <p:cViewPr varScale="1">
        <p:scale>
          <a:sx n="55" d="100"/>
          <a:sy n="55" d="100"/>
        </p:scale>
        <p:origin x="11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04B3D-DFBA-40F7-A565-15CFF398841B}" type="datetimeFigureOut">
              <a:rPr lang="en-IN" smtClean="0"/>
              <a:t>24/01/19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A34AA-7A07-493A-822F-24E42EA2A0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047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Terminal deoxynucleotidyl transferase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A34AA-7A07-493A-822F-24E42EA2A0AB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9311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Terminal deoxy </a:t>
            </a:r>
            <a:r>
              <a:rPr lang="en-IN" dirty="0" err="1"/>
              <a:t>nucleo</a:t>
            </a:r>
            <a:r>
              <a:rPr lang="en-IN" dirty="0"/>
              <a:t> </a:t>
            </a:r>
            <a:r>
              <a:rPr lang="en-IN" dirty="0" err="1"/>
              <a:t>tidyl</a:t>
            </a:r>
            <a:r>
              <a:rPr lang="en-IN" dirty="0"/>
              <a:t> transferase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A34AA-7A07-493A-822F-24E42EA2A0AB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0265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/>
              <a:t>Fluoro</a:t>
            </a:r>
            <a:r>
              <a:rPr lang="en-IN" dirty="0"/>
              <a:t> </a:t>
            </a:r>
            <a:r>
              <a:rPr lang="en-IN" dirty="0" err="1"/>
              <a:t>deoxyglucose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A34AA-7A07-493A-822F-24E42EA2A0AB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15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19FF-73AF-A242-9D62-1EEFB864179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1FCA-863E-DB45-BAEF-C143FC3B7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5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19FF-73AF-A242-9D62-1EEFB864179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1FCA-863E-DB45-BAEF-C143FC3B7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7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19FF-73AF-A242-9D62-1EEFB864179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1FCA-863E-DB45-BAEF-C143FC3B7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6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19FF-73AF-A242-9D62-1EEFB864179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1FCA-863E-DB45-BAEF-C143FC3B7E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9687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19FF-73AF-A242-9D62-1EEFB864179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1FCA-863E-DB45-BAEF-C143FC3B7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73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19FF-73AF-A242-9D62-1EEFB864179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1FCA-863E-DB45-BAEF-C143FC3B7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19FF-73AF-A242-9D62-1EEFB864179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1FCA-863E-DB45-BAEF-C143FC3B7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78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19FF-73AF-A242-9D62-1EEFB864179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1FCA-863E-DB45-BAEF-C143FC3B7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1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19FF-73AF-A242-9D62-1EEFB864179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1FCA-863E-DB45-BAEF-C143FC3B7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19FF-73AF-A242-9D62-1EEFB864179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1FCA-863E-DB45-BAEF-C143FC3B7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19FF-73AF-A242-9D62-1EEFB864179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1FCA-863E-DB45-BAEF-C143FC3B7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1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19FF-73AF-A242-9D62-1EEFB864179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1FCA-863E-DB45-BAEF-C143FC3B7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19FF-73AF-A242-9D62-1EEFB864179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1FCA-863E-DB45-BAEF-C143FC3B7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19FF-73AF-A242-9D62-1EEFB864179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1FCA-863E-DB45-BAEF-C143FC3B7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19FF-73AF-A242-9D62-1EEFB864179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1FCA-863E-DB45-BAEF-C143FC3B7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1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19FF-73AF-A242-9D62-1EEFB864179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1FCA-863E-DB45-BAEF-C143FC3B7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7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19FF-73AF-A242-9D62-1EEFB864179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1FCA-863E-DB45-BAEF-C143FC3B7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7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E7719FF-73AF-A242-9D62-1EEFB864179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21FCA-863E-DB45-BAEF-C143FC3B7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90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3327-A145-C246-B569-DEEADCCF8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7" y="2104716"/>
            <a:ext cx="7821636" cy="215779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UNUSUAL CASE OF CHRONIC DIARRHOEA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D7011-2A79-4989-B24B-1D8E2C16F42B}"/>
              </a:ext>
            </a:extLst>
          </p:cNvPr>
          <p:cNvSpPr txBox="1"/>
          <p:nvPr/>
        </p:nvSpPr>
        <p:spPr>
          <a:xfrm>
            <a:off x="2110154" y="4262511"/>
            <a:ext cx="4881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Shivam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Sharma</a:t>
            </a:r>
          </a:p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Dept. of General Medicine</a:t>
            </a:r>
          </a:p>
        </p:txBody>
      </p:sp>
    </p:spTree>
    <p:extLst>
      <p:ext uri="{BB962C8B-B14F-4D97-AF65-F5344CB8AC3E}">
        <p14:creationId xmlns:p14="http://schemas.microsoft.com/office/powerpoint/2010/main" val="1957980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2478F0-9411-4544-8280-371AEB874A81}"/>
              </a:ext>
            </a:extLst>
          </p:cNvPr>
          <p:cNvSpPr/>
          <p:nvPr/>
        </p:nvSpPr>
        <p:spPr>
          <a:xfrm>
            <a:off x="4315522" y="313976"/>
            <a:ext cx="4572000" cy="55659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 scan was performed with 7.5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mCi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18 FDG, it showed circumferential thickening of caecum.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FDG uptake was seen in multiple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mesenteric nodes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measuring 1.5x1.2 cm, sub-centric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aortocaval node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mildly enhancing mesenteric thickening along the SMV.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ET SCAN.jpg">
            <a:extLst>
              <a:ext uri="{FF2B5EF4-FFF2-40B4-BE49-F238E27FC236}">
                <a16:creationId xmlns:a16="http://schemas.microsoft.com/office/drawing/2014/main" id="{3E0C879A-94F5-9549-88E4-BC962D060BA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606" y="313976"/>
            <a:ext cx="3927916" cy="58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1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19E22-F63A-8549-A4EE-8A4B03046564}"/>
              </a:ext>
            </a:extLst>
          </p:cNvPr>
          <p:cNvSpPr txBox="1"/>
          <p:nvPr/>
        </p:nvSpPr>
        <p:spPr>
          <a:xfrm>
            <a:off x="401444" y="133807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183EC9-4E24-D04D-93EA-013EEA6D8B19}"/>
              </a:ext>
            </a:extLst>
          </p:cNvPr>
          <p:cNvSpPr txBox="1"/>
          <p:nvPr/>
        </p:nvSpPr>
        <p:spPr>
          <a:xfrm>
            <a:off x="100361" y="903248"/>
            <a:ext cx="8776010" cy="557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conclude, the patient had a metabolically active caecal wall thickening consistent with histological diagnosis of lymphoma.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metabolically active mesenteric and aortocaval lymph nodes were noted.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staging of this case was BCLU T3N3M0B0 according to Paris Staging system which is specifically meant for primary gastrointestinal lymphomas.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Diagnosis - Primary B cell Lymphoma of Caecum and Colon presenting as an ulcerative lesion in a young male.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6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82DB8-1465-4959-A7E4-A03D2927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0966"/>
          </a:xfrm>
        </p:spPr>
        <p:txBody>
          <a:bodyPr/>
          <a:lstStyle/>
          <a:p>
            <a:r>
              <a:rPr lang="en-I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AC7DF-87D2-4F52-8439-2796951D1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6093"/>
            <a:ext cx="7886700" cy="49108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was advised R-CHOP regimen (Rituximab, Cyclophosphamide, Doxorubicin, Vincristine, Prednisolone) as treatment option.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46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7BA2C-56A2-4542-AB6B-4E3FC2D2C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0628"/>
          </a:xfrm>
        </p:spPr>
        <p:txBody>
          <a:bodyPr/>
          <a:lstStyle/>
          <a:p>
            <a:r>
              <a:rPr lang="en-I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7CFA7-4914-4E57-AAE8-0FCE51E5E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5755"/>
            <a:ext cx="7886700" cy="49812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Non-Hodgkin lymphomas (NHLs) commonly present as lymphadenopathy.</a:t>
            </a:r>
          </a:p>
          <a:p>
            <a:pPr lvl="0">
              <a:lnSpc>
                <a:spcPct val="150000"/>
              </a:lnSpc>
            </a:pP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NHL accounts for 0.1%-0.5% of all colorectal malignant disease, with most common being the Diffuse Large B cell Lymphoma.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symptoms of colonic lymphoma are abdominal pain and weight loss, with a palpable abdominal mass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91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882F8-E4B2-4998-A162-A4F6075E2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083"/>
            <a:ext cx="7886700" cy="59518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Tumour was considered to be primary because:</a:t>
            </a:r>
          </a:p>
          <a:p>
            <a:pPr lvl="1"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palpable superficial lymphadenopathy at the first examination</a:t>
            </a:r>
          </a:p>
          <a:p>
            <a:pPr lvl="1"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obvious enlargement of the mediastinal nodes on chest x ray</a:t>
            </a:r>
          </a:p>
          <a:p>
            <a:pPr lvl="1"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TLC, DLC and normal bone marrow examination</a:t>
            </a:r>
          </a:p>
          <a:p>
            <a:pPr lvl="1"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 scan showed no focal lesions in the liver, spleen, and bone marrow </a:t>
            </a:r>
          </a:p>
          <a:p>
            <a:pPr lvl="1"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FDG uptake in liver and spleen</a:t>
            </a:r>
          </a:p>
        </p:txBody>
      </p:sp>
    </p:spTree>
    <p:extLst>
      <p:ext uri="{BB962C8B-B14F-4D97-AF65-F5344CB8AC3E}">
        <p14:creationId xmlns:p14="http://schemas.microsoft.com/office/powerpoint/2010/main" val="234896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59EB-8B1E-402D-A9FB-79D5D473F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95422"/>
            <a:ext cx="7886700" cy="6189784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endoscopic examination, primary B-cell lymphomas of gut usually present as exophytic lesions, which also provides specimen for histologic diagnosis.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intestinal lymphoma is mostly seen in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ileocaecal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region, probably due to presence of high lymphoid tissue.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Involvement of regional lymph nodes has a bad prognosis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BCLU is curable with surgery and or chemotherapy.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Hence, lymphoma should also be considered as a differential diagnosis in patients presenting with colonic ulcers even though it is an uncommon manifestation.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531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DD49D-63EC-4FEB-BDA0-AE486F17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0966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35158-4EC4-4295-A4E5-DA2C984A8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6093"/>
            <a:ext cx="7886700" cy="4910870"/>
          </a:xfrm>
        </p:spPr>
        <p:txBody>
          <a:bodyPr>
            <a:norm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Kumar KM, Indira V, Reddy CK, Swetha K,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Vujhini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SK. Diffuse Large B-Cell Lymphoma of the Caecum in a Non-HIV Patient - A Rare Occurrence: Case Report. Sch. Acad. J.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Biosci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2014; 2(9): 613-617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Bairey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Ruchlemer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Shpilberg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O. Non-Hodgkin’s Lymphomas of the Colon. IMAJ 2006; 8:832–835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Wu PH, Chu KE, Lina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YM,Huang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 ,Wu CC T-Cell Lymphomas Presenting as Colon Ulcers and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EosinophiliaCase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 Gastroenterol. 2015 May-Aug; 9(2): 246–252.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Jayabackthan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Murgi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SB, Graham S,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Kini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RG. A rare case of primary lymphoma of the caecum presenting as intussusception. J Lab Physicians 2013; 5:118-20.</a:t>
            </a:r>
          </a:p>
        </p:txBody>
      </p:sp>
    </p:spTree>
    <p:extLst>
      <p:ext uri="{BB962C8B-B14F-4D97-AF65-F5344CB8AC3E}">
        <p14:creationId xmlns:p14="http://schemas.microsoft.com/office/powerpoint/2010/main" val="396155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96C7D-8881-2544-A9C8-58A467040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60" y="835604"/>
            <a:ext cx="8121946" cy="550995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28 year old male presented with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Diarrhoea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loss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5 Kg over a period of 6 months refractory to standard treatment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 episodes of abdominal pain since 2 months. 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examination was normal. 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Routine hematology and biochemistry was normal. 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Serology for HBV, HIV was negative.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Stool routine microscopy was normal.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Ultrasonography of abdomen &amp; pelvis was normal.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DF5E3-9927-B741-B54A-FEE62C325A43}"/>
              </a:ext>
            </a:extLst>
          </p:cNvPr>
          <p:cNvSpPr txBox="1"/>
          <p:nvPr/>
        </p:nvSpPr>
        <p:spPr>
          <a:xfrm>
            <a:off x="501060" y="189273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03921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4167-05BC-1046-A605-30134F3E9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87" y="1030518"/>
            <a:ext cx="3812276" cy="1325563"/>
          </a:xfrm>
        </p:spPr>
        <p:txBody>
          <a:bodyPr>
            <a:normAutofit/>
          </a:bodyPr>
          <a:lstStyle/>
          <a:p>
            <a:r>
              <a:rPr lang="en-US" sz="5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Colonoscopy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B411B-7D4B-9C41-8B59-CD9CD01A3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205" y="3579543"/>
            <a:ext cx="8172516" cy="27361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Colonoscopy showed multiple small discrete ulcers measuring less than 1 cm in the caecum with mucosal thickening at the distal portion of the ascending colon.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biopsies were taken.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fig-1.jpg">
            <a:extLst>
              <a:ext uri="{FF2B5EF4-FFF2-40B4-BE49-F238E27FC236}">
                <a16:creationId xmlns:a16="http://schemas.microsoft.com/office/drawing/2014/main" id="{CB95E0AE-5103-A144-998F-16A06B4F15A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0059" y="108143"/>
            <a:ext cx="4141594" cy="317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9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4167-05BC-1046-A605-30134F3E9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8301"/>
            <a:ext cx="3647928" cy="956603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CECT Abdomen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B411B-7D4B-9C41-8B59-CD9CD01A3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86597"/>
            <a:ext cx="8292326" cy="43903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CECT abdomen showed asymmetrical thickening (maximum 11 mm) of the caecal wall with moderate thickening of ileo-caecal valve.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organs were normal.</a:t>
            </a:r>
          </a:p>
          <a:p>
            <a:pPr>
              <a:lnSpc>
                <a:spcPct val="1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7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418DA-A8E2-0842-8009-A0397D6E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64" y="334049"/>
            <a:ext cx="3208742" cy="963756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2FA2B-D72D-3549-96B4-B5D606252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264" y="1177732"/>
            <a:ext cx="8533472" cy="511155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received multiple fragmented biopsy bits from colon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HPE revealed large bowel mucosa with ulceration and atypical nodular lymphoid cell aggregates involving the submucosa and muscularis propria.</a:t>
            </a:r>
          </a:p>
        </p:txBody>
      </p:sp>
    </p:spTree>
    <p:extLst>
      <p:ext uri="{BB962C8B-B14F-4D97-AF65-F5344CB8AC3E}">
        <p14:creationId xmlns:p14="http://schemas.microsoft.com/office/powerpoint/2010/main" val="57245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l3.jpg">
            <a:extLst>
              <a:ext uri="{FF2B5EF4-FFF2-40B4-BE49-F238E27FC236}">
                <a16:creationId xmlns:a16="http://schemas.microsoft.com/office/drawing/2014/main" id="{FB6E385A-374D-314E-BB6C-1D5A3A24C0D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690" y="258337"/>
            <a:ext cx="3292212" cy="2797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D412B8-BB66-0842-812C-2A2EEF81B2D2}"/>
              </a:ext>
            </a:extLst>
          </p:cNvPr>
          <p:cNvSpPr txBox="1"/>
          <p:nvPr/>
        </p:nvSpPr>
        <p:spPr>
          <a:xfrm>
            <a:off x="3908502" y="836239"/>
            <a:ext cx="5151864" cy="518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Photomicrograph of colonic biopsy fragments showing atypical nodular lymphoid cell aggregates in mucosa (thin arrow) and beneath in the muscularis mucosa (thick arrow) with mucosal ulceration in places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fig-2.jpg">
            <a:extLst>
              <a:ext uri="{FF2B5EF4-FFF2-40B4-BE49-F238E27FC236}">
                <a16:creationId xmlns:a16="http://schemas.microsoft.com/office/drawing/2014/main" id="{B91353C4-F732-CE40-9738-3DA8A43574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690" y="3507979"/>
            <a:ext cx="3292212" cy="298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3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D2EB-3823-A74C-9F3C-DCEA8571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0" y="224106"/>
            <a:ext cx="4715251" cy="879865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Immunohistochemistry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957DF-C28C-944A-89C2-A9AC79F6D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80" y="900333"/>
            <a:ext cx="8720254" cy="550046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Immunohistochemical studies revealed positivity for CD20 and results were negative for CD 5/ CD10/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TdT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CyclineD1 confirming the diagnosis of B cell lymphoma (NHL).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diagnosis according to WHO classification was B cell Lymphoma, unclassified (BCLU)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CD20 is the most widely used pan–B-cell marker and is expressed from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naı̈ve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cell until the final stages of B-cell development just prior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plasmacytic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differentiation.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5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-4.jpg">
            <a:extLst>
              <a:ext uri="{FF2B5EF4-FFF2-40B4-BE49-F238E27FC236}">
                <a16:creationId xmlns:a16="http://schemas.microsoft.com/office/drawing/2014/main" id="{1A4503CC-EEB0-8E4D-88E9-AFCFF94E635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031" y="1234440"/>
            <a:ext cx="4165582" cy="4389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43FF6C-8C0E-9F45-A9E3-EBF4E3EB44EC}"/>
              </a:ext>
            </a:extLst>
          </p:cNvPr>
          <p:cNvSpPr txBox="1"/>
          <p:nvPr/>
        </p:nvSpPr>
        <p:spPr>
          <a:xfrm>
            <a:off x="4962295" y="1418898"/>
            <a:ext cx="4165582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IHC photomicrograph shows lymphoid aggregates in the mucosa with a striking positivity for CD 20 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4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9653D-7DFF-4D68-AA8D-E3391AE5A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7" y="2517159"/>
            <a:ext cx="8018585" cy="1376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Diagnosis: Colonic – B Cell Hodgkin’s Lymphoma (Unclassified)</a:t>
            </a:r>
          </a:p>
        </p:txBody>
      </p:sp>
    </p:spTree>
    <p:extLst>
      <p:ext uri="{BB962C8B-B14F-4D97-AF65-F5344CB8AC3E}">
        <p14:creationId xmlns:p14="http://schemas.microsoft.com/office/powerpoint/2010/main" val="2317432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{F9438C3D-681D-4A42-A773-D83B56B28756}tf10001062</Template>
  <TotalTime>408</TotalTime>
  <Words>811</Words>
  <Application>Microsoft Macintosh PowerPoint</Application>
  <PresentationFormat>On-screen Show (4:3)</PresentationFormat>
  <Paragraphs>63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AN UNUSUAL CASE OF CHRONIC DIARRHOEA</vt:lpstr>
      <vt:lpstr>PowerPoint Presentation</vt:lpstr>
      <vt:lpstr>Colonoscopy</vt:lpstr>
      <vt:lpstr>CECT Abdomen</vt:lpstr>
      <vt:lpstr>Histopathology</vt:lpstr>
      <vt:lpstr>PowerPoint Presentation</vt:lpstr>
      <vt:lpstr>Immunohistochemistry</vt:lpstr>
      <vt:lpstr>PowerPoint Presentation</vt:lpstr>
      <vt:lpstr>PowerPoint Presentation</vt:lpstr>
      <vt:lpstr>PowerPoint Presentation</vt:lpstr>
      <vt:lpstr>PowerPoint Presentation</vt:lpstr>
      <vt:lpstr>Treatment</vt:lpstr>
      <vt:lpstr>Discussion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42</cp:revision>
  <dcterms:created xsi:type="dcterms:W3CDTF">2019-01-01T15:27:39Z</dcterms:created>
  <dcterms:modified xsi:type="dcterms:W3CDTF">2019-01-24T13:08:49Z</dcterms:modified>
</cp:coreProperties>
</file>