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4"/>
  </p:notesMasterIdLst>
  <p:sldIdLst>
    <p:sldId id="272" r:id="rId2"/>
    <p:sldId id="257" r:id="rId3"/>
    <p:sldId id="258" r:id="rId4"/>
    <p:sldId id="259" r:id="rId5"/>
    <p:sldId id="273" r:id="rId6"/>
    <p:sldId id="261" r:id="rId7"/>
    <p:sldId id="264" r:id="rId8"/>
    <p:sldId id="269" r:id="rId9"/>
    <p:sldId id="263" r:id="rId10"/>
    <p:sldId id="260" r:id="rId11"/>
    <p:sldId id="277" r:id="rId12"/>
    <p:sldId id="281" r:id="rId13"/>
    <p:sldId id="283" r:id="rId14"/>
    <p:sldId id="278" r:id="rId15"/>
    <p:sldId id="265" r:id="rId16"/>
    <p:sldId id="279" r:id="rId17"/>
    <p:sldId id="276" r:id="rId18"/>
    <p:sldId id="282" r:id="rId19"/>
    <p:sldId id="274" r:id="rId20"/>
    <p:sldId id="275" r:id="rId21"/>
    <p:sldId id="284" r:id="rId22"/>
    <p:sldId id="285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43" autoAdjust="0"/>
    <p:restoredTop sz="92545" autoAdjust="0"/>
  </p:normalViewPr>
  <p:slideViewPr>
    <p:cSldViewPr snapToGrid="0">
      <p:cViewPr varScale="1">
        <p:scale>
          <a:sx n="54" d="100"/>
          <a:sy n="54" d="100"/>
        </p:scale>
        <p:origin x="118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59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4E2B1-7AE7-0040-906E-37DDBBCAFB17}" type="datetimeFigureOut">
              <a:rPr lang="en-US" smtClean="0"/>
              <a:t>1/24/19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08860-89FE-2C43-A05C-79EA011BE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981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A08860-89FE-2C43-A05C-79EA011BEF0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35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F1613-76EF-4354-A506-D0F7D9989A98}" type="datetimeFigureOut">
              <a:rPr lang="en-IN" smtClean="0"/>
              <a:pPr/>
              <a:t>24/01/19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717D-497E-4443-985D-ED8D1DFB98A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1382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F1613-76EF-4354-A506-D0F7D9989A98}" type="datetimeFigureOut">
              <a:rPr lang="en-IN" smtClean="0"/>
              <a:pPr/>
              <a:t>24/01/19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717D-497E-4443-985D-ED8D1DFB98A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935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F1613-76EF-4354-A506-D0F7D9989A98}" type="datetimeFigureOut">
              <a:rPr lang="en-IN" smtClean="0"/>
              <a:pPr/>
              <a:t>24/01/19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717D-497E-4443-985D-ED8D1DFB98A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65472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F1613-76EF-4354-A506-D0F7D9989A98}" type="datetimeFigureOut">
              <a:rPr lang="en-IN" smtClean="0"/>
              <a:pPr/>
              <a:t>24/01/19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717D-497E-4443-985D-ED8D1DFB98A3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9380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F1613-76EF-4354-A506-D0F7D9989A98}" type="datetimeFigureOut">
              <a:rPr lang="en-IN" smtClean="0"/>
              <a:pPr/>
              <a:t>24/01/19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717D-497E-4443-985D-ED8D1DFB98A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413540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F1613-76EF-4354-A506-D0F7D9989A98}" type="datetimeFigureOut">
              <a:rPr lang="en-IN" smtClean="0"/>
              <a:pPr/>
              <a:t>24/01/19</a:t>
            </a:fld>
            <a:endParaRPr lang="en-IN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717D-497E-4443-985D-ED8D1DFB98A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771840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F1613-76EF-4354-A506-D0F7D9989A98}" type="datetimeFigureOut">
              <a:rPr lang="en-IN" smtClean="0"/>
              <a:pPr/>
              <a:t>24/01/19</a:t>
            </a:fld>
            <a:endParaRPr lang="en-IN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717D-497E-4443-985D-ED8D1DFB98A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90260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F1613-76EF-4354-A506-D0F7D9989A98}" type="datetimeFigureOut">
              <a:rPr lang="en-IN" smtClean="0"/>
              <a:pPr/>
              <a:t>24/01/19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717D-497E-4443-985D-ED8D1DFB98A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70330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F1613-76EF-4354-A506-D0F7D9989A98}" type="datetimeFigureOut">
              <a:rPr lang="en-IN" smtClean="0"/>
              <a:pPr/>
              <a:t>24/01/19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717D-497E-4443-985D-ED8D1DFB98A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133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F1613-76EF-4354-A506-D0F7D9989A98}" type="datetimeFigureOut">
              <a:rPr lang="en-IN" smtClean="0"/>
              <a:pPr/>
              <a:t>24/01/19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717D-497E-4443-985D-ED8D1DFB98A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22413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F1613-76EF-4354-A506-D0F7D9989A98}" type="datetimeFigureOut">
              <a:rPr lang="en-IN" smtClean="0"/>
              <a:pPr/>
              <a:t>24/01/19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717D-497E-4443-985D-ED8D1DFB98A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03555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F1613-76EF-4354-A506-D0F7D9989A98}" type="datetimeFigureOut">
              <a:rPr lang="en-IN" smtClean="0"/>
              <a:pPr/>
              <a:t>24/01/19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717D-497E-4443-985D-ED8D1DFB98A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42200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F1613-76EF-4354-A506-D0F7D9989A98}" type="datetimeFigureOut">
              <a:rPr lang="en-IN" smtClean="0"/>
              <a:pPr/>
              <a:t>24/01/19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717D-497E-4443-985D-ED8D1DFB98A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209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F1613-76EF-4354-A506-D0F7D9989A98}" type="datetimeFigureOut">
              <a:rPr lang="en-IN" smtClean="0"/>
              <a:pPr/>
              <a:t>24/01/19</a:t>
            </a:fld>
            <a:endParaRPr lang="en-IN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717D-497E-4443-985D-ED8D1DFB98A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2434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F1613-76EF-4354-A506-D0F7D9989A98}" type="datetimeFigureOut">
              <a:rPr lang="en-IN" smtClean="0"/>
              <a:pPr/>
              <a:t>24/01/19</a:t>
            </a:fld>
            <a:endParaRPr lang="en-IN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717D-497E-4443-985D-ED8D1DFB98A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99493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F1613-76EF-4354-A506-D0F7D9989A98}" type="datetimeFigureOut">
              <a:rPr lang="en-IN" smtClean="0"/>
              <a:pPr/>
              <a:t>24/01/19</a:t>
            </a:fld>
            <a:endParaRPr lang="en-IN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717D-497E-4443-985D-ED8D1DFB98A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2078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F1613-76EF-4354-A506-D0F7D9989A98}" type="datetimeFigureOut">
              <a:rPr lang="en-IN" smtClean="0"/>
              <a:pPr/>
              <a:t>24/01/19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0717D-497E-4443-985D-ED8D1DFB98A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78205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36F1613-76EF-4354-A506-D0F7D9989A98}" type="datetimeFigureOut">
              <a:rPr lang="en-IN" smtClean="0"/>
              <a:pPr/>
              <a:t>24/01/19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0717D-497E-4443-985D-ED8D1DFB98A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981193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  <p:sldLayoutId id="2147483973" r:id="rId13"/>
    <p:sldLayoutId id="2147483974" r:id="rId14"/>
    <p:sldLayoutId id="2147483975" r:id="rId15"/>
    <p:sldLayoutId id="2147483976" r:id="rId16"/>
    <p:sldLayoutId id="21474839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926687" y="1062634"/>
            <a:ext cx="9144000" cy="4961562"/>
          </a:xfrm>
        </p:spPr>
        <p:txBody>
          <a:bodyPr>
            <a:normAutofit/>
          </a:bodyPr>
          <a:lstStyle/>
          <a:p>
            <a:pPr lvl="8" algn="ctr">
              <a:buNone/>
            </a:pPr>
            <a:r>
              <a:rPr lang="en-IN" sz="4400" b="1" dirty="0">
                <a:latin typeface="Castellar" pitchFamily="18" charset="0"/>
              </a:rPr>
              <a:t>AN UNUSUAL CASE OF     FEVER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69715" y="3983897"/>
            <a:ext cx="491673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              </a:t>
            </a:r>
            <a:r>
              <a:rPr lang="en-IN" sz="2400" b="1" dirty="0">
                <a:latin typeface="Baskerville Old Face" pitchFamily="18" charset="0"/>
              </a:rPr>
              <a:t>DR. KUNAL OSTWAL</a:t>
            </a:r>
          </a:p>
          <a:p>
            <a:r>
              <a:rPr lang="en-IN" sz="2400" b="1" dirty="0">
                <a:latin typeface="Baskerville Old Face" pitchFamily="18" charset="0"/>
              </a:rPr>
              <a:t>                             JR II</a:t>
            </a:r>
          </a:p>
          <a:p>
            <a:r>
              <a:rPr lang="en-IN" sz="2400" b="1" dirty="0">
                <a:latin typeface="Baskerville Old Face" pitchFamily="18" charset="0"/>
              </a:rPr>
              <a:t>    DEPARTMENT OF MEDICINE</a:t>
            </a:r>
          </a:p>
          <a:p>
            <a:endParaRPr lang="en-IN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8233"/>
            <a:ext cx="7886700" cy="599649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>
                <a:solidFill>
                  <a:srgbClr val="92D050"/>
                </a:solidFill>
                <a:latin typeface="Castellar" pitchFamily="18" charset="0"/>
              </a:rPr>
              <a:t>COURSE OF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660" y="1789737"/>
            <a:ext cx="8178326" cy="4822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Patient continued to have persistent c/o :</a:t>
            </a: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Fever</a:t>
            </a: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Vomiting 				    for 5-6 days</a:t>
            </a: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Loose stools</a:t>
            </a:r>
          </a:p>
          <a:p>
            <a:pPr marL="0" indent="0">
              <a:buNone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On the 8</a:t>
            </a:r>
            <a:r>
              <a:rPr lang="en-IN" sz="24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day of illness, he developed rash on trunk, upper limb and lower limbs.</a:t>
            </a:r>
          </a:p>
          <a:p>
            <a:pPr marL="0" indent="0">
              <a:buNone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   The rash increased over a period of next 3 days.</a:t>
            </a:r>
          </a:p>
        </p:txBody>
      </p:sp>
      <p:sp>
        <p:nvSpPr>
          <p:cNvPr id="4" name="Right Brace 3"/>
          <p:cNvSpPr/>
          <p:nvPr/>
        </p:nvSpPr>
        <p:spPr>
          <a:xfrm>
            <a:off x="3098554" y="2467207"/>
            <a:ext cx="303196" cy="95290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</p:spTree>
    <p:extLst>
      <p:ext uri="{BB962C8B-B14F-4D97-AF65-F5344CB8AC3E}">
        <p14:creationId xmlns:p14="http://schemas.microsoft.com/office/powerpoint/2010/main" val="2583787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52449"/>
            <a:ext cx="7886700" cy="498107"/>
          </a:xfrm>
        </p:spPr>
        <p:txBody>
          <a:bodyPr>
            <a:noAutofit/>
          </a:bodyPr>
          <a:lstStyle/>
          <a:p>
            <a:pPr algn="ctr"/>
            <a:r>
              <a:rPr lang="en-IN" sz="3200" b="1" dirty="0">
                <a:solidFill>
                  <a:srgbClr val="92D050"/>
                </a:solidFill>
                <a:latin typeface="Castellar" pitchFamily="18" charset="0"/>
              </a:rPr>
              <a:t>LAB INVESTIGATIONS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5848145"/>
              </p:ext>
            </p:extLst>
          </p:nvPr>
        </p:nvGraphicFramePr>
        <p:xfrm>
          <a:off x="335280" y="1687401"/>
          <a:ext cx="8709660" cy="48071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54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19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587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17683">
                <a:tc>
                  <a:txBody>
                    <a:bodyPr/>
                    <a:lstStyle/>
                    <a:p>
                      <a:r>
                        <a:rPr lang="en-IN" sz="1500" b="1" dirty="0">
                          <a:latin typeface="Times New Roman" pitchFamily="18" charset="0"/>
                          <a:cs typeface="Times New Roman" pitchFamily="18" charset="0"/>
                        </a:rPr>
                        <a:t> I</a:t>
                      </a:r>
                      <a:r>
                        <a:rPr lang="en-IN" sz="1500" b="1" baseline="-25000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IN" sz="15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</a:t>
                      </a:r>
                    </a:p>
                    <a:p>
                      <a:r>
                        <a:rPr lang="en-IN" sz="15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                  DOA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1" dirty="0">
                          <a:latin typeface="Times New Roman" pitchFamily="18" charset="0"/>
                          <a:cs typeface="Times New Roman" pitchFamily="18" charset="0"/>
                        </a:rPr>
                        <a:t>DAY</a:t>
                      </a:r>
                      <a:r>
                        <a:rPr lang="en-IN" sz="15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lang="en-IN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1" dirty="0">
                          <a:latin typeface="Times New Roman" pitchFamily="18" charset="0"/>
                          <a:cs typeface="Times New Roman" pitchFamily="18" charset="0"/>
                        </a:rPr>
                        <a:t>DAY</a:t>
                      </a:r>
                      <a:r>
                        <a:rPr lang="en-IN" sz="15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  <a:endParaRPr lang="en-IN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1" dirty="0">
                          <a:latin typeface="Times New Roman" pitchFamily="18" charset="0"/>
                          <a:cs typeface="Times New Roman" pitchFamily="18" charset="0"/>
                        </a:rPr>
                        <a:t>DAY</a:t>
                      </a:r>
                      <a:r>
                        <a:rPr lang="en-IN" sz="15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4</a:t>
                      </a:r>
                      <a:endParaRPr lang="en-IN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1" dirty="0">
                          <a:latin typeface="Times New Roman" pitchFamily="18" charset="0"/>
                          <a:cs typeface="Times New Roman" pitchFamily="18" charset="0"/>
                        </a:rPr>
                        <a:t>DAY</a:t>
                      </a:r>
                      <a:r>
                        <a:rPr lang="en-IN" sz="15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5</a:t>
                      </a:r>
                      <a:endParaRPr lang="en-IN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1" dirty="0">
                          <a:latin typeface="Times New Roman" pitchFamily="18" charset="0"/>
                          <a:cs typeface="Times New Roman" pitchFamily="18" charset="0"/>
                        </a:rPr>
                        <a:t>DAY</a:t>
                      </a:r>
                      <a:r>
                        <a:rPr lang="en-IN" sz="15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6</a:t>
                      </a:r>
                      <a:endParaRPr lang="en-IN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125">
                <a:tc>
                  <a:txBody>
                    <a:bodyPr/>
                    <a:lstStyle/>
                    <a:p>
                      <a:r>
                        <a:rPr lang="en-IN" sz="1500" dirty="0">
                          <a:latin typeface="Times New Roman" pitchFamily="18" charset="0"/>
                          <a:cs typeface="Times New Roman" pitchFamily="18" charset="0"/>
                        </a:rPr>
                        <a:t>HB</a:t>
                      </a:r>
                      <a:r>
                        <a:rPr lang="en-IN" sz="1500" baseline="0" dirty="0">
                          <a:latin typeface="Times New Roman" pitchFamily="18" charset="0"/>
                          <a:cs typeface="Times New Roman" pitchFamily="18" charset="0"/>
                        </a:rPr>
                        <a:t> (g%)</a:t>
                      </a:r>
                      <a:endParaRPr lang="en-IN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dirty="0">
                          <a:latin typeface="Times New Roman" pitchFamily="18" charset="0"/>
                          <a:cs typeface="Times New Roman" pitchFamily="18" charset="0"/>
                        </a:rPr>
                        <a:t>15.5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dirty="0">
                          <a:latin typeface="Times New Roman" pitchFamily="18" charset="0"/>
                          <a:cs typeface="Times New Roman" pitchFamily="18" charset="0"/>
                        </a:rPr>
                        <a:t>16.4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dirty="0">
                          <a:latin typeface="Times New Roman" pitchFamily="18" charset="0"/>
                          <a:cs typeface="Times New Roman" pitchFamily="18" charset="0"/>
                        </a:rPr>
                        <a:t>16.8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dirty="0">
                          <a:latin typeface="Times New Roman" pitchFamily="18" charset="0"/>
                          <a:cs typeface="Times New Roman" pitchFamily="18" charset="0"/>
                        </a:rPr>
                        <a:t>16.0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dirty="0">
                          <a:latin typeface="Times New Roman" pitchFamily="18" charset="0"/>
                          <a:cs typeface="Times New Roman" pitchFamily="18" charset="0"/>
                        </a:rPr>
                        <a:t>15.7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125">
                <a:tc>
                  <a:txBody>
                    <a:bodyPr/>
                    <a:lstStyle/>
                    <a:p>
                      <a:r>
                        <a:rPr lang="en-IN" sz="1500" dirty="0">
                          <a:latin typeface="Times New Roman" pitchFamily="18" charset="0"/>
                          <a:cs typeface="Times New Roman" pitchFamily="18" charset="0"/>
                        </a:rPr>
                        <a:t>TLC</a:t>
                      </a:r>
                      <a:r>
                        <a:rPr lang="en-IN" sz="1500" baseline="0" dirty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IN" sz="15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cumm</a:t>
                      </a:r>
                      <a:r>
                        <a:rPr lang="en-IN" sz="1500" baseline="0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IN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1" dirty="0">
                          <a:solidFill>
                            <a:srgbClr val="92D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&lt;2000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1" dirty="0">
                          <a:solidFill>
                            <a:srgbClr val="92D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1" dirty="0">
                          <a:solidFill>
                            <a:srgbClr val="92D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1" dirty="0">
                          <a:solidFill>
                            <a:srgbClr val="92D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1" dirty="0">
                          <a:solidFill>
                            <a:srgbClr val="92D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3300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125">
                <a:tc>
                  <a:txBody>
                    <a:bodyPr/>
                    <a:lstStyle/>
                    <a:p>
                      <a:r>
                        <a:rPr lang="en-IN" sz="1500" dirty="0">
                          <a:latin typeface="Times New Roman" pitchFamily="18" charset="0"/>
                          <a:cs typeface="Times New Roman" pitchFamily="18" charset="0"/>
                        </a:rPr>
                        <a:t>DLC (%) N/L/E/M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dirty="0">
                          <a:latin typeface="Times New Roman" pitchFamily="18" charset="0"/>
                          <a:cs typeface="Times New Roman" pitchFamily="18" charset="0"/>
                        </a:rPr>
                        <a:t>79/14/1/6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dirty="0">
                          <a:latin typeface="Times New Roman" pitchFamily="18" charset="0"/>
                          <a:cs typeface="Times New Roman" pitchFamily="18" charset="0"/>
                        </a:rPr>
                        <a:t>62/26/6/6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dirty="0">
                          <a:latin typeface="Times New Roman" pitchFamily="18" charset="0"/>
                          <a:cs typeface="Times New Roman" pitchFamily="18" charset="0"/>
                        </a:rPr>
                        <a:t>60/30/4/6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dirty="0">
                          <a:latin typeface="Times New Roman" pitchFamily="18" charset="0"/>
                          <a:cs typeface="Times New Roman" pitchFamily="18" charset="0"/>
                        </a:rPr>
                        <a:t>54/30/6/10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dirty="0">
                          <a:latin typeface="Times New Roman" pitchFamily="18" charset="0"/>
                          <a:cs typeface="Times New Roman" pitchFamily="18" charset="0"/>
                        </a:rPr>
                        <a:t>51/29/8/12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125">
                <a:tc>
                  <a:txBody>
                    <a:bodyPr/>
                    <a:lstStyle/>
                    <a:p>
                      <a:r>
                        <a:rPr lang="en-IN" sz="1500" dirty="0" err="1">
                          <a:latin typeface="Times New Roman" pitchFamily="18" charset="0"/>
                          <a:cs typeface="Times New Roman" pitchFamily="18" charset="0"/>
                        </a:rPr>
                        <a:t>Plt.</a:t>
                      </a:r>
                      <a:r>
                        <a:rPr lang="en-IN" sz="15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Count</a:t>
                      </a:r>
                      <a:r>
                        <a:rPr lang="en-IN" sz="1500" baseline="0" dirty="0">
                          <a:latin typeface="Times New Roman" pitchFamily="18" charset="0"/>
                          <a:cs typeface="Times New Roman" pitchFamily="18" charset="0"/>
                        </a:rPr>
                        <a:t> (lakhs/mm</a:t>
                      </a:r>
                      <a:r>
                        <a:rPr lang="en-IN" sz="1500" baseline="300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IN" sz="1500" baseline="0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IN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dirty="0">
                          <a:latin typeface="Times New Roman" pitchFamily="18" charset="0"/>
                          <a:cs typeface="Times New Roman" pitchFamily="18" charset="0"/>
                        </a:rPr>
                        <a:t>1.50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1" dirty="0">
                          <a:solidFill>
                            <a:srgbClr val="92D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1.20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1" dirty="0">
                          <a:solidFill>
                            <a:srgbClr val="92D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60,000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1" dirty="0">
                          <a:solidFill>
                            <a:srgbClr val="92D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38,000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1" dirty="0">
                          <a:solidFill>
                            <a:srgbClr val="92D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80,000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125">
                <a:tc>
                  <a:txBody>
                    <a:bodyPr/>
                    <a:lstStyle/>
                    <a:p>
                      <a:r>
                        <a:rPr lang="en-IN" sz="1500" dirty="0">
                          <a:latin typeface="Times New Roman" pitchFamily="18" charset="0"/>
                          <a:cs typeface="Times New Roman" pitchFamily="18" charset="0"/>
                        </a:rPr>
                        <a:t>HCT (%)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IN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IN" sz="15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IN" sz="15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1" dirty="0">
                          <a:solidFill>
                            <a:srgbClr val="92D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49.5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1" dirty="0">
                          <a:solidFill>
                            <a:srgbClr val="92D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45.1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125">
                <a:tc>
                  <a:txBody>
                    <a:bodyPr/>
                    <a:lstStyle/>
                    <a:p>
                      <a:r>
                        <a:rPr lang="en-IN" sz="1500" dirty="0">
                          <a:latin typeface="Times New Roman" pitchFamily="18" charset="0"/>
                          <a:cs typeface="Times New Roman" pitchFamily="18" charset="0"/>
                        </a:rPr>
                        <a:t>Urea/Creatinine(mg/dl)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IN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IN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IN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dirty="0">
                          <a:latin typeface="Times New Roman" pitchFamily="18" charset="0"/>
                          <a:cs typeface="Times New Roman" pitchFamily="18" charset="0"/>
                        </a:rPr>
                        <a:t>14/0.96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dirty="0">
                          <a:latin typeface="Times New Roman" pitchFamily="18" charset="0"/>
                          <a:cs typeface="Times New Roman" pitchFamily="18" charset="0"/>
                        </a:rPr>
                        <a:t>12/0.7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125">
                <a:tc>
                  <a:txBody>
                    <a:bodyPr/>
                    <a:lstStyle/>
                    <a:p>
                      <a:r>
                        <a:rPr lang="en-IN" sz="1500" dirty="0">
                          <a:latin typeface="Times New Roman" pitchFamily="18" charset="0"/>
                          <a:cs typeface="Times New Roman" pitchFamily="18" charset="0"/>
                        </a:rPr>
                        <a:t>TB / DB (mg/dl)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IN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IN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5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0.67/0.37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dirty="0">
                          <a:latin typeface="Times New Roman" pitchFamily="18" charset="0"/>
                          <a:cs typeface="Times New Roman" pitchFamily="18" charset="0"/>
                        </a:rPr>
                        <a:t>0.53/0.18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dirty="0">
                          <a:latin typeface="Times New Roman" pitchFamily="18" charset="0"/>
                          <a:cs typeface="Times New Roman" pitchFamily="18" charset="0"/>
                        </a:rPr>
                        <a:t>0.42/0.18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9125">
                <a:tc>
                  <a:txBody>
                    <a:bodyPr/>
                    <a:lstStyle/>
                    <a:p>
                      <a:r>
                        <a:rPr lang="en-IN" sz="1500" dirty="0">
                          <a:latin typeface="Times New Roman" pitchFamily="18" charset="0"/>
                          <a:cs typeface="Times New Roman" pitchFamily="18" charset="0"/>
                        </a:rPr>
                        <a:t>SGPT / SGOT (IU/L)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IN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IN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1" dirty="0">
                          <a:solidFill>
                            <a:srgbClr val="92D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571/1100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1" dirty="0">
                          <a:solidFill>
                            <a:srgbClr val="92D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454/710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b="1" dirty="0">
                          <a:solidFill>
                            <a:srgbClr val="92D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224/171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9125">
                <a:tc>
                  <a:txBody>
                    <a:bodyPr/>
                    <a:lstStyle/>
                    <a:p>
                      <a:r>
                        <a:rPr lang="en-IN" sz="1500" dirty="0">
                          <a:latin typeface="Times New Roman" pitchFamily="18" charset="0"/>
                          <a:cs typeface="Times New Roman" pitchFamily="18" charset="0"/>
                        </a:rPr>
                        <a:t>Na</a:t>
                      </a:r>
                      <a:r>
                        <a:rPr lang="en-IN" sz="1500" baseline="30000" dirty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en-IN" sz="1500" baseline="0" dirty="0">
                          <a:latin typeface="Times New Roman" pitchFamily="18" charset="0"/>
                          <a:cs typeface="Times New Roman" pitchFamily="18" charset="0"/>
                        </a:rPr>
                        <a:t> / K</a:t>
                      </a:r>
                      <a:r>
                        <a:rPr lang="en-IN" sz="1500" baseline="30000" dirty="0"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en-IN" sz="1500" baseline="0" dirty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IN" sz="15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mmol</a:t>
                      </a:r>
                      <a:r>
                        <a:rPr lang="en-IN" sz="1500" baseline="0" dirty="0">
                          <a:latin typeface="Times New Roman" pitchFamily="18" charset="0"/>
                          <a:cs typeface="Times New Roman" pitchFamily="18" charset="0"/>
                        </a:rPr>
                        <a:t>/L)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IN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IN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IN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dirty="0">
                          <a:latin typeface="Times New Roman" pitchFamily="18" charset="0"/>
                          <a:cs typeface="Times New Roman" pitchFamily="18" charset="0"/>
                        </a:rPr>
                        <a:t>131/4.4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dirty="0">
                          <a:latin typeface="Times New Roman" pitchFamily="18" charset="0"/>
                          <a:cs typeface="Times New Roman" pitchFamily="18" charset="0"/>
                        </a:rPr>
                        <a:t>132/4.5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9125">
                <a:tc>
                  <a:txBody>
                    <a:bodyPr/>
                    <a:lstStyle/>
                    <a:p>
                      <a:r>
                        <a:rPr lang="en-IN" sz="1500" dirty="0">
                          <a:latin typeface="Times New Roman" pitchFamily="18" charset="0"/>
                          <a:cs typeface="Times New Roman" pitchFamily="18" charset="0"/>
                        </a:rPr>
                        <a:t>TP/Albumin (g/dl)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IN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IN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IN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dirty="0">
                          <a:latin typeface="Times New Roman" pitchFamily="18" charset="0"/>
                          <a:cs typeface="Times New Roman" pitchFamily="18" charset="0"/>
                        </a:rPr>
                        <a:t>6.91/3.83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dirty="0">
                          <a:latin typeface="Times New Roman" pitchFamily="18" charset="0"/>
                          <a:cs typeface="Times New Roman" pitchFamily="18" charset="0"/>
                        </a:rPr>
                        <a:t>6.19/3.51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9125">
                <a:tc>
                  <a:txBody>
                    <a:bodyPr/>
                    <a:lstStyle/>
                    <a:p>
                      <a:r>
                        <a:rPr lang="en-IN" sz="1500" dirty="0">
                          <a:latin typeface="Times New Roman" pitchFamily="18" charset="0"/>
                          <a:cs typeface="Times New Roman" pitchFamily="18" charset="0"/>
                        </a:rPr>
                        <a:t>PT / INR / </a:t>
                      </a:r>
                      <a:r>
                        <a:rPr lang="en-IN" sz="1500" dirty="0" err="1">
                          <a:latin typeface="Times New Roman" pitchFamily="18" charset="0"/>
                          <a:cs typeface="Times New Roman" pitchFamily="18" charset="0"/>
                        </a:rPr>
                        <a:t>aPTt</a:t>
                      </a:r>
                      <a:endParaRPr lang="en-IN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IN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IN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IN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dirty="0">
                          <a:latin typeface="Times New Roman" pitchFamily="18" charset="0"/>
                          <a:cs typeface="Times New Roman" pitchFamily="18" charset="0"/>
                        </a:rPr>
                        <a:t>13.2</a:t>
                      </a:r>
                      <a:r>
                        <a:rPr lang="en-IN" sz="1500" baseline="0" dirty="0">
                          <a:latin typeface="Times New Roman" pitchFamily="18" charset="0"/>
                          <a:cs typeface="Times New Roman" pitchFamily="18" charset="0"/>
                        </a:rPr>
                        <a:t>/1.0/ -</a:t>
                      </a:r>
                      <a:endParaRPr lang="en-IN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dirty="0">
                          <a:latin typeface="Times New Roman" pitchFamily="18" charset="0"/>
                          <a:cs typeface="Times New Roman" pitchFamily="18" charset="0"/>
                        </a:rPr>
                        <a:t>14.6/1.1/29.2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9125">
                <a:tc>
                  <a:txBody>
                    <a:bodyPr/>
                    <a:lstStyle/>
                    <a:p>
                      <a:r>
                        <a:rPr lang="en-IN" sz="1500" dirty="0">
                          <a:latin typeface="Times New Roman" pitchFamily="18" charset="0"/>
                          <a:cs typeface="Times New Roman" pitchFamily="18" charset="0"/>
                        </a:rPr>
                        <a:t>CRP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IN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IN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IN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IN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500" dirty="0">
                          <a:latin typeface="Times New Roman" pitchFamily="18" charset="0"/>
                          <a:cs typeface="Times New Roman" pitchFamily="18" charset="0"/>
                        </a:rPr>
                        <a:t>Negative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>
            <a:off x="734788" y="1746234"/>
            <a:ext cx="79409" cy="1949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46385" y="1716620"/>
            <a:ext cx="1891365" cy="505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>
            <a:off x="1991679" y="2048669"/>
            <a:ext cx="288758" cy="129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</p:spTree>
    <p:extLst>
      <p:ext uri="{BB962C8B-B14F-4D97-AF65-F5344CB8AC3E}">
        <p14:creationId xmlns:p14="http://schemas.microsoft.com/office/powerpoint/2010/main" val="2754462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67" y="955138"/>
            <a:ext cx="9143999" cy="51435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IgM (23/10/2018) [ELISA}    :     </a:t>
            </a:r>
            <a:r>
              <a:rPr lang="en-IN" sz="24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Positive (3.98) </a:t>
            </a:r>
          </a:p>
          <a:p>
            <a:pPr marL="0" indent="0">
              <a:buNone/>
            </a:pPr>
            <a:endParaRPr lang="en-IN" sz="2400" b="1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Serum Ferritin level			 :	 </a:t>
            </a:r>
            <a:r>
              <a:rPr lang="en-IN" sz="24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7035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ng/ml [NR = 30-400ng/ml]</a:t>
            </a:r>
          </a:p>
          <a:p>
            <a:pPr marL="0" indent="0">
              <a:buNone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Fibrinogen			                  :      372.0 mg/dl [NR = 200-400mg/dl]</a:t>
            </a:r>
          </a:p>
          <a:p>
            <a:pPr marL="0" indent="0">
              <a:buNone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LDH                                       :      </a:t>
            </a:r>
            <a:r>
              <a:rPr lang="en-IN" sz="24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878</a:t>
            </a:r>
          </a:p>
          <a:p>
            <a:pPr marL="0" indent="0" fontAlgn="t">
              <a:buNone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fontAlgn="t">
              <a:buNone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Cholesterol / TG		            :     116 / </a:t>
            </a:r>
            <a:r>
              <a:rPr lang="en-IN" sz="24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346</a:t>
            </a:r>
            <a:r>
              <a:rPr lang="en-IN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mg/dl</a:t>
            </a:r>
          </a:p>
          <a:p>
            <a:pPr marL="0" indent="0" fontAlgn="t">
              <a:buNone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fontAlgn="t">
              <a:buNone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HDL / LDL 			            :      15.3 / 65 mg/dl</a:t>
            </a:r>
          </a:p>
        </p:txBody>
      </p:sp>
    </p:spTree>
    <p:extLst>
      <p:ext uri="{BB962C8B-B14F-4D97-AF65-F5344CB8AC3E}">
        <p14:creationId xmlns:p14="http://schemas.microsoft.com/office/powerpoint/2010/main" val="2773957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0CCAC-FFF3-4794-A119-C2EFC2946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30" y="972723"/>
            <a:ext cx="8465820" cy="5006046"/>
          </a:xfrm>
        </p:spPr>
        <p:txBody>
          <a:bodyPr/>
          <a:lstStyle/>
          <a:p>
            <a:pPr marL="0" indent="0">
              <a:buNone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Weil-Felix test				</a:t>
            </a:r>
          </a:p>
          <a:p>
            <a:pPr marL="0" indent="0">
              <a:buNone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	OX19			  	:	1:640</a:t>
            </a:r>
          </a:p>
          <a:p>
            <a:pPr marL="0" indent="0">
              <a:buNone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	OX2				:	1:80</a:t>
            </a:r>
          </a:p>
          <a:p>
            <a:pPr marL="0" indent="0">
              <a:buNone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	OXK				:	Negative</a:t>
            </a:r>
          </a:p>
          <a:p>
            <a:pPr marL="0" indent="0">
              <a:buNone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Total CD25 			:	12.0% (Negative)</a:t>
            </a:r>
          </a:p>
          <a:p>
            <a:pPr marL="0" indent="0">
              <a:buNone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[Done by flow cytometry]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81427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8813" y="329712"/>
            <a:ext cx="8120641" cy="628116"/>
          </a:xfrm>
        </p:spPr>
        <p:txBody>
          <a:bodyPr/>
          <a:lstStyle/>
          <a:p>
            <a:pPr algn="ctr"/>
            <a:r>
              <a:rPr lang="en-IN" sz="3200" b="1" dirty="0">
                <a:solidFill>
                  <a:schemeClr val="accent1"/>
                </a:solidFill>
                <a:latin typeface="Castellar" pitchFamily="18" charset="0"/>
              </a:rPr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940" y="1828266"/>
            <a:ext cx="8011682" cy="4172484"/>
          </a:xfrm>
        </p:spPr>
        <p:txBody>
          <a:bodyPr>
            <a:normAutofit/>
          </a:bodyPr>
          <a:lstStyle/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view of continuous fever and development of fresh rashes </a:t>
            </a: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Inj.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Dexamethasone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8mg iv TDS</a:t>
            </a: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Tab.Hydroxyzine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25mg BD , were added.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44820"/>
            <a:ext cx="8406391" cy="56373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After a total period of 7-8 days, the patient showed improvement</a:t>
            </a:r>
            <a:r>
              <a:rPr lang="en-IN" sz="2400" dirty="0"/>
              <a:t>.</a:t>
            </a:r>
          </a:p>
          <a:p>
            <a:pPr marL="0" indent="0">
              <a:buNone/>
            </a:pPr>
            <a:endParaRPr lang="en-IN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69262"/>
              </p:ext>
            </p:extLst>
          </p:nvPr>
        </p:nvGraphicFramePr>
        <p:xfrm>
          <a:off x="889636" y="1793106"/>
          <a:ext cx="6193858" cy="48890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9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209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err="1">
                          <a:latin typeface="Times New Roman" pitchFamily="18" charset="0"/>
                          <a:cs typeface="Times New Roman" pitchFamily="18" charset="0"/>
                        </a:rPr>
                        <a:t>Hb</a:t>
                      </a:r>
                      <a:endParaRPr lang="en-IN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>
                          <a:latin typeface="Times New Roman" pitchFamily="18" charset="0"/>
                          <a:cs typeface="Times New Roman" pitchFamily="18" charset="0"/>
                        </a:rPr>
                        <a:t>15.4 g%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209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latin typeface="Times New Roman" pitchFamily="18" charset="0"/>
                          <a:cs typeface="Times New Roman" pitchFamily="18" charset="0"/>
                        </a:rPr>
                        <a:t>TLC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>
                          <a:latin typeface="Times New Roman" pitchFamily="18" charset="0"/>
                          <a:cs typeface="Times New Roman" pitchFamily="18" charset="0"/>
                        </a:rPr>
                        <a:t>9600 /</a:t>
                      </a:r>
                      <a:r>
                        <a:rPr lang="en-IN" sz="2400" dirty="0" err="1">
                          <a:latin typeface="Times New Roman" pitchFamily="18" charset="0"/>
                          <a:cs typeface="Times New Roman" pitchFamily="18" charset="0"/>
                        </a:rPr>
                        <a:t>cumm</a:t>
                      </a:r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209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latin typeface="Times New Roman" pitchFamily="18" charset="0"/>
                          <a:cs typeface="Times New Roman" pitchFamily="18" charset="0"/>
                        </a:rPr>
                        <a:t>DLC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>
                          <a:latin typeface="Times New Roman" pitchFamily="18" charset="0"/>
                          <a:cs typeface="Times New Roman" pitchFamily="18" charset="0"/>
                        </a:rPr>
                        <a:t>86/11/03/10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209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latin typeface="Times New Roman" pitchFamily="18" charset="0"/>
                          <a:cs typeface="Times New Roman" pitchFamily="18" charset="0"/>
                        </a:rPr>
                        <a:t>Platelet</a:t>
                      </a:r>
                      <a:r>
                        <a:rPr lang="en-IN" sz="24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count</a:t>
                      </a:r>
                      <a:endParaRPr lang="en-IN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>
                          <a:latin typeface="Times New Roman" pitchFamily="18" charset="0"/>
                          <a:cs typeface="Times New Roman" pitchFamily="18" charset="0"/>
                        </a:rPr>
                        <a:t>1.80 lakhs/</a:t>
                      </a:r>
                      <a:r>
                        <a:rPr lang="en-IN" sz="2400" dirty="0" err="1">
                          <a:latin typeface="Times New Roman" pitchFamily="18" charset="0"/>
                          <a:cs typeface="Times New Roman" pitchFamily="18" charset="0"/>
                        </a:rPr>
                        <a:t>cumm</a:t>
                      </a:r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209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latin typeface="Times New Roman" pitchFamily="18" charset="0"/>
                          <a:cs typeface="Times New Roman" pitchFamily="18" charset="0"/>
                        </a:rPr>
                        <a:t>HCT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>
                          <a:latin typeface="Times New Roman" pitchFamily="18" charset="0"/>
                          <a:cs typeface="Times New Roman" pitchFamily="18" charset="0"/>
                        </a:rPr>
                        <a:t>44.8 %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4209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latin typeface="Times New Roman" pitchFamily="18" charset="0"/>
                          <a:cs typeface="Times New Roman" pitchFamily="18" charset="0"/>
                        </a:rPr>
                        <a:t>Urea / </a:t>
                      </a:r>
                      <a:r>
                        <a:rPr lang="en-IN" sz="2400" b="1" dirty="0" err="1">
                          <a:latin typeface="Times New Roman" pitchFamily="18" charset="0"/>
                          <a:cs typeface="Times New Roman" pitchFamily="18" charset="0"/>
                        </a:rPr>
                        <a:t>Creat</a:t>
                      </a:r>
                      <a:endParaRPr lang="en-IN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>
                          <a:latin typeface="Times New Roman" pitchFamily="18" charset="0"/>
                          <a:cs typeface="Times New Roman" pitchFamily="18" charset="0"/>
                        </a:rPr>
                        <a:t>17 / 0.77 mg/dl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4209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latin typeface="Times New Roman" pitchFamily="18" charset="0"/>
                          <a:cs typeface="Times New Roman" pitchFamily="18" charset="0"/>
                        </a:rPr>
                        <a:t>TB / DB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>
                          <a:latin typeface="Times New Roman" pitchFamily="18" charset="0"/>
                          <a:cs typeface="Times New Roman" pitchFamily="18" charset="0"/>
                        </a:rPr>
                        <a:t>0.35 / 0.15 mg/dl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4209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latin typeface="Times New Roman" pitchFamily="18" charset="0"/>
                          <a:cs typeface="Times New Roman" pitchFamily="18" charset="0"/>
                        </a:rPr>
                        <a:t>SGPT / SGOT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>
                          <a:latin typeface="Times New Roman" pitchFamily="18" charset="0"/>
                          <a:cs typeface="Times New Roman" pitchFamily="18" charset="0"/>
                        </a:rPr>
                        <a:t>143 / 47 IU/L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4209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latin typeface="Times New Roman" pitchFamily="18" charset="0"/>
                          <a:cs typeface="Times New Roman" pitchFamily="18" charset="0"/>
                        </a:rPr>
                        <a:t>Serum</a:t>
                      </a:r>
                      <a:r>
                        <a:rPr lang="en-IN" sz="24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Ferritin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>
                          <a:latin typeface="Times New Roman" pitchFamily="18" charset="0"/>
                          <a:cs typeface="Times New Roman" pitchFamily="18" charset="0"/>
                        </a:rPr>
                        <a:t>654.3 ng/ml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01168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latin typeface="Times New Roman" pitchFamily="18" charset="0"/>
                          <a:cs typeface="Times New Roman" pitchFamily="18" charset="0"/>
                        </a:rPr>
                        <a:t>Platelet count by finger</a:t>
                      </a:r>
                      <a:r>
                        <a:rPr lang="en-IN" sz="24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prick</a:t>
                      </a:r>
                      <a:endParaRPr lang="en-IN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>
                          <a:latin typeface="Times New Roman" pitchFamily="18" charset="0"/>
                          <a:cs typeface="Times New Roman" pitchFamily="18" charset="0"/>
                        </a:rPr>
                        <a:t>1.70 lakhs/</a:t>
                      </a:r>
                      <a:r>
                        <a:rPr lang="en-IN" sz="2400" dirty="0" err="1">
                          <a:latin typeface="Times New Roman" pitchFamily="18" charset="0"/>
                          <a:cs typeface="Times New Roman" pitchFamily="18" charset="0"/>
                        </a:rPr>
                        <a:t>cumm</a:t>
                      </a:r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79716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851" y="1409418"/>
            <a:ext cx="8491025" cy="5448582"/>
          </a:xfrm>
        </p:spPr>
        <p:txBody>
          <a:bodyPr/>
          <a:lstStyle/>
          <a:p>
            <a:endParaRPr lang="en-IN" b="1" dirty="0"/>
          </a:p>
          <a:p>
            <a:endParaRPr lang="en-IN" b="1" dirty="0"/>
          </a:p>
          <a:p>
            <a:endParaRPr lang="en-IN" b="1" dirty="0"/>
          </a:p>
          <a:p>
            <a:r>
              <a:rPr lang="en-IN" sz="3200" b="1" dirty="0">
                <a:latin typeface="Times New Roman" pitchFamily="18" charset="0"/>
                <a:cs typeface="Times New Roman" pitchFamily="18" charset="0"/>
              </a:rPr>
              <a:t>FINAL DIAGNOSIS </a:t>
            </a:r>
            <a:r>
              <a:rPr lang="en-IN" sz="3200" dirty="0">
                <a:latin typeface="Times New Roman" pitchFamily="18" charset="0"/>
                <a:cs typeface="Times New Roman" pitchFamily="18" charset="0"/>
              </a:rPr>
              <a:t>: DENGUE FEVER WITH HAEMOPHAGOCYTIC LYMPHOHISTIOCYTOSIS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037" y="453977"/>
            <a:ext cx="8082185" cy="634526"/>
          </a:xfrm>
        </p:spPr>
        <p:txBody>
          <a:bodyPr>
            <a:normAutofit/>
          </a:bodyPr>
          <a:lstStyle/>
          <a:p>
            <a:r>
              <a:rPr lang="en-IN" sz="3200" b="1" dirty="0">
                <a:solidFill>
                  <a:schemeClr val="accent1"/>
                </a:solidFill>
                <a:latin typeface="Castellar" pitchFamily="18" charset="0"/>
              </a:rPr>
              <a:t>Supportive criteria for HLH in this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421" y="1939291"/>
            <a:ext cx="9143999" cy="4625340"/>
          </a:xfrm>
        </p:spPr>
        <p:txBody>
          <a:bodyPr>
            <a:normAutofit/>
          </a:bodyPr>
          <a:lstStyle/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Fever</a:t>
            </a: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Splenomegaly</a:t>
            </a:r>
          </a:p>
          <a:p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Bicytopenia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Hypertriglyceridemia</a:t>
            </a: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Increased Ferritin levels</a:t>
            </a: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Elevated Transaminases</a:t>
            </a: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Elevated LDH</a:t>
            </a:r>
          </a:p>
          <a:p>
            <a:endParaRPr lang="en-IN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4138"/>
            <a:ext cx="8124631" cy="622818"/>
          </a:xfrm>
        </p:spPr>
        <p:txBody>
          <a:bodyPr>
            <a:normAutofit/>
          </a:bodyPr>
          <a:lstStyle/>
          <a:p>
            <a:r>
              <a:rPr lang="en-IN" sz="3200" b="1" dirty="0">
                <a:solidFill>
                  <a:schemeClr val="accent1"/>
                </a:solidFill>
                <a:latin typeface="Castellar" pitchFamily="18" charset="0"/>
              </a:rPr>
              <a:t>HAEMOPHAGOCYTIC LYMPHOHISTIOCYTOSIS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7180" y="1496566"/>
            <a:ext cx="8026659" cy="4394718"/>
          </a:xfrm>
        </p:spPr>
        <p:txBody>
          <a:bodyPr>
            <a:noAutofit/>
          </a:bodyPr>
          <a:lstStyle/>
          <a:p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Haemophagocytic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lymphohistiocytosis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is a fatal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hyperinflammatory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condition.It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may arise secondary to infectious, rheumatologic, malignant, or metabolic conditions.</a:t>
            </a:r>
          </a:p>
          <a:p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It is helpful to think of HLH as the severe end of the spectrum of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hyperinflammatory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disorders when the immune system starts to damage host tissue.</a:t>
            </a:r>
          </a:p>
          <a:p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Hence,no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single clinical feature is diagnostic for HLH, and entire clinical presentation should be considered in making the diagnosis.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4542"/>
            <a:ext cx="8152688" cy="1097280"/>
          </a:xfrm>
        </p:spPr>
        <p:txBody>
          <a:bodyPr>
            <a:noAutofit/>
          </a:bodyPr>
          <a:lstStyle/>
          <a:p>
            <a:pPr algn="l"/>
            <a:r>
              <a:rPr lang="en-IN" sz="3200" b="1" dirty="0">
                <a:solidFill>
                  <a:schemeClr val="accent1"/>
                </a:solidFill>
                <a:latin typeface="Castellar" pitchFamily="18" charset="0"/>
              </a:rPr>
              <a:t>DIAGNOSTIC CRITERIA FOR HAEMOPHAGOCYTIC LYMPHOHISTIOCYTOSIS</a:t>
            </a:r>
            <a:br>
              <a:rPr lang="en-IN" sz="3200" b="1" dirty="0">
                <a:solidFill>
                  <a:schemeClr val="accent1"/>
                </a:solidFill>
                <a:latin typeface="Castellar" pitchFamily="18" charset="0"/>
              </a:rPr>
            </a:br>
            <a:r>
              <a:rPr lang="en-IN" sz="3200" b="1" dirty="0">
                <a:solidFill>
                  <a:schemeClr val="accent1"/>
                </a:solidFill>
                <a:latin typeface="Castellar" pitchFamily="18" charset="0"/>
              </a:rPr>
              <a:t>(As Per American Society of Haematology)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908" y="2046825"/>
            <a:ext cx="9144000" cy="4811175"/>
          </a:xfrm>
        </p:spPr>
        <p:txBody>
          <a:bodyPr>
            <a:noAutofit/>
          </a:bodyPr>
          <a:lstStyle/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The diagnosis of HLH can be established if one of either 1 0r 2 is fulfilled :</a:t>
            </a:r>
          </a:p>
          <a:p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1.A molecular diagnosis consistent with HLH is made.</a:t>
            </a: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2.Diagnostic criteria for HLH are fulfilled(5 out of 8 criteria below):</a:t>
            </a: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Fever</a:t>
            </a:r>
          </a:p>
          <a:p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Spleenomegaly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Cytopenias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(Affecting&gt; or = 2-3 lineages in the peripheral blood)</a:t>
            </a:r>
          </a:p>
          <a:p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Hypertriglyceridemia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and or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hypofibrinogenemia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buNone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Fasting triglycerides&gt;265mg/dl ; fibrinogen&lt;1.5g/L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657" y="528957"/>
            <a:ext cx="7886700" cy="678942"/>
          </a:xfrm>
        </p:spPr>
        <p:txBody>
          <a:bodyPr/>
          <a:lstStyle/>
          <a:p>
            <a:pPr algn="ctr"/>
            <a:r>
              <a:rPr lang="en-IN" sz="3200" b="1" dirty="0">
                <a:latin typeface="Castellar" pitchFamily="18" charset="0"/>
              </a:rPr>
              <a:t>CHIEF COMPLAINTS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657" y="1458643"/>
            <a:ext cx="8782343" cy="5035941"/>
          </a:xfrm>
        </p:spPr>
        <p:txBody>
          <a:bodyPr>
            <a:normAutofit/>
          </a:bodyPr>
          <a:lstStyle/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22 year/M, resident of Pune, came with c/c of :</a:t>
            </a:r>
          </a:p>
          <a:p>
            <a:pPr marL="0" indent="0">
              <a:buNone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Fever 				                           : 2 days</a:t>
            </a:r>
          </a:p>
          <a:p>
            <a:pPr marL="0" indent="0">
              <a:buNone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	  high grade </a:t>
            </a:r>
          </a:p>
          <a:p>
            <a:pPr marL="0" indent="0">
              <a:buNone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	 associated with chills, myalgia and arthralgia</a:t>
            </a:r>
          </a:p>
          <a:p>
            <a:pPr marL="0" indent="0">
              <a:buNone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4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Loose stools   (4-5epi/d)	            : 1 day</a:t>
            </a:r>
          </a:p>
          <a:p>
            <a:pPr marL="0" indent="0">
              <a:buNone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4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Vomiting       (2-3 epi/d)	                 : 1 day</a:t>
            </a: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No h/o hematemesis , malena, fresh blood in stools, </a:t>
            </a:r>
          </a:p>
          <a:p>
            <a:pPr marL="0" indent="0">
              <a:buNone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    pain in abdomen, breathlessness.</a:t>
            </a:r>
          </a:p>
          <a:p>
            <a:pPr marL="0" indent="0" algn="ctr">
              <a:buNone/>
            </a:pPr>
            <a:r>
              <a:rPr lang="en-IN" sz="3200" b="1" dirty="0">
                <a:latin typeface="Times New Roman" pitchFamily="18" charset="0"/>
                <a:cs typeface="Times New Roman" pitchFamily="18" charset="0"/>
              </a:rPr>
              <a:t>PAST HISTORY</a:t>
            </a: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No H/o DM / HTN / TB / BA</a:t>
            </a:r>
          </a:p>
        </p:txBody>
      </p:sp>
    </p:spTree>
    <p:extLst>
      <p:ext uri="{BB962C8B-B14F-4D97-AF65-F5344CB8AC3E}">
        <p14:creationId xmlns:p14="http://schemas.microsoft.com/office/powerpoint/2010/main" val="7235386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6326" y="774017"/>
            <a:ext cx="9144000" cy="5143500"/>
          </a:xfrm>
        </p:spPr>
        <p:txBody>
          <a:bodyPr>
            <a:noAutofit/>
          </a:bodyPr>
          <a:lstStyle/>
          <a:p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Haemophagocytosis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in Bone marrow spleen or lymph nodes.</a:t>
            </a: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Low or absent NK-cell activity</a:t>
            </a:r>
          </a:p>
          <a:p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Ferritin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&gt; 500ug/L</a:t>
            </a: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Soluble CD25 &gt; 2400U/ml</a:t>
            </a: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Supportive criteria include neurologic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symptoms,cerebrospinal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fluid pleocytosis,</a:t>
            </a:r>
          </a:p>
          <a:p>
            <a:pPr>
              <a:buNone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  conjugated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hyperbilirubinemia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transaminitis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hypoalbuminemia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hyponatermia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,</a:t>
            </a:r>
          </a:p>
          <a:p>
            <a:pPr>
              <a:buNone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  elevated LDH</a:t>
            </a:r>
          </a:p>
          <a:p>
            <a:pPr>
              <a:buNone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Absence of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hemophagocytosis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in BM does not exclude a diagnosis of HLH.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1D90F-049B-4A1C-B081-710D76901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41" y="326936"/>
            <a:ext cx="7053542" cy="1050398"/>
          </a:xfrm>
        </p:spPr>
        <p:txBody>
          <a:bodyPr/>
          <a:lstStyle/>
          <a:p>
            <a:r>
              <a:rPr lang="en-IN" sz="3200" b="1" dirty="0">
                <a:solidFill>
                  <a:schemeClr val="accent1"/>
                </a:solidFill>
                <a:latin typeface="Castellar" panose="020A0402060406010301" pitchFamily="18" charset="0"/>
              </a:rPr>
              <a:t>TAKE HOME MESSAGE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CD823-A6C7-43AA-AABE-3B88D8CA8A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7484" y="2402682"/>
            <a:ext cx="7379256" cy="3146822"/>
          </a:xfrm>
        </p:spPr>
        <p:txBody>
          <a:bodyPr>
            <a:normAutofit/>
          </a:bodyPr>
          <a:lstStyle/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fever in case of dengue lasts for more than 5-6 days complication such as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haemophagocytic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lymphohistiocytosis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should be suspected</a:t>
            </a:r>
          </a:p>
        </p:txBody>
      </p:sp>
    </p:spTree>
    <p:extLst>
      <p:ext uri="{BB962C8B-B14F-4D97-AF65-F5344CB8AC3E}">
        <p14:creationId xmlns:p14="http://schemas.microsoft.com/office/powerpoint/2010/main" val="26379565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EC539-ACBF-4D82-97E1-AAB51ACE8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9958" y="257769"/>
            <a:ext cx="7053542" cy="1050398"/>
          </a:xfrm>
        </p:spPr>
        <p:txBody>
          <a:bodyPr/>
          <a:lstStyle/>
          <a:p>
            <a:r>
              <a:rPr lang="en-IN" sz="3200" b="1" dirty="0">
                <a:solidFill>
                  <a:schemeClr val="accent1"/>
                </a:solidFill>
                <a:latin typeface="Castellar" panose="020A0402060406010301" pitchFamily="18" charset="0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2122B-43C5-484D-AE19-899CB73E04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4820" y="2402682"/>
            <a:ext cx="8458200" cy="3146822"/>
          </a:xfrm>
        </p:spPr>
        <p:txBody>
          <a:bodyPr>
            <a:noAutofit/>
          </a:bodyPr>
          <a:lstStyle/>
          <a:p>
            <a:r>
              <a:rPr lang="en-IN" sz="2400" dirty="0"/>
              <a:t>1.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Janka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G.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Haemophagocytic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lymphohistiocytosis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when the immune system runs amok. </a:t>
            </a:r>
            <a:r>
              <a:rPr lang="en-I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Klin</a:t>
            </a:r>
            <a:r>
              <a:rPr lang="en-I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padiatr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2009;221:278-285</a:t>
            </a: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Gupta S, Weitzman S. Primary and secondary hemophagocytic.</a:t>
            </a: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Henter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JI,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Elinder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G,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Soder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O, Ost A. Incidence in Sweden and clinical features of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lymphohistiocytosis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5415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38" y="630409"/>
            <a:ext cx="9273539" cy="58172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200" b="1" dirty="0">
                <a:solidFill>
                  <a:srgbClr val="92D050"/>
                </a:solidFill>
                <a:latin typeface="Castellar" pitchFamily="18" charset="0"/>
              </a:rPr>
              <a:t>PERSONAL HISTORY</a:t>
            </a:r>
          </a:p>
          <a:p>
            <a:endParaRPr lang="en-IN" sz="2700" dirty="0"/>
          </a:p>
          <a:p>
            <a:r>
              <a:rPr lang="en-IN" sz="2100" dirty="0">
                <a:latin typeface="Times New Roman" pitchFamily="18" charset="0"/>
                <a:cs typeface="Times New Roman" pitchFamily="18" charset="0"/>
              </a:rPr>
              <a:t>Sleep			          : Normal</a:t>
            </a:r>
          </a:p>
          <a:p>
            <a:r>
              <a:rPr lang="en-IN" sz="2100" dirty="0">
                <a:latin typeface="Times New Roman" pitchFamily="18" charset="0"/>
                <a:cs typeface="Times New Roman" pitchFamily="18" charset="0"/>
              </a:rPr>
              <a:t>Appetite                          : Decreased</a:t>
            </a:r>
          </a:p>
          <a:p>
            <a:r>
              <a:rPr lang="en-IN" sz="2100" dirty="0">
                <a:latin typeface="Times New Roman" pitchFamily="18" charset="0"/>
                <a:cs typeface="Times New Roman" pitchFamily="18" charset="0"/>
              </a:rPr>
              <a:t>Bladder habits	           :  Normal</a:t>
            </a:r>
          </a:p>
          <a:p>
            <a:r>
              <a:rPr lang="en-IN" sz="2100" dirty="0">
                <a:latin typeface="Times New Roman" pitchFamily="18" charset="0"/>
                <a:cs typeface="Times New Roman" pitchFamily="18" charset="0"/>
              </a:rPr>
              <a:t>Bowel habits	      	           :  Loose stools (+) </a:t>
            </a:r>
          </a:p>
          <a:p>
            <a:r>
              <a:rPr lang="en-IN" sz="2100" dirty="0">
                <a:latin typeface="Times New Roman" pitchFamily="18" charset="0"/>
                <a:cs typeface="Times New Roman" pitchFamily="18" charset="0"/>
              </a:rPr>
              <a:t>Mixed diet</a:t>
            </a:r>
          </a:p>
          <a:p>
            <a:r>
              <a:rPr lang="en-IN" sz="2100" dirty="0">
                <a:latin typeface="Times New Roman" pitchFamily="18" charset="0"/>
                <a:cs typeface="Times New Roman" pitchFamily="18" charset="0"/>
              </a:rPr>
              <a:t>No addictions</a:t>
            </a:r>
          </a:p>
          <a:p>
            <a:pPr marL="0" indent="0">
              <a:buNone/>
            </a:pPr>
            <a:r>
              <a:rPr lang="en-IN" sz="3200" b="1" dirty="0">
                <a:solidFill>
                  <a:srgbClr val="92D050"/>
                </a:solidFill>
                <a:latin typeface="Castellar" pitchFamily="18" charset="0"/>
              </a:rPr>
              <a:t>FAMILY HISTORY</a:t>
            </a:r>
            <a:endParaRPr lang="en-IN" sz="3200" dirty="0">
              <a:solidFill>
                <a:srgbClr val="92D050"/>
              </a:solidFill>
            </a:endParaRPr>
          </a:p>
          <a:p>
            <a:r>
              <a:rPr lang="en-IN" sz="2100" dirty="0">
                <a:latin typeface="Times New Roman" pitchFamily="18" charset="0"/>
                <a:cs typeface="Times New Roman" pitchFamily="18" charset="0"/>
              </a:rPr>
              <a:t>Mother		    : K/c/o Hypothyroidism</a:t>
            </a:r>
          </a:p>
          <a:p>
            <a:r>
              <a:rPr lang="en-IN" sz="2100" dirty="0">
                <a:latin typeface="Times New Roman" pitchFamily="18" charset="0"/>
                <a:cs typeface="Times New Roman" pitchFamily="18" charset="0"/>
              </a:rPr>
              <a:t>Father		     : K/c/o Hypertension</a:t>
            </a:r>
          </a:p>
          <a:p>
            <a:endParaRPr lang="en-IN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128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7579"/>
            <a:ext cx="8088595" cy="596069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>
                <a:solidFill>
                  <a:srgbClr val="92D050"/>
                </a:solidFill>
                <a:latin typeface="Castellar" pitchFamily="18" charset="0"/>
              </a:rPr>
              <a:t>GENERAL EXAMINATION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9090" y="1965019"/>
            <a:ext cx="8691779" cy="4587359"/>
          </a:xfrm>
        </p:spPr>
        <p:txBody>
          <a:bodyPr>
            <a:normAutofit/>
          </a:bodyPr>
          <a:lstStyle/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Pulse			                 : 78 / minute</a:t>
            </a: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Blood Pressure	                 : 120 / 80 mmHg</a:t>
            </a: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Respiratory Rate  	           : 16 / minute</a:t>
            </a: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SpO</a:t>
            </a:r>
            <a:r>
              <a:rPr lang="en-IN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			                 : 97 %  at room air</a:t>
            </a:r>
          </a:p>
          <a:p>
            <a:endParaRPr lang="en-IN" sz="2400" baseline="-25000" dirty="0">
              <a:latin typeface="Times New Roman" pitchFamily="18" charset="0"/>
              <a:cs typeface="Times New Roman" pitchFamily="18" charset="0"/>
            </a:endParaRPr>
          </a:p>
          <a:p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No pallor, icterus, clubbing, cyanosis, lymphadenopathy, oedema.</a:t>
            </a: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No blanching rash at the time of admission.</a:t>
            </a:r>
          </a:p>
          <a:p>
            <a:pPr marL="0" indent="0" algn="ctr">
              <a:buNone/>
            </a:pPr>
            <a:r>
              <a:rPr lang="en-IN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52047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3787"/>
            <a:ext cx="8178326" cy="4226963"/>
          </a:xfrm>
        </p:spPr>
        <p:txBody>
          <a:bodyPr/>
          <a:lstStyle/>
          <a:p>
            <a:endParaRPr lang="en-IN" dirty="0"/>
          </a:p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304444" y="781253"/>
            <a:ext cx="8839556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3200" b="1" dirty="0">
                <a:solidFill>
                  <a:srgbClr val="92D050"/>
                </a:solidFill>
                <a:latin typeface="Castellar" pitchFamily="18" charset="0"/>
              </a:rPr>
              <a:t>SYSTEMIC EXAMINATION</a:t>
            </a: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CNS	:	Conscious, oriented. No neurological deficit.</a:t>
            </a:r>
          </a:p>
          <a:p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RS  	:    Normal vesicular breath sounds heard bilaterally</a:t>
            </a:r>
          </a:p>
          <a:p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P/A.     : 	Soft, non-tender. Mild hepatomegaly. No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Spleenomegaly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CVS	:	S</a:t>
            </a:r>
            <a:r>
              <a:rPr lang="en-IN" sz="2400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, S</a:t>
            </a:r>
            <a:r>
              <a:rPr lang="en-IN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normal. No murmur.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" y="420377"/>
            <a:ext cx="8480360" cy="498107"/>
          </a:xfrm>
        </p:spPr>
        <p:txBody>
          <a:bodyPr>
            <a:noAutofit/>
          </a:bodyPr>
          <a:lstStyle/>
          <a:p>
            <a:pPr algn="ctr"/>
            <a:r>
              <a:rPr lang="en-IN" sz="3200" b="1" dirty="0">
                <a:solidFill>
                  <a:srgbClr val="92D050"/>
                </a:solidFill>
                <a:latin typeface="Castellar" pitchFamily="18" charset="0"/>
              </a:rPr>
              <a:t>LAB INVESTIGATIONS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2022785"/>
              </p:ext>
            </p:extLst>
          </p:nvPr>
        </p:nvGraphicFramePr>
        <p:xfrm>
          <a:off x="182880" y="1264029"/>
          <a:ext cx="8877300" cy="52774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29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8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7188">
                <a:tc>
                  <a:txBody>
                    <a:bodyPr/>
                    <a:lstStyle/>
                    <a:p>
                      <a:r>
                        <a:rPr lang="en-IN" sz="1800" b="1" dirty="0">
                          <a:latin typeface="Times New Roman" pitchFamily="18" charset="0"/>
                          <a:cs typeface="Times New Roman" pitchFamily="18" charset="0"/>
                        </a:rPr>
                        <a:t> I</a:t>
                      </a:r>
                      <a:r>
                        <a:rPr lang="en-IN" sz="1800" b="1" baseline="-25000" dirty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IN" sz="18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</a:t>
                      </a:r>
                    </a:p>
                    <a:p>
                      <a:r>
                        <a:rPr lang="en-IN" sz="18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                   DOA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latin typeface="Times New Roman" pitchFamily="18" charset="0"/>
                          <a:cs typeface="Times New Roman" pitchFamily="18" charset="0"/>
                        </a:rPr>
                        <a:t>19/10/18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26"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itchFamily="18" charset="0"/>
                          <a:cs typeface="Times New Roman" pitchFamily="18" charset="0"/>
                        </a:rPr>
                        <a:t>HB</a:t>
                      </a:r>
                      <a:r>
                        <a:rPr lang="en-IN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(g%)</a:t>
                      </a:r>
                      <a:endParaRPr lang="en-I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itchFamily="18" charset="0"/>
                          <a:cs typeface="Times New Roman" pitchFamily="18" charset="0"/>
                        </a:rPr>
                        <a:t>15.4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26"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itchFamily="18" charset="0"/>
                          <a:cs typeface="Times New Roman" pitchFamily="18" charset="0"/>
                        </a:rPr>
                        <a:t>TLC</a:t>
                      </a:r>
                      <a:r>
                        <a:rPr lang="en-IN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IN" sz="1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cumm</a:t>
                      </a:r>
                      <a:r>
                        <a:rPr lang="en-IN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I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solidFill>
                            <a:srgbClr val="92D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3400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244"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itchFamily="18" charset="0"/>
                          <a:cs typeface="Times New Roman" pitchFamily="18" charset="0"/>
                        </a:rPr>
                        <a:t>DLC (%) N/L/E/M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itchFamily="18" charset="0"/>
                          <a:cs typeface="Times New Roman" pitchFamily="18" charset="0"/>
                        </a:rPr>
                        <a:t>75/15/3/7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244">
                <a:tc>
                  <a:txBody>
                    <a:bodyPr/>
                    <a:lstStyle/>
                    <a:p>
                      <a:r>
                        <a:rPr lang="en-IN" sz="1800" dirty="0" err="1">
                          <a:latin typeface="Times New Roman" pitchFamily="18" charset="0"/>
                          <a:cs typeface="Times New Roman" pitchFamily="18" charset="0"/>
                        </a:rPr>
                        <a:t>Plt.</a:t>
                      </a:r>
                      <a:r>
                        <a:rPr lang="en-IN" sz="1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Count</a:t>
                      </a:r>
                      <a:r>
                        <a:rPr lang="en-IN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(lakhs/mm</a:t>
                      </a:r>
                      <a:r>
                        <a:rPr lang="en-IN" sz="1800" baseline="300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en-IN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I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itchFamily="18" charset="0"/>
                          <a:cs typeface="Times New Roman" pitchFamily="18" charset="0"/>
                        </a:rPr>
                        <a:t>1.20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326"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itchFamily="18" charset="0"/>
                          <a:cs typeface="Times New Roman" pitchFamily="18" charset="0"/>
                        </a:rPr>
                        <a:t>HCT (%)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itchFamily="18" charset="0"/>
                          <a:cs typeface="Times New Roman" pitchFamily="18" charset="0"/>
                        </a:rPr>
                        <a:t>40.6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244"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itchFamily="18" charset="0"/>
                          <a:cs typeface="Times New Roman" pitchFamily="18" charset="0"/>
                        </a:rPr>
                        <a:t>Urea/Creatinine(mg/dl)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itchFamily="18" charset="0"/>
                          <a:cs typeface="Times New Roman" pitchFamily="18" charset="0"/>
                        </a:rPr>
                        <a:t>20/1.21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7244"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itchFamily="18" charset="0"/>
                          <a:cs typeface="Times New Roman" pitchFamily="18" charset="0"/>
                        </a:rPr>
                        <a:t>TB / DB (mg/dl)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itchFamily="18" charset="0"/>
                          <a:cs typeface="Times New Roman" pitchFamily="18" charset="0"/>
                        </a:rPr>
                        <a:t>0.45/0.07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7326"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itchFamily="18" charset="0"/>
                          <a:cs typeface="Times New Roman" pitchFamily="18" charset="0"/>
                        </a:rPr>
                        <a:t>SGPT / SGOT (IU/L)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itchFamily="18" charset="0"/>
                          <a:cs typeface="Times New Roman" pitchFamily="18" charset="0"/>
                        </a:rPr>
                        <a:t>28/48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7326"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itchFamily="18" charset="0"/>
                          <a:cs typeface="Times New Roman" pitchFamily="18" charset="0"/>
                        </a:rPr>
                        <a:t>Na</a:t>
                      </a:r>
                      <a:r>
                        <a:rPr lang="en-IN" sz="1800" baseline="30000" dirty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en-IN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/ K</a:t>
                      </a:r>
                      <a:r>
                        <a:rPr lang="en-IN" sz="1800" baseline="30000" dirty="0"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en-IN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en-IN" sz="1800" baseline="0" dirty="0" err="1">
                          <a:latin typeface="Times New Roman" pitchFamily="18" charset="0"/>
                          <a:cs typeface="Times New Roman" pitchFamily="18" charset="0"/>
                        </a:rPr>
                        <a:t>mmol</a:t>
                      </a:r>
                      <a:r>
                        <a:rPr lang="en-IN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/L)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itchFamily="18" charset="0"/>
                          <a:cs typeface="Times New Roman" pitchFamily="18" charset="0"/>
                        </a:rPr>
                        <a:t>134/4.1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7326"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itchFamily="18" charset="0"/>
                          <a:cs typeface="Times New Roman" pitchFamily="18" charset="0"/>
                        </a:rPr>
                        <a:t>TP/Albumin (g/dl)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dirty="0">
                          <a:latin typeface="Times New Roman" pitchFamily="18" charset="0"/>
                          <a:cs typeface="Times New Roman" pitchFamily="18" charset="0"/>
                        </a:rPr>
                        <a:t>6.9/4.3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7326"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itchFamily="18" charset="0"/>
                          <a:cs typeface="Times New Roman" pitchFamily="18" charset="0"/>
                        </a:rPr>
                        <a:t>CRP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dirty="0">
                          <a:solidFill>
                            <a:srgbClr val="92D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Positive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>
            <a:off x="669841" y="1525397"/>
            <a:ext cx="79409" cy="1949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13900" y="1424803"/>
            <a:ext cx="1891365" cy="5053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>
            <a:off x="1960886" y="1612495"/>
            <a:ext cx="288758" cy="129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</p:spTree>
    <p:extLst>
      <p:ext uri="{BB962C8B-B14F-4D97-AF65-F5344CB8AC3E}">
        <p14:creationId xmlns:p14="http://schemas.microsoft.com/office/powerpoint/2010/main" val="2754462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6341" y="857251"/>
            <a:ext cx="9258299" cy="5731118"/>
          </a:xfrm>
        </p:spPr>
        <p:txBody>
          <a:bodyPr>
            <a:normAutofit fontScale="92500" lnSpcReduction="20000"/>
          </a:bodyPr>
          <a:lstStyle/>
          <a:p>
            <a:pPr marL="0" indent="0" fontAlgn="t">
              <a:buNone/>
            </a:pP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Amylase			     :		54 IU/L</a:t>
            </a:r>
          </a:p>
          <a:p>
            <a:pPr marL="0" indent="0" fontAlgn="t">
              <a:buNone/>
            </a:pP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Lipase 			           :            20 IU/L</a:t>
            </a:r>
          </a:p>
          <a:p>
            <a:pPr marL="0" indent="0" fontAlgn="t">
              <a:buNone/>
            </a:pP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BSL (R)			     :		87 mg/dl</a:t>
            </a:r>
          </a:p>
          <a:p>
            <a:pPr marL="0" indent="0" fontAlgn="t">
              <a:buNone/>
            </a:pP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Urine R/M			     :		Normal </a:t>
            </a:r>
          </a:p>
          <a:p>
            <a:pPr marL="0" indent="0" fontAlgn="t">
              <a:buNone/>
            </a:pP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Sr. Calcium		     :		8.5 mg/dl</a:t>
            </a:r>
          </a:p>
          <a:p>
            <a:pPr marL="0" indent="0" fontAlgn="t">
              <a:buNone/>
            </a:pP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CPKMB			     :		136 U/L</a:t>
            </a:r>
          </a:p>
          <a:p>
            <a:pPr marL="0" indent="0" fontAlgn="t">
              <a:buNone/>
            </a:pP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HIV / </a:t>
            </a:r>
            <a:r>
              <a:rPr lang="en-IN" sz="2600" dirty="0" err="1">
                <a:latin typeface="Times New Roman" pitchFamily="18" charset="0"/>
                <a:cs typeface="Times New Roman" pitchFamily="18" charset="0"/>
              </a:rPr>
              <a:t>HbsAg</a:t>
            </a: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		     :		 Negative</a:t>
            </a:r>
          </a:p>
          <a:p>
            <a:pPr marL="0" indent="0" fontAlgn="t">
              <a:buNone/>
            </a:pP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Anti-HCV			     :		 Negative</a:t>
            </a:r>
          </a:p>
          <a:p>
            <a:pPr marL="0" indent="0">
              <a:buNone/>
            </a:pP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HAV – IgM Ab	     :	     	Non Reactive (0.46)</a:t>
            </a:r>
          </a:p>
          <a:p>
            <a:pPr marL="0" indent="0">
              <a:buNone/>
            </a:pP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HEV – IgM Ab	     :	      Non Reactive (0.28)</a:t>
            </a:r>
          </a:p>
          <a:p>
            <a:pPr marL="0" indent="0">
              <a:buNone/>
            </a:pP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RMT				     :	  	Negative</a:t>
            </a:r>
          </a:p>
          <a:p>
            <a:pPr marL="0" indent="0">
              <a:buNone/>
            </a:pP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ECG				     :		Normal</a:t>
            </a:r>
          </a:p>
          <a:p>
            <a:pPr marL="0" indent="0">
              <a:buNone/>
            </a:pPr>
            <a:r>
              <a:rPr lang="en-IN" sz="2600" dirty="0">
                <a:latin typeface="Times New Roman" pitchFamily="18" charset="0"/>
                <a:cs typeface="Times New Roman" pitchFamily="18" charset="0"/>
              </a:rPr>
              <a:t>Dengue NS1 (19/10/2018) [ELISA]	:	</a:t>
            </a:r>
            <a:r>
              <a:rPr lang="en-IN" sz="26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Positive</a:t>
            </a:r>
          </a:p>
          <a:p>
            <a:pPr marL="0" indent="0">
              <a:buNone/>
            </a:pPr>
            <a:endParaRPr lang="en-IN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2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1800" dirty="0"/>
          </a:p>
        </p:txBody>
      </p:sp>
    </p:spTree>
    <p:extLst>
      <p:ext uri="{BB962C8B-B14F-4D97-AF65-F5344CB8AC3E}">
        <p14:creationId xmlns:p14="http://schemas.microsoft.com/office/powerpoint/2010/main" val="3333090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5220"/>
            <a:ext cx="8146279" cy="729590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>
                <a:solidFill>
                  <a:srgbClr val="92D050"/>
                </a:solidFill>
                <a:latin typeface="Castellar" pitchFamily="18" charset="0"/>
              </a:rPr>
              <a:t>RADIOLOGICAL INVESTIGATIONS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795837"/>
            <a:ext cx="3886200" cy="3506567"/>
          </a:xfrm>
        </p:spPr>
        <p:txBody>
          <a:bodyPr/>
          <a:lstStyle/>
          <a:p>
            <a:pPr marL="0" indent="0">
              <a:buNone/>
            </a:pPr>
            <a:r>
              <a:rPr lang="en-IN" sz="2400" b="1" dirty="0">
                <a:latin typeface="Times New Roman" pitchFamily="18" charset="0"/>
                <a:cs typeface="Times New Roman" pitchFamily="18" charset="0"/>
              </a:rPr>
              <a:t>CHEST X-RAY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: Normal</a:t>
            </a:r>
          </a:p>
          <a:p>
            <a:pPr marL="0" indent="0"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3139" y="1795837"/>
            <a:ext cx="5200330" cy="39917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400" b="1" dirty="0">
                <a:latin typeface="Times New Roman" pitchFamily="18" charset="0"/>
                <a:cs typeface="Times New Roman" pitchFamily="18" charset="0"/>
              </a:rPr>
              <a:t>ULTRASOUND (</a:t>
            </a:r>
            <a:r>
              <a:rPr lang="en-IN" sz="2400" b="1" dirty="0" err="1">
                <a:latin typeface="Times New Roman" pitchFamily="18" charset="0"/>
                <a:cs typeface="Times New Roman" pitchFamily="18" charset="0"/>
              </a:rPr>
              <a:t>Abdomen+pelvis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) :</a:t>
            </a:r>
          </a:p>
          <a:p>
            <a:pPr marL="0" indent="0">
              <a:buNone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IN" sz="24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Splenomegaly </a:t>
            </a:r>
            <a:r>
              <a:rPr lang="en-IN" sz="2400" b="1" dirty="0">
                <a:latin typeface="Times New Roman" pitchFamily="18" charset="0"/>
                <a:cs typeface="Times New Roman" pitchFamily="18" charset="0"/>
              </a:rPr>
              <a:t>(14cm)</a:t>
            </a:r>
          </a:p>
          <a:p>
            <a:pPr>
              <a:buFontTx/>
              <a:buChar char="-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Rest of the study was normal. </a:t>
            </a:r>
          </a:p>
          <a:p>
            <a:pPr>
              <a:buFontTx/>
              <a:buChar char="-"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No e/o fluid collection.</a:t>
            </a:r>
          </a:p>
          <a:p>
            <a:pPr marL="0" indent="0">
              <a:buNone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1" y="2394900"/>
            <a:ext cx="3356810" cy="3324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937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471" y="504388"/>
            <a:ext cx="7964680" cy="638051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>
                <a:solidFill>
                  <a:srgbClr val="92D050"/>
                </a:solidFill>
                <a:latin typeface="Castellar" pitchFamily="18" charset="0"/>
              </a:rPr>
              <a:t>TREATMENT (DAY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80" y="1837797"/>
            <a:ext cx="8120641" cy="47505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He was treated with :</a:t>
            </a:r>
          </a:p>
          <a:p>
            <a:pPr marL="0" indent="0">
              <a:buNone/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IV fluids</a:t>
            </a: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Inj. Ceftriaxone (1g) IV BD 	 		          4 days</a:t>
            </a: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Inj. Metronidazole (500mg) IV TDS 		    3 days</a:t>
            </a: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Inj.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Ondensetron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(4mg) IV TDS 		          6 days</a:t>
            </a: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Inj. Pantoprazole (40mg) IV OD		          6 days</a:t>
            </a: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Tab. Paracetamol (500mg) TDS		          4 days , then S.O.S</a:t>
            </a:r>
          </a:p>
          <a:p>
            <a:pPr marL="0" indent="0">
              <a:buNone/>
            </a:pPr>
            <a:endParaRPr lang="en-IN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4047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1280</TotalTime>
  <Words>771</Words>
  <Application>Microsoft Macintosh PowerPoint</Application>
  <PresentationFormat>On-screen Show (4:3)</PresentationFormat>
  <Paragraphs>260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Baskerville Old Face</vt:lpstr>
      <vt:lpstr>Calibri</vt:lpstr>
      <vt:lpstr>Castellar</vt:lpstr>
      <vt:lpstr>Century Gothic</vt:lpstr>
      <vt:lpstr>Times New Roman</vt:lpstr>
      <vt:lpstr>Wingdings</vt:lpstr>
      <vt:lpstr>Wingdings 3</vt:lpstr>
      <vt:lpstr>Ion</vt:lpstr>
      <vt:lpstr>PowerPoint Presentation</vt:lpstr>
      <vt:lpstr>CHIEF COMPLAINTS</vt:lpstr>
      <vt:lpstr>PowerPoint Presentation</vt:lpstr>
      <vt:lpstr>GENERAL EXAMINATION</vt:lpstr>
      <vt:lpstr>PowerPoint Presentation</vt:lpstr>
      <vt:lpstr>LAB INVESTIGATIONS</vt:lpstr>
      <vt:lpstr>PowerPoint Presentation</vt:lpstr>
      <vt:lpstr>RADIOLOGICAL INVESTIGATIONS</vt:lpstr>
      <vt:lpstr>TREATMENT (DAY 1)</vt:lpstr>
      <vt:lpstr>COURSE OF DISEASE</vt:lpstr>
      <vt:lpstr>LAB INVESTIGATIONS</vt:lpstr>
      <vt:lpstr>PowerPoint Presentation</vt:lpstr>
      <vt:lpstr>PowerPoint Presentation</vt:lpstr>
      <vt:lpstr>TREATMENT</vt:lpstr>
      <vt:lpstr>PowerPoint Presentation</vt:lpstr>
      <vt:lpstr>PowerPoint Presentation</vt:lpstr>
      <vt:lpstr>Supportive criteria for HLH in this case</vt:lpstr>
      <vt:lpstr>HAEMOPHAGOCYTIC LYMPHOHISTIOCYTOSIS</vt:lpstr>
      <vt:lpstr>DIAGNOSTIC CRITERIA FOR HAEMOPHAGOCYTIC LYMPHOHISTIOCYTOSIS (As Per American Society of Haematology)</vt:lpstr>
      <vt:lpstr>PowerPoint Presentation</vt:lpstr>
      <vt:lpstr>TAKE HOME MESSAGE</vt:lpstr>
      <vt:lpstr>REFERENCES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Tanvi</dc:creator>
  <cp:lastModifiedBy>Microsoft Office User</cp:lastModifiedBy>
  <cp:revision>88</cp:revision>
  <dcterms:created xsi:type="dcterms:W3CDTF">2018-11-01T03:39:19Z</dcterms:created>
  <dcterms:modified xsi:type="dcterms:W3CDTF">2019-01-24T13:21:48Z</dcterms:modified>
</cp:coreProperties>
</file>