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82" r:id="rId8"/>
    <p:sldId id="261" r:id="rId9"/>
    <p:sldId id="268" r:id="rId10"/>
    <p:sldId id="272" r:id="rId11"/>
    <p:sldId id="269" r:id="rId12"/>
    <p:sldId id="267" r:id="rId13"/>
    <p:sldId id="273" r:id="rId14"/>
    <p:sldId id="266" r:id="rId15"/>
    <p:sldId id="270" r:id="rId16"/>
    <p:sldId id="271" r:id="rId17"/>
    <p:sldId id="274" r:id="rId18"/>
    <p:sldId id="278" r:id="rId19"/>
    <p:sldId id="279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8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0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0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6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6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8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2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72AAE-8B9B-476D-808A-95F41E1720BF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C25E-B66E-46E3-ACF0-06DAB606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785" y="973717"/>
            <a:ext cx="6929982" cy="169708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presentation of a relatively Uncommon disease-</a:t>
            </a:r>
            <a:b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unusual case of Fever.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1501" y="3777390"/>
            <a:ext cx="6686549" cy="12551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Shubham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Malani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Medicine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D. Y.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Medical College. </a:t>
            </a:r>
          </a:p>
        </p:txBody>
      </p:sp>
    </p:spTree>
    <p:extLst>
      <p:ext uri="{BB962C8B-B14F-4D97-AF65-F5344CB8AC3E}">
        <p14:creationId xmlns:p14="http://schemas.microsoft.com/office/powerpoint/2010/main" val="1730741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626" y="366515"/>
            <a:ext cx="6683765" cy="96066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(Day 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928" y="1587656"/>
            <a:ext cx="7299370" cy="402140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PCV were given immediately.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Furosemide 20 mg IV with BP monitoring was given.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Ceftriaxone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IV BD 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Artesunate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120 mg stat f/b 60 mg BD was started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 . Paracetamol 500mg TDS.</a:t>
            </a:r>
          </a:p>
        </p:txBody>
      </p:sp>
    </p:spTree>
    <p:extLst>
      <p:ext uri="{BB962C8B-B14F-4D97-AF65-F5344CB8AC3E}">
        <p14:creationId xmlns:p14="http://schemas.microsoft.com/office/powerpoint/2010/main" val="214623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67E94E-29C8-CA4A-8B7F-99EDEE27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85" y="154457"/>
            <a:ext cx="6683765" cy="96066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2-3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7" y="1014762"/>
            <a:ext cx="8222430" cy="5140711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improved post BT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continued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was further evaluated 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 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PT-INR was raised(1.8)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malaria test and PBS for malarial parasite was negative.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Dengue NS1,IgM, IgG (by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)was also negative.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Leptospira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also negative.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and urine cultures were awaited.</a:t>
            </a:r>
          </a:p>
        </p:txBody>
      </p:sp>
    </p:spTree>
    <p:extLst>
      <p:ext uri="{BB962C8B-B14F-4D97-AF65-F5344CB8AC3E}">
        <p14:creationId xmlns:p14="http://schemas.microsoft.com/office/powerpoint/2010/main" val="1745600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19" y="355069"/>
            <a:ext cx="8380141" cy="6157243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USG abdomen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suggestive of mild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-splenomegaly, mild ascites, mild pleural effusion.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presentation of pallor, clubbing, splenomegaly and high grade fever- A possibility of Infective endocarditis was also thought of.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 echo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showed mild global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hypokinesia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thin rim of pericardial effusion with EF of 60%.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Transesophageal &amp; transthoracic echocardiography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showed no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vegetations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Fundoscopy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Roth’s spots, Flame shaped hemorrhages, Cotton wool spots, tortuous blood vessels suggestive of Septic systemic embolization due to Infective endocarditis.</a:t>
            </a:r>
          </a:p>
        </p:txBody>
      </p:sp>
    </p:spTree>
    <p:extLst>
      <p:ext uri="{BB962C8B-B14F-4D97-AF65-F5344CB8AC3E}">
        <p14:creationId xmlns:p14="http://schemas.microsoft.com/office/powerpoint/2010/main" val="2685909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46" y="345688"/>
            <a:ext cx="8341113" cy="6043961"/>
          </a:xfrm>
        </p:spPr>
        <p:txBody>
          <a:bodyPr>
            <a:no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Hematology reference was done :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Pancytopenia under evaluation </a:t>
            </a:r>
          </a:p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Direct and Indirect coombs test, ANA.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Investigations-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Sickling test – negative.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and Indirect coombs test – negative.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- negative.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B12  -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97.9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/ml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( 191-663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/ml)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Folic acid  -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 ng/ml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( 4.6 – 34.8 ng/ml )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Treatment-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Hydroxycobalamin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 mcg OD for 6 days followed by once 3 monthly.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 Folic acid 5mg OD</a:t>
            </a:r>
          </a:p>
        </p:txBody>
      </p:sp>
    </p:spTree>
    <p:extLst>
      <p:ext uri="{BB962C8B-B14F-4D97-AF65-F5344CB8AC3E}">
        <p14:creationId xmlns:p14="http://schemas.microsoft.com/office/powerpoint/2010/main" val="351815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97" y="351687"/>
            <a:ext cx="6683765" cy="960668"/>
          </a:xfrm>
        </p:spPr>
        <p:txBody>
          <a:bodyPr>
            <a:normAutofit/>
          </a:bodyPr>
          <a:lstStyle/>
          <a:p>
            <a:r>
              <a:rPr lang="en-US" sz="3600" b="1" dirty="0"/>
              <a:t>The following day (Day 4-5)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425" y="1563498"/>
            <a:ext cx="8037468" cy="429089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Congestive cardiac failure and hematocrit was improving.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consciousness and general condition of the patient was getting better.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was weaned off the ventilator.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PCV and FFP was given .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however continued ,thus evaluating further ….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73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41" y="390294"/>
            <a:ext cx="7909500" cy="5142108"/>
          </a:xfrm>
        </p:spPr>
        <p:txBody>
          <a:bodyPr>
            <a:noAutofit/>
          </a:bodyPr>
          <a:lstStyle/>
          <a:p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OGDoscopy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showed antral gastritis.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marrow aspiration - Erythroid hyperplasia with dual maturation (Megaloblastic and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micronormoblastic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Urine culture showed no growth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culture showed no growth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marrow culture also was negative.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202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72" y="267749"/>
            <a:ext cx="8246374" cy="6133051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of all the measures fever still continued and no cause was found.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on recording further history It was found that patient had history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 of unpasteurized raw milk and contact with cattle for more than 1 year.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which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Brucella antibody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sent and IgM antibody was found to be strongly positive (1.35).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Brucellosis induced Acute Hemolysis with Vit. B12 and Folic acid deficiency with Infective Endocarditis.</a:t>
            </a:r>
          </a:p>
        </p:txBody>
      </p:sp>
    </p:spTree>
    <p:extLst>
      <p:ext uri="{BB962C8B-B14F-4D97-AF65-F5344CB8AC3E}">
        <p14:creationId xmlns:p14="http://schemas.microsoft.com/office/powerpoint/2010/main" val="2735661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439" y="583779"/>
            <a:ext cx="6683765" cy="96066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439" y="1544448"/>
            <a:ext cx="7715976" cy="419843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Tab. Rifampicin 600 mg OD for 6 weeks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Tab. Doxycycline 100mg BD for 6 weeks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this treatment Patient recovered and is now doing well and came for follow-up after 1 month with repeat antibody titre positive. He was advised to continue the same treatment . After 3 months his repeat Antibody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Negative.</a:t>
            </a:r>
          </a:p>
        </p:txBody>
      </p:sp>
    </p:spTree>
    <p:extLst>
      <p:ext uri="{BB962C8B-B14F-4D97-AF65-F5344CB8AC3E}">
        <p14:creationId xmlns:p14="http://schemas.microsoft.com/office/powerpoint/2010/main" val="136583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6E09-5369-384F-84E9-480099EC3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29" y="207426"/>
            <a:ext cx="6683765" cy="96066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876DC-05BD-C34C-8FD1-8754B9F5B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29" y="1170881"/>
            <a:ext cx="8144369" cy="5386036"/>
          </a:xfrm>
        </p:spPr>
        <p:txBody>
          <a:bodyPr>
            <a:noAutofit/>
          </a:bodyPr>
          <a:lstStyle/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brucellosis is a zoonosis usually associated with occupational or domestic exposure to infected animals or their products. </a:t>
            </a:r>
          </a:p>
          <a:p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incubation period varies from 1 week to 3 months.</a:t>
            </a:r>
          </a:p>
          <a:p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a study 14% of patients with brucellosis can present with Pancytopenia.</a:t>
            </a:r>
          </a:p>
          <a:p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Brucellosis induced acute hemolysis due to Vit. B12 and folic acid deficiency presents as Pancytopenia and is a rare presentation of Brucellosis.</a:t>
            </a:r>
          </a:p>
        </p:txBody>
      </p:sp>
    </p:spTree>
    <p:extLst>
      <p:ext uri="{BB962C8B-B14F-4D97-AF65-F5344CB8AC3E}">
        <p14:creationId xmlns:p14="http://schemas.microsoft.com/office/powerpoint/2010/main" val="3580889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8804-D457-6248-B8F2-54655EF9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850" y="541963"/>
            <a:ext cx="6683765" cy="96066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message.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8FE21-6537-2040-93A4-8A8856EAC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5" y="1757717"/>
            <a:ext cx="7762441" cy="239053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brucellosis is common in our country, and pancytopenia is a common presentation, it should be included in the differential diagnosis of all those clinical conditions presenting as Fever with Pancytopenia.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95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655" y="1003610"/>
            <a:ext cx="7201643" cy="4770415"/>
          </a:xfrm>
        </p:spPr>
        <p:txBody>
          <a:bodyPr>
            <a:no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24 year old male, student, came with c/o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Fever moderate to high grade since 1 month 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Progressive breathlessness since 1 month which has worsened since 3 days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Generalized weakness and fatigability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no history of cough, chest pain, vomiting, bleeding manifestations or any other complaints .</a:t>
            </a:r>
          </a:p>
        </p:txBody>
      </p:sp>
    </p:spTree>
    <p:extLst>
      <p:ext uri="{BB962C8B-B14F-4D97-AF65-F5344CB8AC3E}">
        <p14:creationId xmlns:p14="http://schemas.microsoft.com/office/powerpoint/2010/main" val="4095167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9C9E-B181-0746-BF91-B0787E0A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415" y="549381"/>
            <a:ext cx="6683765" cy="96066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9A91F-B9F4-4F4C-8DF0-526E75284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415" y="1594624"/>
            <a:ext cx="7703151" cy="338997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Brucellosis induced acute hemolytic anemia in a severe vitamin b12 deficient individual presenting as pancytopenia: a case report ;2018 ;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Mathi Manoj Kumar R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Subramony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 ; Department of General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Medicine,Apollo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Hospital, Chennai.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Hematological Findings in adult with brucellosis 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Aypak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A, et al.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Pediatr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Int. 2015.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9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49" y="818640"/>
            <a:ext cx="7886700" cy="390205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HISTORY 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had history of similar episode of Anemia with jaundice and fever admitted twice in last year, details of which were unavailable.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HISTORY 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Appetite was reduced.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 was reduced.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Vegetarian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diet.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 &amp; bowel were unaltered.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addictions.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7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18" y="361693"/>
            <a:ext cx="6683765" cy="96066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Examination: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63" y="1238204"/>
            <a:ext cx="7878537" cy="5229503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was drowsy but oriented.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pallor and icterus was present.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Febrile, Temperature – 103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 :   108/min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 :   40 /min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 :   110 / 70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SPO2 was low. 76% on oxygen enriched room air.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JVP was raised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angle of jaw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Clubbing grade II present.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Pitting Pedal edema was present .</a:t>
            </a:r>
          </a:p>
        </p:txBody>
      </p:sp>
    </p:spTree>
    <p:extLst>
      <p:ext uri="{BB962C8B-B14F-4D97-AF65-F5344CB8AC3E}">
        <p14:creationId xmlns:p14="http://schemas.microsoft.com/office/powerpoint/2010/main" val="274711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956" y="446049"/>
            <a:ext cx="8095785" cy="5887844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CNS :  Drowsy but oriented. No focal neurological  	deficit.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Plantars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Flexor.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    :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Tachypnoea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B/l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crepitations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were 	present.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P/A  :  Soft , Mild hepatosplenomegaly.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CVS :  Tachycardia was present. No S3/S4/murmur.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Xray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showed bilateral fluffy shadows.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ECG suggestive of sinus tachycardia.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view of above findings &amp; as patient was unable to maintain saturation on oxygen ,he was intubated.</a:t>
            </a:r>
          </a:p>
        </p:txBody>
      </p:sp>
    </p:spTree>
    <p:extLst>
      <p:ext uri="{BB962C8B-B14F-4D97-AF65-F5344CB8AC3E}">
        <p14:creationId xmlns:p14="http://schemas.microsoft.com/office/powerpoint/2010/main" val="181363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79B9B3-9A45-D14A-9C52-B82C129EA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9" t="2558" r="7157"/>
          <a:stretch/>
        </p:blipFill>
        <p:spPr>
          <a:xfrm>
            <a:off x="2258119" y="1602276"/>
            <a:ext cx="4588729" cy="457576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1E9BF8-4465-544B-8D24-22066B137412}"/>
              </a:ext>
            </a:extLst>
          </p:cNvPr>
          <p:cNvSpPr txBox="1"/>
          <p:nvPr/>
        </p:nvSpPr>
        <p:spPr>
          <a:xfrm>
            <a:off x="150541" y="648169"/>
            <a:ext cx="8803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Chest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Xray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showing B/L Fluffy Shadows s/o Pulmonary edema.</a:t>
            </a:r>
          </a:p>
        </p:txBody>
      </p:sp>
    </p:spTree>
    <p:extLst>
      <p:ext uri="{BB962C8B-B14F-4D97-AF65-F5344CB8AC3E}">
        <p14:creationId xmlns:p14="http://schemas.microsoft.com/office/powerpoint/2010/main" val="358548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8163-15C5-5540-B085-8001F5F2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ECG showing Sinus Tachycardia.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F9AF7AD-06DB-EF4F-9B1C-2858BFCAAF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36" y="1825625"/>
            <a:ext cx="700592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302" y="239629"/>
            <a:ext cx="7886700" cy="834973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955889"/>
              </p:ext>
            </p:extLst>
          </p:nvPr>
        </p:nvGraphicFramePr>
        <p:xfrm>
          <a:off x="844655" y="951177"/>
          <a:ext cx="7469661" cy="25831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37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6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n-US" sz="15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 gm% (13.3-16.2)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Urea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(16-48)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TLC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Creatinine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36000 (1.5L-4.5L)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bilirubin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 (0-1.4)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MCV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115.5 (79-93.3)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6.7(38.8-46.4)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Indirect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6.06 (0-0.9)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37.93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SGPT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(0-40)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697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MCHC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SGOT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 (0-40)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416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2838 (115-221)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Serum electrolytes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WNL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BEACFB1-279E-7E49-A7E0-D09898BBF5D9}"/>
              </a:ext>
            </a:extLst>
          </p:cNvPr>
          <p:cNvSpPr txBox="1"/>
          <p:nvPr/>
        </p:nvSpPr>
        <p:spPr>
          <a:xfrm>
            <a:off x="433917" y="3813152"/>
            <a:ext cx="7880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PBS showed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Macrocytes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Microcytes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Hypochromasia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Retic count- 1%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Urine examinations showed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20-30 RBCs/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investigations were suggestive of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hemolysis with Megaloblastic anemia.</a:t>
            </a:r>
          </a:p>
        </p:txBody>
      </p:sp>
    </p:spTree>
    <p:extLst>
      <p:ext uri="{BB962C8B-B14F-4D97-AF65-F5344CB8AC3E}">
        <p14:creationId xmlns:p14="http://schemas.microsoft.com/office/powerpoint/2010/main" val="222632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473" y="455643"/>
            <a:ext cx="6683765" cy="96066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DIAGNOSIS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748" y="1554492"/>
            <a:ext cx="7750842" cy="4333351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view of history and investigations our provisional diagnosis was-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Fever with Congestive cardiac failure with pulmonary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oedema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to severe anemia and jaundice with differentials being –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Complicated Malaria.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Salmonellosis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Leptospirosis</a:t>
            </a:r>
          </a:p>
        </p:txBody>
      </p:sp>
    </p:spTree>
    <p:extLst>
      <p:ext uri="{BB962C8B-B14F-4D97-AF65-F5344CB8AC3E}">
        <p14:creationId xmlns:p14="http://schemas.microsoft.com/office/powerpoint/2010/main" val="777894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1580</TotalTime>
  <Words>1045</Words>
  <Application>Microsoft Macintosh PowerPoint</Application>
  <PresentationFormat>On-screen Show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Common presentation of a relatively Uncommon disease- An unusual case of Fever. </vt:lpstr>
      <vt:lpstr>PowerPoint Presentation</vt:lpstr>
      <vt:lpstr>PowerPoint Presentation</vt:lpstr>
      <vt:lpstr>On Examination:</vt:lpstr>
      <vt:lpstr>PowerPoint Presentation</vt:lpstr>
      <vt:lpstr>PowerPoint Presentation</vt:lpstr>
      <vt:lpstr>ECG showing Sinus Tachycardia. </vt:lpstr>
      <vt:lpstr>Investigations </vt:lpstr>
      <vt:lpstr>WORKING DIAGNOSIS </vt:lpstr>
      <vt:lpstr>Treatment (Day 1) </vt:lpstr>
      <vt:lpstr>Day 2-3</vt:lpstr>
      <vt:lpstr>PowerPoint Presentation</vt:lpstr>
      <vt:lpstr>PowerPoint Presentation</vt:lpstr>
      <vt:lpstr>The following day (Day 4-5)</vt:lpstr>
      <vt:lpstr>PowerPoint Presentation</vt:lpstr>
      <vt:lpstr>PowerPoint Presentation</vt:lpstr>
      <vt:lpstr>Treatment </vt:lpstr>
      <vt:lpstr>Discussion.</vt:lpstr>
      <vt:lpstr>Take home message.</vt:lpstr>
      <vt:lpstr>References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rare case</dc:title>
  <dc:creator>girija sachdeo</dc:creator>
  <cp:lastModifiedBy>Microsoft Office User</cp:lastModifiedBy>
  <cp:revision>69</cp:revision>
  <dcterms:created xsi:type="dcterms:W3CDTF">2018-12-30T15:05:07Z</dcterms:created>
  <dcterms:modified xsi:type="dcterms:W3CDTF">2019-01-24T13:04:32Z</dcterms:modified>
</cp:coreProperties>
</file>