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6" r:id="rId1"/>
  </p:sldMasterIdLst>
  <p:sldIdLst>
    <p:sldId id="281" r:id="rId2"/>
    <p:sldId id="282" r:id="rId3"/>
    <p:sldId id="295" r:id="rId4"/>
    <p:sldId id="273" r:id="rId5"/>
    <p:sldId id="274" r:id="rId6"/>
    <p:sldId id="279" r:id="rId7"/>
    <p:sldId id="264" r:id="rId8"/>
    <p:sldId id="272" r:id="rId9"/>
    <p:sldId id="276" r:id="rId10"/>
    <p:sldId id="277" r:id="rId11"/>
    <p:sldId id="285" r:id="rId12"/>
    <p:sldId id="291" r:id="rId13"/>
    <p:sldId id="29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282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885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886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54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146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079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746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27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8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180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895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53D9C-EDFE-4061-A2BD-3970E61408BE}" type="datetimeFigureOut">
              <a:rPr lang="en-IN" smtClean="0"/>
              <a:pPr/>
              <a:t>23-01-2019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D86AD-0DB5-4A7B-A9A7-374AFFB0BD9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69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unusual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Menorrhagia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young girl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4198" y="3993476"/>
            <a:ext cx="6619244" cy="853234"/>
          </a:xfrm>
        </p:spPr>
        <p:txBody>
          <a:bodyPr>
            <a:no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Dr.Manoj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Prakash.J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JR-II</a:t>
            </a:r>
          </a:p>
          <a:p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Medicine</a:t>
            </a:r>
            <a:endParaRPr lang="en-IN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986" y="391089"/>
            <a:ext cx="8093869" cy="53803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75" u="sng" dirty="0"/>
              <a:t>After 12 weeks-</a:t>
            </a:r>
          </a:p>
          <a:p>
            <a:pPr marL="0" indent="0">
              <a:buNone/>
            </a:pPr>
            <a:endParaRPr lang="en-US" sz="2475" dirty="0"/>
          </a:p>
          <a:p>
            <a:pPr marL="0" indent="0">
              <a:buNone/>
            </a:pPr>
            <a:r>
              <a:rPr lang="en-US" sz="2475" dirty="0">
                <a:solidFill>
                  <a:srgbClr val="FF0000"/>
                </a:solidFill>
              </a:rPr>
              <a:t>        Hb-9.2mg/dl</a:t>
            </a:r>
          </a:p>
          <a:p>
            <a:pPr marL="0" indent="0">
              <a:buNone/>
            </a:pPr>
            <a:endParaRPr lang="en-US" sz="2475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75" dirty="0">
                <a:solidFill>
                  <a:srgbClr val="FF0000"/>
                </a:solidFill>
              </a:rPr>
              <a:t>        Platelet counts – 98000/</a:t>
            </a:r>
            <a:r>
              <a:rPr lang="en-US" sz="2475" dirty="0" err="1">
                <a:solidFill>
                  <a:srgbClr val="FF0000"/>
                </a:solidFill>
              </a:rPr>
              <a:t>cumm</a:t>
            </a:r>
            <a:endParaRPr lang="en-US" sz="2475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75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75" dirty="0">
                <a:solidFill>
                  <a:srgbClr val="FF0000"/>
                </a:solidFill>
              </a:rPr>
              <a:t>        HCV RNA was not detected by RT-PCR</a:t>
            </a:r>
          </a:p>
          <a:p>
            <a:pPr marL="0" indent="0">
              <a:buNone/>
            </a:pPr>
            <a:endParaRPr lang="en-US" sz="2475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75" dirty="0"/>
              <a:t>The patient has been weaned off from steroids and </a:t>
            </a:r>
          </a:p>
          <a:p>
            <a:pPr marL="0" indent="0">
              <a:buNone/>
            </a:pPr>
            <a:r>
              <a:rPr lang="en-US" sz="2475" dirty="0"/>
              <a:t>            		has regular periods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730" y="121414"/>
            <a:ext cx="7115360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THROMBOCYTOPENIC PURPURA(ITP</a:t>
            </a:r>
            <a:r>
              <a:rPr lang="en-IN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WITH HEPATITIS C</a:t>
            </a:r>
            <a:endParaRPr lang="en-IN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730" y="1521945"/>
            <a:ext cx="7831374" cy="478609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acquired disorder in which there is immune-mediated destruction of platelets and possibly inhibition of platelet release from the megakaryocyte.</a:t>
            </a: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children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it is usually an acute disease, most commonly following an infection, and with a self-limited course.</a:t>
            </a: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adults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it is a more of a chronic disease.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termed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it is associated with an underlying disorder like - autoimmune disorders (particularly SLE), and infections such as HIV and hepatitis C, are common causes.</a:t>
            </a:r>
          </a:p>
        </p:txBody>
      </p:sp>
    </p:spTree>
    <p:extLst>
      <p:ext uri="{BB962C8B-B14F-4D97-AF65-F5344CB8AC3E}">
        <p14:creationId xmlns:p14="http://schemas.microsoft.com/office/powerpoint/2010/main" val="42302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9" y="424068"/>
            <a:ext cx="7631017" cy="61622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Hepatitis C association with ITP 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quiet prevalent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(1,5)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reviewers it is not yet clear whether there is a ‘cause-effect’ relationship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(2,3,6,7)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 , in some cases Researchers achieved a good control of thrombocytopenia , after treatment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HCV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we decided to treat our patient for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 far the platelet count  has remained in the range of 90,000 to 1 lac 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patient has not had menorrhagia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46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 HOME 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396939"/>
            <a:ext cx="8235219" cy="31466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every  case  of  Immune  Thrombocytopenic Purpura, do look  for  other causes of Immune mediated Thrombocytopenia , especially Hepatitis C Virus infection.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857251"/>
            <a:ext cx="7886700" cy="1925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318"/>
            <a:ext cx="7886700" cy="401093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1)Paul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Pockros,Andrea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Duchini,Robert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Macmillan,Lisa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Nyberg “Immune thrombocytopenic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purpura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patients with chronic hepatitis C virus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infection”American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Journal Of Gastroenterology 97,2040-2045 (2002)</a:t>
            </a:r>
          </a:p>
          <a:p>
            <a:pPr>
              <a:lnSpc>
                <a:spcPct val="120000"/>
              </a:lnSpc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Immunological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HCV-Associated Thrombocytopenia: Short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ReviewClinical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Developmental Immunology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 2012, Article ID 378653, 5 pages</a:t>
            </a:r>
          </a:p>
          <a:p>
            <a:pPr>
              <a:lnSpc>
                <a:spcPct val="12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3)Kenneth D. Flora, MD  reviewing 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Pockros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PJ et al.ITP in Patients with HCV.NEJM  Journal Watch  October 16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</a:t>
            </a:r>
            <a:endParaRPr lang="en-US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Subhash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verma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shiva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kumar,asish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garg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pankaj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malhotra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“Hepatitis C Virus Infection Among Patients with Chronic Immune Thrombocytopenic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Purpura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Northern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 j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hepatol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Sep; 1(2): 68–72.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Lee, 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Johansen, 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Wenche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Jy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Lawrence L 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Horstman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Yeon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-Soong 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Ahn.Second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 Direct-Acting Antiviral Agents Eradicate Hepatitis C Virus (HCV) but Exacerbate Thrombocytopenia in a Patient with HCV-Associated Immune Thrombocytopenic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Purpura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(ITP): Case Report Blood 2014 124:5022;</a:t>
            </a:r>
          </a:p>
          <a:p>
            <a:pPr>
              <a:lnSpc>
                <a:spcPct val="120000"/>
              </a:lnSpc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)Yasser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Fouad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Chronic hepatitis C-associated thrombocytopenia: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aetiology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  Quarterly Reviews  Tropical Gastroenterology</a:t>
            </a:r>
          </a:p>
          <a:p>
            <a:pPr>
              <a:lnSpc>
                <a:spcPct val="120000"/>
              </a:lnSpc>
              <a:buNone/>
            </a:pPr>
            <a:r>
              <a:rPr lang="en-US" sz="5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015" y="129989"/>
            <a:ext cx="7055380" cy="730623"/>
          </a:xfrm>
        </p:spPr>
        <p:txBody>
          <a:bodyPr>
            <a:normAutofit fontScale="90000"/>
          </a:bodyPr>
          <a:lstStyle/>
          <a:p>
            <a:r>
              <a:rPr lang="en-US" sz="4050" dirty="0"/>
              <a:t/>
            </a:r>
            <a:br>
              <a:rPr lang="en-US" sz="4050" dirty="0"/>
            </a:br>
            <a:r>
              <a:rPr lang="en-US" sz="4050" b="1" u="sng" dirty="0"/>
              <a:t>HISTORY</a:t>
            </a:r>
            <a:endParaRPr lang="en-IN" sz="405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35" y="1332733"/>
            <a:ext cx="8633183" cy="5244711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</a:pPr>
            <a:r>
              <a:rPr lang="en-US" sz="2400" dirty="0">
                <a:latin typeface="Times New Roman" pitchFamily="18" charset="0"/>
                <a:cs typeface="Times New Roman" panose="02020603050405020304" pitchFamily="18" charset="0"/>
              </a:rPr>
              <a:t>  A 16 Yrs old female patient came to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casulty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c/o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massive Per vaginal bleeding since  15 days. </a:t>
            </a:r>
          </a:p>
          <a:p>
            <a:pPr marL="0" indent="0">
              <a:lnSpc>
                <a:spcPct val="16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She also complained of giddiness and breathlessness 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exertion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since 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She gave h/o-recurrent episodes of  menorrhagia 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/>
              <a:t>   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65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PAST HISTORY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398494"/>
            <a:ext cx="8160526" cy="498437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was diagnosed as  ITP  in 2007 when she presented with epistaxis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attained menarche in 2015 , cycles were irregular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menorrhagia for 10–13 days during each cycle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–PCV transfusions 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methylprednisolone and Tab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Danazol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Tab Azathioprine and Vincristine (but no improvement )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Adv - splenectomy and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rituximab in 2016 (not done).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79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6254" y="198438"/>
            <a:ext cx="8977746" cy="637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GENERAL </a:t>
            </a:r>
            <a:r>
              <a:rPr lang="en-US" sz="2400" b="1" u="sng" dirty="0"/>
              <a:t>EXAMINATION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Afebrile</a:t>
            </a:r>
            <a:r>
              <a:rPr lang="en-US" sz="2400" dirty="0"/>
              <a:t>, Pulse – 110/min  BP      - 90/60 mmHg</a:t>
            </a:r>
          </a:p>
          <a:p>
            <a:pPr>
              <a:buNone/>
            </a:pPr>
            <a:r>
              <a:rPr lang="en-US" sz="2400" dirty="0"/>
              <a:t>  </a:t>
            </a:r>
            <a:r>
              <a:rPr lang="en-US" sz="2400" dirty="0" smtClean="0"/>
              <a:t> </a:t>
            </a:r>
            <a:r>
              <a:rPr lang="en-US" sz="2400" dirty="0"/>
              <a:t>RR - 22/min  SpO2  - 98% on room </a:t>
            </a:r>
            <a:r>
              <a:rPr lang="en-US" sz="2400" dirty="0" smtClean="0"/>
              <a:t>air</a:t>
            </a:r>
          </a:p>
          <a:p>
            <a:pPr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PALLOR </a:t>
            </a:r>
            <a:r>
              <a:rPr lang="en-US" sz="2400" b="1" dirty="0">
                <a:solidFill>
                  <a:srgbClr val="FF0000"/>
                </a:solidFill>
              </a:rPr>
              <a:t>+ + +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u="sng" dirty="0" smtClean="0"/>
              <a:t>SYSTEMIC </a:t>
            </a:r>
            <a:r>
              <a:rPr lang="en-US" sz="2400" b="1" u="sng" dirty="0"/>
              <a:t>EXAMINATION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dirty="0" smtClean="0"/>
              <a:t>P/A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:Soft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spleen palpable -1.5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cms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below the left costal margin 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 tender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Hepatomegaly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 present .extending  2.5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cms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below costal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margin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systems examination - normal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LAB PARAMETERS </a:t>
            </a:r>
            <a:r>
              <a:rPr lang="en-US" dirty="0"/>
              <a:t>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015" y="1258957"/>
            <a:ext cx="7923610" cy="53273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 – 5.4g%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TLC-6000 (39/57/2/2)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Platelet counts – 9800/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cumm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MCV-70.2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count-1.2%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PBS –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Microcytic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hypochromic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RBCs with Target cells and Tear drop cells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Direct Coombs Test &amp; Indirect Coombs Test - Negative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INR – 1.21 ; APTT – 24.9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LFTS/RFT/S.E/URINE r/m-WNL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Dengue/HIV/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-negative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3064" y="1510579"/>
            <a:ext cx="7886700" cy="3849687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In view of history , general and systemic examination with basic investigations, our diagnosis was </a:t>
            </a:r>
            <a:r>
              <a:rPr lang="en-US" sz="2100" dirty="0"/>
              <a:t>– </a:t>
            </a:r>
          </a:p>
          <a:p>
            <a:pPr algn="ctr">
              <a:buNone/>
            </a:pPr>
            <a:endParaRPr lang="en-US" sz="2100" dirty="0"/>
          </a:p>
          <a:p>
            <a:pPr algn="ctr">
              <a:buNone/>
            </a:pPr>
            <a:r>
              <a:rPr lang="en-US" sz="2800" b="1" dirty="0"/>
              <a:t>CHRONIC IMMUNE THROMBOCYTOPENIC PURPURA</a:t>
            </a:r>
          </a:p>
          <a:p>
            <a:pPr algn="ctr">
              <a:buNone/>
            </a:pPr>
            <a:r>
              <a:rPr lang="en-US" sz="2800" b="1" dirty="0"/>
              <a:t>WITH</a:t>
            </a:r>
          </a:p>
          <a:p>
            <a:pPr algn="ctr">
              <a:buNone/>
            </a:pPr>
            <a:r>
              <a:rPr lang="en-US" sz="2800" b="1" dirty="0"/>
              <a:t>MICROCYTIC ANEMIA DUE TO BLOOD LOSS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381" y="702365"/>
            <a:ext cx="7886700" cy="5484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u="sng" dirty="0"/>
              <a:t>Treatment</a:t>
            </a:r>
            <a:r>
              <a:rPr lang="en-IN" sz="2400" b="1" dirty="0"/>
              <a:t> </a:t>
            </a: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PCV transfusion , SDP and   RDP transfusions</a:t>
            </a: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Tab. Prednisolone 40 mg od      </a:t>
            </a: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OBGY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Tab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Norethinsteron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5mg started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Inspite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transfusions and steroids her platelet count continued to stay less  than 10000/cu.mm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bleeding PV continued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investigations were done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735536-C8EA-47AF-A634-8A4E39D66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3583"/>
            <a:ext cx="6875962" cy="600323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– Negative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TFT – WNL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 HCV – Positive (by ELISA)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HCV Genotype (NIV) – Genotype “1 A”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HCV RNA Viral Load - &gt;10000000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platlet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counts &lt;20000/cu.mm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4237" y="1365972"/>
            <a:ext cx="7886700" cy="410527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was started on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Sofosbuvir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Ledipasvir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(400/90)   od for 12 weeks 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Tab. Prednisolone 40 mg  od    and then tapered off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Tab.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Norethinsterone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5mg  od</a:t>
            </a:r>
          </a:p>
          <a:p>
            <a:pPr marL="40005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F/U with HCV Viral Load and complete blood count was advised after 12 weeks.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3992</TotalTime>
  <Words>659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An unusual case of Menorrhagia in a young girl</vt:lpstr>
      <vt:lpstr> HISTORY</vt:lpstr>
      <vt:lpstr>PAST HISTORY</vt:lpstr>
      <vt:lpstr>PowerPoint Presentation</vt:lpstr>
      <vt:lpstr>LAB PARAMETERS -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IMMUNE THROMBOCYTOPENIC PURPURA(ITP) WITH HEPATITIS C</vt:lpstr>
      <vt:lpstr>PowerPoint Presentation</vt:lpstr>
      <vt:lpstr>TAKE  HOME  MESSAGE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10 PATIENTS OF ARDS WITH AND WITHOUT H1N1 INFECTION</dc:title>
  <dc:creator>DR ANUJ JAIN</dc:creator>
  <cp:lastModifiedBy>Windows User</cp:lastModifiedBy>
  <cp:revision>218</cp:revision>
  <dcterms:created xsi:type="dcterms:W3CDTF">2017-04-11T18:27:00Z</dcterms:created>
  <dcterms:modified xsi:type="dcterms:W3CDTF">2019-01-24T03:24:08Z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