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7" r:id="rId3"/>
    <p:sldId id="258" r:id="rId4"/>
    <p:sldId id="259" r:id="rId5"/>
    <p:sldId id="284" r:id="rId6"/>
    <p:sldId id="260" r:id="rId7"/>
    <p:sldId id="261" r:id="rId8"/>
    <p:sldId id="262" r:id="rId9"/>
    <p:sldId id="280" r:id="rId10"/>
    <p:sldId id="263" r:id="rId11"/>
    <p:sldId id="264" r:id="rId12"/>
    <p:sldId id="265" r:id="rId13"/>
    <p:sldId id="267" r:id="rId14"/>
    <p:sldId id="269" r:id="rId15"/>
    <p:sldId id="270" r:id="rId16"/>
    <p:sldId id="272" r:id="rId17"/>
    <p:sldId id="273" r:id="rId18"/>
    <p:sldId id="285" r:id="rId19"/>
    <p:sldId id="287" r:id="rId20"/>
    <p:sldId id="275" r:id="rId21"/>
    <p:sldId id="276" r:id="rId22"/>
    <p:sldId id="277" r:id="rId23"/>
    <p:sldId id="288" r:id="rId24"/>
    <p:sldId id="279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3076"/>
  </p:normalViewPr>
  <p:slideViewPr>
    <p:cSldViewPr>
      <p:cViewPr varScale="1">
        <p:scale>
          <a:sx n="119" d="100"/>
          <a:sy n="119" d="100"/>
        </p:scale>
        <p:origin x="200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66A8-8345-49C7-A051-8184F021AAB6}" type="datetimeFigureOut">
              <a:rPr lang="en-US" smtClean="0"/>
              <a:pPr/>
              <a:t>1/24/19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47CB-C201-48A0-9A85-A6D611D2568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8711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66A8-8345-49C7-A051-8184F021AAB6}" type="datetimeFigureOut">
              <a:rPr lang="en-US" smtClean="0"/>
              <a:pPr/>
              <a:t>1/24/19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47CB-C201-48A0-9A85-A6D611D2568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8541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66A8-8345-49C7-A051-8184F021AAB6}" type="datetimeFigureOut">
              <a:rPr lang="en-US" smtClean="0"/>
              <a:pPr/>
              <a:t>1/24/19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47CB-C201-48A0-9A85-A6D611D2568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268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66A8-8345-49C7-A051-8184F021AAB6}" type="datetimeFigureOut">
              <a:rPr lang="en-US" smtClean="0"/>
              <a:pPr/>
              <a:t>1/24/19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47CB-C201-48A0-9A85-A6D611D2568A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2293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66A8-8345-49C7-A051-8184F021AAB6}" type="datetimeFigureOut">
              <a:rPr lang="en-US" smtClean="0"/>
              <a:pPr/>
              <a:t>1/24/19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47CB-C201-48A0-9A85-A6D611D2568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2993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66A8-8345-49C7-A051-8184F021AAB6}" type="datetimeFigureOut">
              <a:rPr lang="en-US" smtClean="0"/>
              <a:pPr/>
              <a:t>1/24/19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47CB-C201-48A0-9A85-A6D611D2568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0718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66A8-8345-49C7-A051-8184F021AAB6}" type="datetimeFigureOut">
              <a:rPr lang="en-US" smtClean="0"/>
              <a:pPr/>
              <a:t>1/24/19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47CB-C201-48A0-9A85-A6D611D2568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5828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66A8-8345-49C7-A051-8184F021AAB6}" type="datetimeFigureOut">
              <a:rPr lang="en-US" smtClean="0"/>
              <a:pPr/>
              <a:t>1/24/19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47CB-C201-48A0-9A85-A6D611D2568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4268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66A8-8345-49C7-A051-8184F021AAB6}" type="datetimeFigureOut">
              <a:rPr lang="en-US" smtClean="0"/>
              <a:pPr/>
              <a:t>1/24/19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47CB-C201-48A0-9A85-A6D611D2568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573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66A8-8345-49C7-A051-8184F021AAB6}" type="datetimeFigureOut">
              <a:rPr lang="en-US" smtClean="0"/>
              <a:pPr/>
              <a:t>1/24/19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47CB-C201-48A0-9A85-A6D611D2568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780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66A8-8345-49C7-A051-8184F021AAB6}" type="datetimeFigureOut">
              <a:rPr lang="en-US" smtClean="0"/>
              <a:pPr/>
              <a:t>1/24/19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47CB-C201-48A0-9A85-A6D611D2568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5664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66A8-8345-49C7-A051-8184F021AAB6}" type="datetimeFigureOut">
              <a:rPr lang="en-US" smtClean="0"/>
              <a:pPr/>
              <a:t>1/24/19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47CB-C201-48A0-9A85-A6D611D2568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911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66A8-8345-49C7-A051-8184F021AAB6}" type="datetimeFigureOut">
              <a:rPr lang="en-US" smtClean="0"/>
              <a:pPr/>
              <a:t>1/24/19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47CB-C201-48A0-9A85-A6D611D2568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2649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66A8-8345-49C7-A051-8184F021AAB6}" type="datetimeFigureOut">
              <a:rPr lang="en-US" smtClean="0"/>
              <a:pPr/>
              <a:t>1/24/19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47CB-C201-48A0-9A85-A6D611D2568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888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66A8-8345-49C7-A051-8184F021AAB6}" type="datetimeFigureOut">
              <a:rPr lang="en-US" smtClean="0"/>
              <a:pPr/>
              <a:t>1/24/19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47CB-C201-48A0-9A85-A6D611D2568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20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66A8-8345-49C7-A051-8184F021AAB6}" type="datetimeFigureOut">
              <a:rPr lang="en-US" smtClean="0"/>
              <a:pPr/>
              <a:t>1/24/19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47CB-C201-48A0-9A85-A6D611D2568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445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66A8-8345-49C7-A051-8184F021AAB6}" type="datetimeFigureOut">
              <a:rPr lang="en-US" smtClean="0"/>
              <a:pPr/>
              <a:t>1/24/19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47CB-C201-48A0-9A85-A6D611D2568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1653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AD66A8-8345-49C7-A051-8184F021AAB6}" type="datetimeFigureOut">
              <a:rPr lang="en-US" smtClean="0"/>
              <a:pPr/>
              <a:t>1/24/19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D47CB-C201-48A0-9A85-A6D611D2568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99835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 Unusual Case of Headache </a:t>
            </a:r>
            <a:br>
              <a:rPr lang="en-IN" b="1" dirty="0">
                <a:latin typeface="Times New Roman" pitchFamily="18" charset="0"/>
                <a:cs typeface="Times New Roman" pitchFamily="18" charset="0"/>
              </a:rPr>
            </a:b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1315916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Love Garg</a:t>
            </a:r>
          </a:p>
          <a:p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JR – II</a:t>
            </a:r>
            <a:b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Medicine Department</a:t>
            </a:r>
          </a:p>
          <a:p>
            <a:endParaRPr lang="en-IN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56886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RFTs 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Blood urea – 23  mg/dl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Sr.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creatinine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0.68 mg/dl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BSL (R) – 113 mg/dl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HbA1c – 6.4 %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Urine R/M – Albumin : nil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Sugar : nil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Pus cells : 0-1/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hpf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Epi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cells : 0-1/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hpf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HIV – Negative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HbsAG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Negative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577483"/>
          </a:xfrm>
        </p:spPr>
        <p:txBody>
          <a:bodyPr>
            <a:norm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ECG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WNL</a:t>
            </a:r>
          </a:p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CXR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WNL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2D ECHO-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Normal LV systolic function with EF- 60 %.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USG (A/P)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Hepatomegaly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cms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with fatty infiltration of liver.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USG neck-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Colloid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goitre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7848872" cy="1296144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FURTHER INVESTIGATIONS</a:t>
            </a:r>
            <a:endParaRPr lang="en-IN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4" y="1916832"/>
            <a:ext cx="7471666" cy="3899526"/>
          </a:xfrm>
        </p:spPr>
        <p:txBody>
          <a:bodyPr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Intact PTH- 24.3 pg/ml (NR- 12- 88 pg/ml)</a:t>
            </a:r>
          </a:p>
          <a:p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Bone specific ALP &gt;120 (NR- 5.5 – 24.6) 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view of chronic headache,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Xray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skull and CT brain was done.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428760"/>
          </a:xfrm>
        </p:spPr>
        <p:txBody>
          <a:bodyPr>
            <a:normAutofit/>
          </a:bodyPr>
          <a:lstStyle/>
          <a:p>
            <a:r>
              <a:rPr lang="en-IN" sz="2800" dirty="0" err="1">
                <a:latin typeface="Times New Roman" pitchFamily="18" charset="0"/>
                <a:cs typeface="Times New Roman" pitchFamily="18" charset="0"/>
              </a:rPr>
              <a:t>Xray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skull showing marked thickening of calvarium with mixed lytic and sclerotic lesion giving </a:t>
            </a:r>
            <a:br>
              <a:rPr lang="en-IN" sz="2800" dirty="0">
                <a:latin typeface="Times New Roman" pitchFamily="18" charset="0"/>
                <a:cs typeface="Times New Roman" pitchFamily="18" charset="0"/>
              </a:rPr>
            </a:br>
            <a:r>
              <a:rPr lang="en-IN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cotton wool appearance </a:t>
            </a:r>
            <a:endParaRPr lang="en-IN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966337A-4B1C-264E-AF39-1628B5DCCB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3744416" cy="4464495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E1D61C9-6F8A-FB41-B49C-75068A67EB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5"/>
            <a:ext cx="3816424" cy="446449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Non contrast CT brain</a:t>
            </a:r>
            <a:endParaRPr lang="en-IN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6900" y="1639370"/>
            <a:ext cx="4425846" cy="4451780"/>
          </a:xfrm>
        </p:spPr>
        <p:txBody>
          <a:bodyPr>
            <a:normAutofit/>
          </a:bodyPr>
          <a:lstStyle/>
          <a:p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Axial view of computed tomography scan showing widened </a:t>
            </a:r>
            <a:r>
              <a:rPr lang="en-IN" sz="2600" dirty="0" err="1">
                <a:latin typeface="Times New Roman" pitchFamily="18" charset="0"/>
                <a:cs typeface="Times New Roman" pitchFamily="18" charset="0"/>
              </a:rPr>
              <a:t>diploic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 space with sclerotic and </a:t>
            </a:r>
            <a:r>
              <a:rPr lang="en-IN" sz="2600" dirty="0" err="1">
                <a:latin typeface="Times New Roman" pitchFamily="18" charset="0"/>
                <a:cs typeface="Times New Roman" pitchFamily="18" charset="0"/>
              </a:rPr>
              <a:t>lytic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 areas involving inner and outer tables of bony </a:t>
            </a:r>
            <a:r>
              <a:rPr lang="en-IN" sz="2600" dirty="0" err="1">
                <a:latin typeface="Times New Roman" pitchFamily="18" charset="0"/>
                <a:cs typeface="Times New Roman" pitchFamily="18" charset="0"/>
              </a:rPr>
              <a:t>calvarium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 giving a </a:t>
            </a:r>
            <a:r>
              <a:rPr lang="en-IN" sz="2600" b="1" dirty="0">
                <a:latin typeface="Times New Roman" pitchFamily="18" charset="0"/>
                <a:cs typeface="Times New Roman" pitchFamily="18" charset="0"/>
              </a:rPr>
              <a:t>cotton wool appearance.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Marked enlargement of frontal bones noted.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363BD0A-9005-BF47-A3F3-975F8AE832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" y="1753306"/>
            <a:ext cx="2270238" cy="4123966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DBBD26-6549-3741-BB51-10121E403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893" y="1740749"/>
            <a:ext cx="2560814" cy="41490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116632"/>
            <a:ext cx="7055380" cy="144016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Saggital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section of skull showing widening of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diploic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space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O’Shanter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sign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4400" dirty="0">
                <a:latin typeface="Times New Roman" pitchFamily="18" charset="0"/>
                <a:cs typeface="Times New Roman" pitchFamily="18" charset="0"/>
              </a:rPr>
            </a:b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14255BD-EE77-F042-BEE5-28A8D3F92F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202" y="2052638"/>
            <a:ext cx="5699722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Xray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long bones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1214616-0CE7-354A-8091-90DD535D91C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961" y="1571612"/>
            <a:ext cx="3687078" cy="455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1C6F562-431D-AB4A-ACEA-DD038DDF8EE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571612"/>
            <a:ext cx="4038600" cy="450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Considering these features, our differential 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diagnosis were 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Paget’s disease of bone.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Metastatic deposits.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So, PET CT scan was done to confirm the diagnosis.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PET-CT SCAN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5" name="Picture 2" descr="C:\Users\Dell Inc\Desktop\new doc 2019-01-14 11.56.53_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3"/>
            <a:ext cx="2214578" cy="4525963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563" y="1412776"/>
            <a:ext cx="4352956" cy="45259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Evidence of diffuse FDG avid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calvarial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thickening with widening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interdiploic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spaces with multiple lytic/sclerotic changes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highy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suggestive of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Paget’s disease.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Multinodular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goiter with few FDG avid thyroid nodule.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  <p:pic>
        <p:nvPicPr>
          <p:cNvPr id="6" name="Picture 3" descr="C:\Users\Dell Inc\Desktop\new doc 2019-01-14 11.56.53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5861" y="1474820"/>
            <a:ext cx="2071702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48661-1A3C-B447-9D47-2216629D4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628801"/>
            <a:ext cx="6711654" cy="4619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Diagnosis :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Paget’s disease of bone</a:t>
            </a:r>
          </a:p>
        </p:txBody>
      </p:sp>
    </p:spTree>
    <p:extLst>
      <p:ext uri="{BB962C8B-B14F-4D97-AF65-F5344CB8AC3E}">
        <p14:creationId xmlns:p14="http://schemas.microsoft.com/office/powerpoint/2010/main" val="3459075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58 year old female, resident of Chinchwad 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came with chief complaints of :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Headache since 4 months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localised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 left frontal &amp; temporal region.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Not associated with nausea, vomiting, photophobia,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phonophobia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Not associated with loss of consciousness.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No H/O of blurring of vision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endParaRPr lang="en-IN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628801"/>
            <a:ext cx="7543674" cy="461960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Patient was given :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Inj.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Zolendronic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acid 5mg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/v over 15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Calcium and Vitamin D supplementation.</a:t>
            </a:r>
          </a:p>
          <a:p>
            <a:pPr>
              <a:buFontTx/>
              <a:buChar char="-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Precaution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Before giving Inj.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Zolendronic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acid, adequate calcium and Vitamin D supplementation should be given.</a:t>
            </a:r>
          </a:p>
          <a:p>
            <a:pPr>
              <a:buFontTx/>
              <a:buChar char="-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Discussion</a:t>
            </a:r>
            <a:endParaRPr lang="en-IN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357850"/>
          </a:xfrm>
        </p:spPr>
        <p:txBody>
          <a:bodyPr>
            <a:noAutofit/>
          </a:bodyPr>
          <a:lstStyle/>
          <a:p>
            <a:r>
              <a:rPr lang="en-IN" sz="2800" dirty="0">
                <a:latin typeface="Times New Roman" panose="02020603050405020304" pitchFamily="18" charset="0"/>
                <a:cs typeface="Times New Roman" pitchFamily="18" charset="0"/>
              </a:rPr>
              <a:t>Paget’s disease is a localized bone-</a:t>
            </a:r>
            <a:r>
              <a:rPr lang="en-IN" sz="2800" dirty="0" err="1">
                <a:latin typeface="Times New Roman" panose="02020603050405020304" pitchFamily="18" charset="0"/>
                <a:cs typeface="Times New Roman" pitchFamily="18" charset="0"/>
              </a:rPr>
              <a:t>remodeling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disorder that affects widespread, non-contiguous areas of the skeleton.</a:t>
            </a: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The pathologic process is initiated by overactive </a:t>
            </a:r>
            <a:r>
              <a:rPr lang="en-IN" sz="2800" dirty="0" err="1">
                <a:latin typeface="Times New Roman" panose="02020603050405020304" pitchFamily="18" charset="0"/>
                <a:cs typeface="Times New Roman" pitchFamily="18" charset="0"/>
              </a:rPr>
              <a:t>osteoclastic</a:t>
            </a:r>
            <a:r>
              <a:rPr lang="en-IN" sz="2800" dirty="0">
                <a:latin typeface="Times New Roman" panose="02020603050405020304" pitchFamily="18" charset="0"/>
                <a:cs typeface="Times New Roman" pitchFamily="18" charset="0"/>
              </a:rPr>
              <a:t> bone </a:t>
            </a:r>
            <a:r>
              <a:rPr lang="en-IN" sz="2800" dirty="0" err="1">
                <a:latin typeface="Times New Roman" panose="02020603050405020304" pitchFamily="18" charset="0"/>
                <a:cs typeface="Times New Roman" pitchFamily="18" charset="0"/>
              </a:rPr>
              <a:t>resorption</a:t>
            </a:r>
            <a:r>
              <a:rPr lang="en-IN" sz="2800" dirty="0">
                <a:latin typeface="Times New Roman" panose="02020603050405020304" pitchFamily="18" charset="0"/>
                <a:cs typeface="Times New Roman" pitchFamily="18" charset="0"/>
              </a:rPr>
              <a:t> followed by a compensatory increase in </a:t>
            </a:r>
            <a:r>
              <a:rPr lang="en-IN" sz="2800" dirty="0" err="1">
                <a:latin typeface="Times New Roman" panose="02020603050405020304" pitchFamily="18" charset="0"/>
                <a:cs typeface="Times New Roman" pitchFamily="18" charset="0"/>
              </a:rPr>
              <a:t>osteoblastic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new bone formation, resulting in a structurally disorganized mosaic of woven and lamellar bone. </a:t>
            </a: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Most patients are asymptomatic, symptoms resulting directly from bony involvement (bone pain, arthritis, fractures) or secondarily from the expansion of bone causing compression of surrounding neural tissue are common. </a:t>
            </a:r>
          </a:p>
          <a:p>
            <a:endParaRPr lang="en-IN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229600" cy="5626121"/>
          </a:xfrm>
        </p:spPr>
        <p:txBody>
          <a:bodyPr>
            <a:normAutofit/>
          </a:bodyPr>
          <a:lstStyle/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Diagnosis is often made in asymptomatic patients because they have </a:t>
            </a:r>
            <a:r>
              <a:rPr lang="en-IN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elevated ALP levels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on routine blood chemistry testing or an abnormality on a skeletal radiograph obtained for another indication.</a:t>
            </a:r>
          </a:p>
          <a:p>
            <a:pPr marL="0" indent="0">
              <a:buNone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The skeletal sites most commonly involved are the pelvis, vertebral bodies, skull, femur and tibia.</a:t>
            </a:r>
          </a:p>
          <a:p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Familial cases with an early presentation often have numerous active sites of skeletal involvement.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C7B3F8-AACD-F84D-9840-A1BCD306D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1975" y="1484785"/>
            <a:ext cx="4650505" cy="4771554"/>
          </a:xfrm>
        </p:spPr>
        <p:txBody>
          <a:bodyPr>
            <a:normAutofit lnSpcReduction="10000"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itchFamily="18" charset="0"/>
              </a:rPr>
              <a:t>The diagnosis may be suggested on clinical examination by the presence of an enlarged skull with frontal bossing, bowing of an extremity or short stature with simian posturing. </a:t>
            </a:r>
          </a:p>
          <a:p>
            <a:pPr marL="0" indent="0">
              <a:buNone/>
            </a:pPr>
            <a:endParaRPr lang="en-IN" sz="2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itchFamily="18" charset="0"/>
              </a:rPr>
              <a:t>Vertebral cortical thickening of the superior and inferior end plates creates a </a:t>
            </a:r>
            <a:r>
              <a:rPr lang="en-I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“picture frame” vertebra</a:t>
            </a:r>
            <a:r>
              <a:rPr lang="en-I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IN" sz="2400" dirty="0">
                <a:latin typeface="Times New Roman" panose="02020603050405020304" pitchFamily="18" charset="0"/>
                <a:cs typeface="Times New Roman" pitchFamily="18" charset="0"/>
              </a:rPr>
              <a:t>Diffuse </a:t>
            </a:r>
            <a:r>
              <a:rPr lang="en-IN" sz="2400" dirty="0" err="1">
                <a:latin typeface="Times New Roman" panose="02020603050405020304" pitchFamily="18" charset="0"/>
                <a:cs typeface="Times New Roman" pitchFamily="18" charset="0"/>
              </a:rPr>
              <a:t>radiodense</a:t>
            </a:r>
            <a:r>
              <a:rPr lang="en-IN" sz="2400" dirty="0">
                <a:latin typeface="Times New Roman" panose="02020603050405020304" pitchFamily="18" charset="0"/>
                <a:cs typeface="Times New Roman" pitchFamily="18" charset="0"/>
              </a:rPr>
              <a:t> enlargement of a vertebra is referred to as </a:t>
            </a:r>
            <a:r>
              <a:rPr lang="en-I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“ivory vertebra</a:t>
            </a:r>
            <a:r>
              <a:rPr lang="en-I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.”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57C306-14FE-7444-8827-3B2AF3CCB7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5"/>
            <a:ext cx="1800200" cy="4739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97707D-5D89-A243-B828-32730DACA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269" y="1484785"/>
            <a:ext cx="1974231" cy="473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93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endParaRPr lang="en-IN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68616"/>
          </a:xfrm>
        </p:spPr>
        <p:txBody>
          <a:bodyPr>
            <a:normAutofit fontScale="40000" lnSpcReduction="20000"/>
          </a:bodyPr>
          <a:lstStyle/>
          <a:p>
            <a:r>
              <a:rPr lang="en-IN" sz="5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Bisphosphonates</a:t>
            </a:r>
            <a:r>
              <a:rPr lang="en-IN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the mainstay of pharmacologic therapy of Paget’s disease.</a:t>
            </a:r>
          </a:p>
          <a:p>
            <a:pPr>
              <a:buNone/>
            </a:pPr>
            <a:r>
              <a:rPr lang="en-IN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IN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them, </a:t>
            </a:r>
            <a:r>
              <a:rPr lang="en-IN" sz="5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Zoledronic acid </a:t>
            </a:r>
            <a:r>
              <a:rPr lang="en-IN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currently recommended as the first choice particularly for those who have severe disease or need rapid normalization of bone turnover.</a:t>
            </a:r>
          </a:p>
          <a:p>
            <a:pPr marL="0" indent="0">
              <a:buNone/>
            </a:pPr>
            <a:endParaRPr lang="en-IN" sz="5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bisphosphonates, alendronate and </a:t>
            </a:r>
            <a:r>
              <a:rPr lang="en-IN" sz="5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risedronate</a:t>
            </a:r>
            <a:r>
              <a:rPr lang="en-IN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can be used in subjects who have mild disease or some degree of renal impairment.</a:t>
            </a:r>
          </a:p>
          <a:p>
            <a:pPr marL="0" indent="0">
              <a:buNone/>
            </a:pPr>
            <a:endParaRPr lang="en-IN" sz="5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subcutaneous injectable form of salmon calcitonin is approved for the treatment of Paget’s disease but is rarely used.</a:t>
            </a:r>
          </a:p>
          <a:p>
            <a:endParaRPr lang="en-IN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5"/>
            <a:ext cx="7416824" cy="44644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 dirty="0"/>
              <a:t>1.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Eversole R, Su L,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ElMofty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 Benign fibro-osseous lesions of the craniofacial complex. A review. Head Neck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Pathol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2008;2:177–202. </a:t>
            </a:r>
          </a:p>
          <a:p>
            <a:pPr marL="0" indent="0"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Bastin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S, Bird H, Gamble G, Cundy T. Paget's disease of bone: Becoming a rarity? Rheumatology (Oxford) 2009;48:1232–5. </a:t>
            </a:r>
          </a:p>
          <a:p>
            <a:pPr marL="0" indent="0"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Bae KB, Kwon JH, Kim YH, Jung TY, Cho JH. Juvenile Paget's disease with paranasal sinus aplasia. 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Otorhinolaryngol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2008;1:224–6. </a:t>
            </a:r>
          </a:p>
          <a:p>
            <a:pPr marL="0" indent="0"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Karunakaran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K, Murugesan P,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Rajeshwar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G,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Babu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 Paget's disease of the mandible. J Oral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Maxillofac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Pathol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2012;16:107–9. </a:t>
            </a:r>
          </a:p>
          <a:p>
            <a:pPr marL="0" indent="0"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Sekar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Augustine D, Murali S. Paget's disease of mandible: A case report and review of literature. J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Orofac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Sci. 2010;2:13–17.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Past History</a:t>
            </a:r>
            <a:endParaRPr lang="en-IN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628801"/>
            <a:ext cx="7471666" cy="4619606"/>
          </a:xfrm>
        </p:spPr>
        <p:txBody>
          <a:bodyPr/>
          <a:lstStyle/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She had no history of joint or bone pains, deafness, tinnitus, dental malocclusion, fractures, fatigue.</a:t>
            </a:r>
          </a:p>
          <a:p>
            <a:pPr>
              <a:buNone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No H/O DM, HTN, TB, Bronchial Asthma.</a:t>
            </a:r>
          </a:p>
          <a:p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917"/>
            <a:ext cx="8229600" cy="1000108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General Examination</a:t>
            </a:r>
            <a:endParaRPr lang="en-IN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72098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On examination :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Afebrile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Pulse- 82/min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BP- 110/70 mm Hg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Weight – 100 kg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Height – 145 cm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BMI – 47.56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Bilateral pedal pitting edema +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846158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Her head looked larger than normal size with 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skull diameter – 58 cm (23 inches)</a:t>
            </a:r>
            <a:br>
              <a:rPr lang="en-US" sz="3400" dirty="0">
                <a:latin typeface="Times New Roman" pitchFamily="18" charset="0"/>
                <a:cs typeface="Times New Roman" pitchFamily="18" charset="0"/>
              </a:rPr>
            </a:br>
            <a:endParaRPr lang="en-IN" sz="3400" dirty="0"/>
          </a:p>
        </p:txBody>
      </p:sp>
      <p:pic>
        <p:nvPicPr>
          <p:cNvPr id="1029" name="Picture 5" descr="C:\Users\Dell Inc\Desktop\b0bb28ad-24e1-4a7d-abd2-e4a7ee09ad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3714776" cy="4697427"/>
          </a:xfrm>
          <a:prstGeom prst="rect">
            <a:avLst/>
          </a:prstGeom>
          <a:noFill/>
        </p:spPr>
      </p:pic>
      <p:pic>
        <p:nvPicPr>
          <p:cNvPr id="1030" name="Picture 6" descr="C:\Users\Dell Inc\Desktop\daf1181a-376a-405b-9b6f-67336e6718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428736"/>
            <a:ext cx="3643338" cy="4697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363" y="652395"/>
            <a:ext cx="7055380" cy="140053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Systemic Examination</a:t>
            </a:r>
            <a:endParaRPr lang="en-IN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CNS – No focal neurological deficit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CVS - S1 , S2 +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RS- Bilateral vesicular breath sounds present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P/A- soft, non-tender</a:t>
            </a:r>
          </a:p>
          <a:p>
            <a:endParaRPr lang="en-IN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Lab Parameters</a:t>
            </a:r>
            <a:endParaRPr lang="en-IN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CBC :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13.5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TLC-8500 (66/24/4/4)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P/C- 2.80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ESR-07                                                 </a:t>
            </a:r>
          </a:p>
          <a:p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MCV-75.3</a:t>
            </a:r>
          </a:p>
          <a:p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PBS –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Microcytic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hypochromic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00792"/>
          </a:xfrm>
        </p:spPr>
        <p:txBody>
          <a:bodyPr>
            <a:normAutofit fontScale="85000" lnSpcReduction="20000"/>
          </a:bodyPr>
          <a:lstStyle/>
          <a:p>
            <a:r>
              <a:rPr lang="en-US" sz="3000" u="sng" dirty="0">
                <a:latin typeface="Times New Roman" pitchFamily="18" charset="0"/>
                <a:cs typeface="Times New Roman" pitchFamily="18" charset="0"/>
              </a:rPr>
              <a:t>LFT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-BIL (T) – 0.21 mg/dl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     (D) –0.05 mg/dl                                </a:t>
            </a:r>
          </a:p>
          <a:p>
            <a:pPr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-SGOT – 17 U/L</a:t>
            </a:r>
          </a:p>
          <a:p>
            <a:pPr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-SGPT – 12 U/L</a:t>
            </a:r>
          </a:p>
          <a:p>
            <a:pPr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ALP – 869 U/L (NR- 40-120)</a:t>
            </a:r>
          </a:p>
          <a:p>
            <a:pPr>
              <a:buNone/>
            </a:pP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-Serum protein – 7.32 gm/dl </a:t>
            </a:r>
          </a:p>
          <a:p>
            <a:pPr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-Sr. Albumin – 4.35 gm/dl</a:t>
            </a:r>
          </a:p>
          <a:p>
            <a:pPr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-Sr. uric acid – 7.4 gm/dl</a:t>
            </a:r>
          </a:p>
          <a:p>
            <a:pPr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-Sr. LDH-217 U/L (135-225)</a:t>
            </a:r>
          </a:p>
          <a:p>
            <a:pPr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S.Ca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– 9.2 mg/dl</a:t>
            </a:r>
          </a:p>
          <a:p>
            <a:pPr>
              <a:buNone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S.Mg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– 1.9 mg/dl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61436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FLP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Sr Triglycerides – 180 mg/dl (0-150)</a:t>
            </a:r>
          </a:p>
          <a:p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Cholesterol – 202 mg/dl (0-200)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HDL – 29.1 mg/dl (0-55)</a:t>
            </a:r>
          </a:p>
          <a:p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LDL – 155 mg/dl (0-100)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Na – 139 mm/l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Sr K – 4.2 mm/l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TFT- T3- 1.1 (0.8-2.0)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T4- 11.4 (5.1-14.1)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TSH- 5.3 (0.2-5.5) </a:t>
            </a:r>
          </a:p>
          <a:p>
            <a:endParaRPr lang="en-IN" sz="3000" dirty="0"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endParaRPr lang="en-IN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1008</Words>
  <Application>Microsoft Macintosh PowerPoint</Application>
  <PresentationFormat>On-screen Show (4:3)</PresentationFormat>
  <Paragraphs>146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Century Gothic</vt:lpstr>
      <vt:lpstr>Times New Roman</vt:lpstr>
      <vt:lpstr>Wingdings</vt:lpstr>
      <vt:lpstr>Wingdings 3</vt:lpstr>
      <vt:lpstr>Ion</vt:lpstr>
      <vt:lpstr>An Unusual Case of Headache  </vt:lpstr>
      <vt:lpstr>PowerPoint Presentation</vt:lpstr>
      <vt:lpstr>Past History</vt:lpstr>
      <vt:lpstr>General Examination</vt:lpstr>
      <vt:lpstr>Her head looked larger than normal size with  skull diameter – 58 cm (23 inches) </vt:lpstr>
      <vt:lpstr>Systemic Examination</vt:lpstr>
      <vt:lpstr>Lab Parameters</vt:lpstr>
      <vt:lpstr>PowerPoint Presentation</vt:lpstr>
      <vt:lpstr>PowerPoint Presentation</vt:lpstr>
      <vt:lpstr>PowerPoint Presentation</vt:lpstr>
      <vt:lpstr>PowerPoint Presentation</vt:lpstr>
      <vt:lpstr>FURTHER INVESTIGATIONS</vt:lpstr>
      <vt:lpstr>Xray skull showing marked thickening of calvarium with mixed lytic and sclerotic lesion giving  cotton wool appearance </vt:lpstr>
      <vt:lpstr>Non contrast CT brain</vt:lpstr>
      <vt:lpstr>Saggital section of skull showing widening of diploic space (Tam O’Shanter sign) </vt:lpstr>
      <vt:lpstr>Xray long bones</vt:lpstr>
      <vt:lpstr>PowerPoint Presentation</vt:lpstr>
      <vt:lpstr>PET-CT SCAN</vt:lpstr>
      <vt:lpstr>PowerPoint Presentation</vt:lpstr>
      <vt:lpstr>Treatment</vt:lpstr>
      <vt:lpstr>Discussion</vt:lpstr>
      <vt:lpstr>PowerPoint Presentation</vt:lpstr>
      <vt:lpstr>PowerPoint Presentation</vt:lpstr>
      <vt:lpstr>Treatment</vt:lpstr>
      <vt:lpstr>References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Unusual Case of headache  </dc:title>
  <dc:creator>Dell Inc</dc:creator>
  <cp:lastModifiedBy>Microsoft Office User</cp:lastModifiedBy>
  <cp:revision>62</cp:revision>
  <dcterms:created xsi:type="dcterms:W3CDTF">2019-01-08T10:25:14Z</dcterms:created>
  <dcterms:modified xsi:type="dcterms:W3CDTF">2019-01-24T18:25:25Z</dcterms:modified>
</cp:coreProperties>
</file>