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85" r:id="rId6"/>
    <p:sldId id="260" r:id="rId7"/>
    <p:sldId id="261" r:id="rId8"/>
    <p:sldId id="263" r:id="rId9"/>
    <p:sldId id="286" r:id="rId10"/>
    <p:sldId id="269" r:id="rId11"/>
    <p:sldId id="294" r:id="rId12"/>
    <p:sldId id="264" r:id="rId13"/>
    <p:sldId id="287" r:id="rId14"/>
    <p:sldId id="272" r:id="rId15"/>
    <p:sldId id="297" r:id="rId16"/>
    <p:sldId id="298" r:id="rId17"/>
    <p:sldId id="291" r:id="rId18"/>
    <p:sldId id="292" r:id="rId19"/>
    <p:sldId id="289" r:id="rId20"/>
    <p:sldId id="290" r:id="rId21"/>
    <p:sldId id="29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8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9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6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5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1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8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2907-BF40-4356-8948-431AC1B3BE6D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2276-836D-4BDA-BEE7-78E02F0D0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01" y="524812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5538" y="1945781"/>
            <a:ext cx="9981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PAEDIATRICS</a:t>
            </a:r>
          </a:p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D.Y. PATIL MEDICAL COLLEGE</a:t>
            </a: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CASE OF REFRACTORY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EPILEPSY</a:t>
            </a:r>
            <a:endParaRPr lang="en-I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PALAK JAIN (JR - III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SANDEEP PATIL (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Epileptologist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Neurologist)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NILESH KURWALE (Epilepsy Surgeon)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7165" y="537882"/>
            <a:ext cx="10515600" cy="5782236"/>
          </a:xfrm>
        </p:spPr>
        <p:txBody>
          <a:bodyPr>
            <a:normAutofit/>
          </a:bodyPr>
          <a:lstStyle/>
          <a:p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 EXAMINATION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 and alert child with autistic features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Cranial nerve examination - normal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of muscles – normal; no wasting or hypertrophy of any muscle group seen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Tone – normal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– more than or equal to 4/5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Reflexes (superficial and deep) - normal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system examination – normal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 EXAMINATION – WNL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CVS EXAMINATION – WNL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EXAMINATION - WNL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DIAGNOSIS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TUBEROUS SCLEROSIS</a:t>
            </a:r>
            <a:endParaRPr lang="en-GB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INVESTIGATIONS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481070"/>
            <a:ext cx="11178862" cy="5138671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routine investigations including metabolic screen – WNL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Ophthalmologic evaluation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WNL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bilateral hearing sensitivity within normal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limits.</a:t>
            </a:r>
          </a:p>
          <a:p>
            <a:endParaRPr lang="en-I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CxR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(13/9/14) – enlarged left atrial appendage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WNL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0826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INVESTIGATIONS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Echo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months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age)– Huge intra-pericardial mass seen in LV anterior free wall measuring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36mm*12mm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homogenous, smooth in appearance. Likely to be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rhabdomyoma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inflow/outflow obstruction. Intact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septae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IN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I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 </a:t>
            </a:r>
            <a:r>
              <a:rPr lang="en-I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 active intervention required; follow up 2D echo after 3 months.</a:t>
            </a:r>
          </a:p>
          <a:p>
            <a:pPr marL="285750" indent="-285750"/>
            <a:endParaRPr lang="en-IN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Echo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initially showed no change in the mass or in the hemodynamic status; later showed regression in size of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rhabdomyoma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/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Echo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(22/10/18) (at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age) – normal study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1903" y="1513179"/>
            <a:ext cx="100315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initially normal, but after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years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age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parieto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IEDs were seen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EEG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done at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years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age –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Interictal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slowing over left side.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Left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epileptiform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Secondary Generalised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Epileptiform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Paucity of Sleep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ontogeny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Ictal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Semiology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Initial tonic extension of right UL and LL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deviation of angle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to right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lasting for 1 Minute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Change in background rhythm with evolving spike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from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which spreads to left frontal contact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F3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30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694" y="382892"/>
            <a:ext cx="4969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/>
              <a:t>MRI Brain plain done on 5</a:t>
            </a:r>
            <a:r>
              <a:rPr lang="en-IN" sz="2000" b="1" baseline="30000" dirty="0" smtClean="0"/>
              <a:t>th</a:t>
            </a:r>
            <a:r>
              <a:rPr lang="en-IN" sz="2000" b="1" dirty="0" smtClean="0"/>
              <a:t> September 2014.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966264" y="6034830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T2 Axial.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406478" y="6034830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GRE Axial.</a:t>
            </a:r>
            <a:endParaRPr lang="en-US" sz="2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3" y="1150554"/>
            <a:ext cx="44542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1" y="1150554"/>
            <a:ext cx="47656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8" y="1186488"/>
            <a:ext cx="3998922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0818" y="5388444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T2 Axial.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994791" y="5238671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GRE </a:t>
            </a:r>
            <a:r>
              <a:rPr lang="en-IN" sz="2800" b="1" dirty="0"/>
              <a:t>Axial.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76" y="1186488"/>
            <a:ext cx="3852429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92" y="1186488"/>
            <a:ext cx="358606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0945" y="5243191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T1 Axial.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05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9" y="819479"/>
            <a:ext cx="495911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28" y="715426"/>
            <a:ext cx="4010406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6715" y="363764"/>
            <a:ext cx="430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MRI Brain plain done </a:t>
            </a:r>
            <a:r>
              <a:rPr lang="en-IN" b="1" dirty="0" smtClean="0"/>
              <a:t>on 21</a:t>
            </a:r>
            <a:r>
              <a:rPr lang="en-IN" b="1" baseline="30000" dirty="0" smtClean="0"/>
              <a:t>st</a:t>
            </a:r>
            <a:r>
              <a:rPr lang="en-IN" b="1" dirty="0" smtClean="0"/>
              <a:t> October 2018.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00967" y="6132248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T2 Axial.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023592" y="6132248"/>
            <a:ext cx="1881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/>
              <a:t>T2 </a:t>
            </a:r>
            <a:r>
              <a:rPr lang="en-IN" sz="2800" b="1" dirty="0" smtClean="0"/>
              <a:t>Coronal.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12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CASE REPORT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5 year old female child, resident of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Chikhali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a second order child of a non consanguineous marriage.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en-GB" sz="2400" dirty="0"/>
              <a:t>1)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resistant Epilepsy for 4 and ½ years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Global Developmental Delay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Behavioural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97" y="514350"/>
            <a:ext cx="536089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9" y="514350"/>
            <a:ext cx="528689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8461" y="6137306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FLAIR </a:t>
            </a:r>
            <a:r>
              <a:rPr lang="en-IN" sz="2800" b="1" dirty="0"/>
              <a:t>Axial.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244309" y="6133943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GRE </a:t>
            </a:r>
            <a:r>
              <a:rPr lang="en-IN" sz="2800" b="1" dirty="0"/>
              <a:t>Axial.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8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 smtClean="0"/>
              <a:t>FINAL DIAGNOSIS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TUBEROUS SCLEROSIS COMPLEX</a:t>
            </a:r>
            <a:endParaRPr lang="en-GB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Epilepsy Surgery Meeting </a:t>
            </a:r>
            <a:r>
              <a:rPr lang="en-GB" dirty="0" smtClean="0"/>
              <a:t>Discussion</a:t>
            </a:r>
            <a:endParaRPr lang="en-GB" dirty="0"/>
          </a:p>
          <a:p>
            <a:r>
              <a:rPr lang="en-GB" dirty="0"/>
              <a:t>1. DRE</a:t>
            </a:r>
          </a:p>
          <a:p>
            <a:r>
              <a:rPr lang="en-GB" dirty="0"/>
              <a:t>2. Seizure Semiology – Left frontal Seizures</a:t>
            </a:r>
          </a:p>
          <a:p>
            <a:r>
              <a:rPr lang="en-GB" dirty="0"/>
              <a:t>3. </a:t>
            </a:r>
            <a:r>
              <a:rPr lang="en-GB" dirty="0" err="1"/>
              <a:t>Interictal</a:t>
            </a:r>
            <a:r>
              <a:rPr lang="en-GB" dirty="0"/>
              <a:t> – no concordance</a:t>
            </a:r>
          </a:p>
          <a:p>
            <a:r>
              <a:rPr lang="en-GB" dirty="0"/>
              <a:t>4. </a:t>
            </a:r>
            <a:r>
              <a:rPr lang="en-GB" dirty="0" err="1"/>
              <a:t>Ictal</a:t>
            </a:r>
            <a:r>
              <a:rPr lang="en-GB" dirty="0"/>
              <a:t> – Concordant</a:t>
            </a:r>
          </a:p>
          <a:p>
            <a:r>
              <a:rPr lang="en-GB" dirty="0"/>
              <a:t>5. MRI Brain – Concordant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Plan </a:t>
            </a:r>
            <a:r>
              <a:rPr lang="en-GB" b="1" dirty="0"/>
              <a:t>– ECOG Guided Left frontal </a:t>
            </a:r>
            <a:r>
              <a:rPr lang="en-GB" b="1" dirty="0" err="1"/>
              <a:t>lesionectomy</a:t>
            </a:r>
            <a:r>
              <a:rPr lang="en-GB" b="1" dirty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8323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 informed consent was taken from the parents</a:t>
            </a:r>
          </a:p>
          <a:p>
            <a:endParaRPr lang="en-IN" dirty="0"/>
          </a:p>
          <a:p>
            <a:r>
              <a:rPr lang="en-IN" dirty="0" smtClean="0"/>
              <a:t>After getting anaesthetic clearance, the child underwent </a:t>
            </a:r>
            <a:r>
              <a:rPr lang="en-IN" b="1" u="sng" dirty="0" smtClean="0"/>
              <a:t>LEFT FRONTAL LESIONECTOMY</a:t>
            </a:r>
            <a:r>
              <a:rPr lang="en-IN" dirty="0" smtClean="0"/>
              <a:t> at our Institute.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58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47" y="304799"/>
            <a:ext cx="5841405" cy="6163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0" y="304800"/>
            <a:ext cx="5625354" cy="61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878983"/>
            <a:ext cx="10431888" cy="5979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208" y="103031"/>
            <a:ext cx="454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ELECTROCARDIOGRAPHY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38450"/>
            <a:ext cx="10685172" cy="66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4" y="293598"/>
            <a:ext cx="10607899" cy="62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POST OPERATIVE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was kept in PICU for 1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POD- 8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AEDs were Continued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eizures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surgery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52319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 smtClean="0"/>
              <a:t>EPILEPSY CARE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   Seizure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</a:t>
            </a:r>
            <a:r>
              <a:rPr lang="en-GB" dirty="0"/>
              <a:t> </a:t>
            </a:r>
            <a:r>
              <a:rPr lang="en-GB" dirty="0" smtClean="0"/>
              <a:t>   Epilepsy </a:t>
            </a:r>
            <a:r>
              <a:rPr lang="en-GB" dirty="0"/>
              <a:t>diagnosis</a:t>
            </a:r>
          </a:p>
          <a:p>
            <a:pPr marL="0" indent="0">
              <a:buNone/>
            </a:pPr>
            <a:r>
              <a:rPr lang="en-GB" dirty="0" smtClean="0"/>
              <a:t>                   Medication </a:t>
            </a:r>
            <a:r>
              <a:rPr lang="en-GB" dirty="0"/>
              <a:t>trials</a:t>
            </a:r>
          </a:p>
          <a:p>
            <a:pPr marL="0" indent="0">
              <a:buNone/>
            </a:pPr>
            <a:r>
              <a:rPr lang="en-GB" dirty="0" smtClean="0"/>
              <a:t>                         Imaging </a:t>
            </a:r>
            <a:r>
              <a:rPr lang="en-GB" dirty="0"/>
              <a:t>for pathology</a:t>
            </a:r>
          </a:p>
          <a:p>
            <a:pPr marL="0" indent="0">
              <a:buNone/>
            </a:pPr>
            <a:r>
              <a:rPr lang="en-GB" dirty="0" smtClean="0"/>
              <a:t>                                    Medical </a:t>
            </a:r>
            <a:r>
              <a:rPr lang="en-GB" dirty="0"/>
              <a:t>intractability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Surgical </a:t>
            </a:r>
            <a:r>
              <a:rPr lang="en-GB" dirty="0"/>
              <a:t>Consideration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  Surgical </a:t>
            </a:r>
            <a:r>
              <a:rPr lang="en-GB" dirty="0"/>
              <a:t>workup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 Surgery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5825543" y="4662153"/>
            <a:ext cx="270457" cy="360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5782614" y="5628069"/>
            <a:ext cx="313386" cy="38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3955" y="2021983"/>
            <a:ext cx="0" cy="25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1848" y="2537138"/>
            <a:ext cx="0" cy="25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7003" y="3000777"/>
            <a:ext cx="12879" cy="25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20496" y="3438659"/>
            <a:ext cx="12879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80349" y="3928056"/>
            <a:ext cx="0" cy="24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5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CASE REPORT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Semiology</a:t>
            </a:r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seizures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GTCS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seizures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unprovoked, associated with tonic posturing of all 4 limbs, uprolling of eyeballs and loss of consciousness, lasting for 1-2 minutes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seizure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unprovoked, tonic-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movement in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and lower limb and deviation of angle of mouth towards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side, lasting for one minute</a:t>
            </a:r>
          </a:p>
          <a:p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GTCS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once in every 15-20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Focal seizure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4-5times/day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27100" y="647700"/>
            <a:ext cx="11264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Outline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3241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1.  What is Epilepsy Surgery ? Aims / Candidates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8321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2.  How it is done ? Presurgical / Surgery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352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3.  Seizure Outcome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860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4.  Neurodevelopmental outcome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4368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5.  Examples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08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4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639903" y="647700"/>
            <a:ext cx="6029792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CA" sz="4399" b="1" dirty="0" smtClean="0">
                <a:solidFill>
                  <a:srgbClr val="000000"/>
                </a:solidFill>
                <a:latin typeface="Calibri Light"/>
                <a:cs typeface="Calibri Light"/>
              </a:rPr>
              <a:t>AIMS of EPILEPSY SURGERY</a:t>
            </a:r>
            <a:endParaRPr lang="en-CA" sz="4399" b="1" dirty="0" smtClean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ts val="5060"/>
              </a:lnSpc>
            </a:pPr>
            <a:endParaRPr lang="en-CA" sz="43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7600" y="2108200"/>
            <a:ext cx="3798540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Outcome or </a:t>
            </a:r>
            <a:r>
              <a:rPr lang="en-C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  <a:endParaRPr lang="en-CA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7600" y="2603500"/>
            <a:ext cx="439543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§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 freedom / Reduction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3556000"/>
            <a:ext cx="4164602" cy="20518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Outcome or Aims</a:t>
            </a:r>
            <a: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Neurodevelopmental gains</a:t>
            </a:r>
            <a:b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Behavioral Improvement</a:t>
            </a:r>
          </a:p>
          <a:p>
            <a:pPr>
              <a:lnSpc>
                <a:spcPts val="40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2070100" y="469900"/>
            <a:ext cx="2667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Treatment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02400" y="901700"/>
            <a:ext cx="1016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80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en-CA" sz="1200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3500" y="11049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0000"/>
                </a:solidFill>
                <a:latin typeface="Calibri"/>
                <a:cs typeface="Calibri"/>
              </a:rPr>
              <a:t>drug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89700" y="1384300"/>
            <a:ext cx="1028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0000"/>
                </a:solidFill>
                <a:latin typeface="Calibri"/>
                <a:cs typeface="Calibri"/>
              </a:rPr>
              <a:t>1%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38700" y="3441700"/>
            <a:ext cx="2679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FE00"/>
                </a:solidFill>
                <a:latin typeface="Calibri Bold"/>
                <a:cs typeface="Calibri Bold"/>
              </a:rPr>
              <a:t>First drug 60%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43700" y="4457700"/>
            <a:ext cx="774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FE00"/>
                </a:solidFill>
                <a:latin typeface="Calibri Bold"/>
                <a:cs typeface="Calibri Bold"/>
              </a:rPr>
              <a:t>Second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0" y="4724400"/>
            <a:ext cx="660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FE00"/>
                </a:solidFill>
                <a:latin typeface="Calibri Bold"/>
                <a:cs typeface="Calibri Bold"/>
              </a:rPr>
              <a:t>drug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83400" y="5003800"/>
            <a:ext cx="63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FE00"/>
                </a:solidFill>
                <a:latin typeface="Calibri Bold"/>
                <a:cs typeface="Calibri Bold"/>
              </a:rPr>
              <a:t>15%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21600" y="1143000"/>
            <a:ext cx="4356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EFF"/>
                </a:solidFill>
                <a:latin typeface="Calibri"/>
                <a:cs typeface="Calibri"/>
              </a:rPr>
              <a:t>5</a:t>
            </a:r>
            <a:r>
              <a:rPr lang="en-CA" sz="1200" smtClean="0">
                <a:solidFill>
                  <a:srgbClr val="FFFEFF"/>
                </a:solidFill>
                <a:latin typeface="Calibri"/>
                <a:cs typeface="Calibri"/>
              </a:rPr>
              <a:t>th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32700" y="1409700"/>
            <a:ext cx="444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EFF"/>
                </a:solidFill>
                <a:latin typeface="Calibri"/>
                <a:cs typeface="Calibri"/>
              </a:rPr>
              <a:t>drug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45500" y="2197100"/>
            <a:ext cx="3632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EFF"/>
                </a:solidFill>
                <a:latin typeface="Calibri"/>
                <a:cs typeface="Calibri"/>
              </a:rPr>
              <a:t>And so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36000" y="2463800"/>
            <a:ext cx="344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EFF"/>
                </a:solidFill>
                <a:latin typeface="Calibri"/>
                <a:cs typeface="Calibri"/>
              </a:rPr>
              <a:t>on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56600" y="4102100"/>
            <a:ext cx="3721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0000"/>
                </a:solidFill>
                <a:latin typeface="Calibri Bold"/>
                <a:cs typeface="Calibri Bold"/>
              </a:rPr>
              <a:t>Third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432800" y="4368800"/>
            <a:ext cx="364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0000"/>
                </a:solidFill>
                <a:latin typeface="Calibri Bold"/>
                <a:cs typeface="Calibri Bold"/>
              </a:rPr>
              <a:t>4 %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31900" y="469900"/>
            <a:ext cx="10960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403F40"/>
                </a:solidFill>
                <a:latin typeface="Calibri Light"/>
                <a:cs typeface="Calibri Light"/>
              </a:rPr>
              <a:t>Candidates for Epilepsy Surgery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612900"/>
            <a:ext cx="858234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508000" algn="l"/>
              </a:tabLst>
            </a:pPr>
            <a:r>
              <a:rPr lang="en-CA" sz="2800" dirty="0" smtClean="0">
                <a:solidFill>
                  <a:srgbClr val="403F40"/>
                </a:solidFill>
                <a:latin typeface="Calibri"/>
                <a:cs typeface="Calibri"/>
              </a:rPr>
              <a:t>1.  </a:t>
            </a:r>
            <a:r>
              <a:rPr lang="en-CA" sz="2800" dirty="0" smtClean="0">
                <a:solidFill>
                  <a:srgbClr val="403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 seizures despite </a:t>
            </a:r>
            <a:r>
              <a:rPr lang="en-C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CA" sz="2800" dirty="0" smtClean="0">
                <a:solidFill>
                  <a:srgbClr val="403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pharmacological</a:t>
            </a:r>
            <a: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800" dirty="0" smtClean="0">
                <a:solidFill>
                  <a:srgbClr val="403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treatment</a:t>
            </a:r>
          </a:p>
          <a:p>
            <a:pPr>
              <a:lnSpc>
                <a:spcPts val="30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2971800"/>
            <a:ext cx="8454237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a.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at least two drugs, appropriate to seizure type, at adequate</a:t>
            </a:r>
            <a:r>
              <a:rPr lang="en-C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doses, with adequate compliance.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4216400"/>
            <a:ext cx="849726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b. Two </a:t>
            </a:r>
            <a:r>
              <a:rPr lang="en-CA" sz="2400" dirty="0" err="1" smtClean="0">
                <a:solidFill>
                  <a:srgbClr val="43536A"/>
                </a:solidFill>
                <a:latin typeface="Calibri"/>
                <a:cs typeface="Calibri"/>
              </a:rPr>
              <a:t>monotherapy</a:t>
            </a: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 trials with first line AEDs, and possibly one trial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with dual therapy (combination of two AEDs).</a:t>
            </a:r>
          </a:p>
          <a:p>
            <a:pPr>
              <a:lnSpc>
                <a:spcPts val="26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42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358900" y="469900"/>
            <a:ext cx="10833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403F40"/>
                </a:solidFill>
                <a:latin typeface="Calibri Light"/>
                <a:cs typeface="Calibri Light"/>
              </a:rPr>
              <a:t>Candidates for Epilepsy Surgery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44600" y="1701800"/>
            <a:ext cx="812241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403F40"/>
                </a:solidFill>
                <a:latin typeface="Calibri"/>
                <a:cs typeface="Calibri"/>
              </a:rPr>
              <a:t>2. </a:t>
            </a:r>
            <a:r>
              <a:rPr lang="en-CA" sz="2800" dirty="0" smtClean="0">
                <a:solidFill>
                  <a:srgbClr val="403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 of </a:t>
            </a:r>
            <a:r>
              <a:rPr lang="en-CA" sz="281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life </a:t>
            </a:r>
            <a:r>
              <a:rPr lang="en-CA" sz="2800" dirty="0" smtClean="0">
                <a:solidFill>
                  <a:srgbClr val="403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ongoing seizures.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73200" y="2590800"/>
            <a:ext cx="433131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a.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regression, delay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73200" y="3302000"/>
            <a:ext cx="554081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b.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disability / Scholastic difficulties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3200" y="4013200"/>
            <a:ext cx="368453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c.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  <a:endParaRPr lang="en-CA" sz="2400" dirty="0" smtClean="0">
              <a:solidFill>
                <a:srgbClr val="4353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3200" y="4368800"/>
            <a:ext cx="10718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1EFF0"/>
                </a:solidFill>
                <a:latin typeface="Calibri"/>
                <a:cs typeface="Calibri"/>
              </a:rPr>
              <a:t>c.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3200" y="4724400"/>
            <a:ext cx="254396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43536A"/>
                </a:solidFill>
                <a:latin typeface="Calibri"/>
                <a:cs typeface="Calibri"/>
              </a:rPr>
              <a:t>d. </a:t>
            </a:r>
            <a:r>
              <a:rPr lang="en-CA" sz="2400" dirty="0" smtClean="0">
                <a:solidFill>
                  <a:srgbClr val="435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Injuries, accidents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647700"/>
            <a:ext cx="11264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Stage I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00800" y="1689100"/>
            <a:ext cx="5791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26200" y="2616200"/>
            <a:ext cx="5765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75400" y="3556000"/>
            <a:ext cx="581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50000" y="4483100"/>
            <a:ext cx="5842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00" y="5105400"/>
            <a:ext cx="114935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00" smtClean="0">
                <a:solidFill>
                  <a:srgbClr val="FFFEFF"/>
                </a:solidFill>
                <a:latin typeface="Calibri"/>
                <a:cs typeface="Calibri"/>
              </a:rPr>
              <a:t>VEEG Lab @ Dr. D. Y. Patil Medical College, Pune</a:t>
            </a:r>
          </a:p>
          <a:p>
            <a:pPr>
              <a:lnSpc>
                <a:spcPts val="460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880100" y="1168400"/>
            <a:ext cx="63119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890">
              <a:lnSpc>
                <a:spcPts val="330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Epilepsy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  <a:p>
            <a:pPr>
              <a:lnSpc>
                <a:spcPts val="33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0" y="3340100"/>
            <a:ext cx="26035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241300" algn="l"/>
              </a:tabLst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Surgery will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	not help</a:t>
            </a:r>
          </a:p>
          <a:p>
            <a:pPr>
              <a:lnSpc>
                <a:spcPts val="331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32100" y="5651500"/>
            <a:ext cx="25654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No Surgery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11800" y="3340100"/>
            <a:ext cx="26797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Surgical Plan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	Not clear</a:t>
            </a:r>
          </a:p>
          <a:p>
            <a:pPr>
              <a:lnSpc>
                <a:spcPts val="331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76900" y="5448300"/>
            <a:ext cx="25146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41680">
              <a:lnSpc>
                <a:spcPts val="330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Stage 2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</a:p>
          <a:p>
            <a:pPr>
              <a:lnSpc>
                <a:spcPts val="331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05800" y="3340100"/>
            <a:ext cx="37719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69900" algn="l"/>
              </a:tabLst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Surgical Plan</a:t>
            </a:r>
            <a:r>
              <a:rPr lang="en-CA" sz="3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	- Clear</a:t>
            </a:r>
          </a:p>
          <a:p>
            <a:pPr>
              <a:lnSpc>
                <a:spcPts val="331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5651500"/>
            <a:ext cx="33909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 smtClean="0">
                <a:solidFill>
                  <a:srgbClr val="000000"/>
                </a:solidFill>
                <a:latin typeface="Calibri"/>
                <a:cs typeface="Calibri"/>
              </a:rPr>
              <a:t>Surgery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00" y="355600"/>
            <a:ext cx="11493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Stage 2 - Intracranial EEG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CASE REPORT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global developmental delay involving all the four domains along with behavioural issues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15399"/>
              </p:ext>
            </p:extLst>
          </p:nvPr>
        </p:nvGraphicFramePr>
        <p:xfrm>
          <a:off x="734290" y="2936393"/>
          <a:ext cx="4572000" cy="342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422843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IN" sz="20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MOTOR</a:t>
                      </a:r>
                      <a:r>
                        <a:rPr lang="en-IN" sz="2000" b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0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MILESTONES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Neck holding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months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Rolling over – 11 months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without support – 2 years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 without support – 3 years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Climbs upstairs and downstairs with 2feet/step – 4 years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MOTOR AGE = 3-4 YEARS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83651"/>
              </p:ext>
            </p:extLst>
          </p:nvPr>
        </p:nvGraphicFramePr>
        <p:xfrm>
          <a:off x="6539344" y="2922538"/>
          <a:ext cx="4572000" cy="342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422843">
                <a:tc>
                  <a:txBody>
                    <a:bodyPr/>
                    <a:lstStyle/>
                    <a:p>
                      <a:r>
                        <a:rPr lang="en-IN" sz="2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IN" sz="22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r>
                        <a:rPr lang="en-IN" sz="2200" b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</a:t>
                      </a:r>
                      <a:r>
                        <a:rPr lang="en-IN" sz="2200" b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2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MILESTONES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Bidextrous</a:t>
                      </a:r>
                      <a:r>
                        <a:rPr lang="en-IN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reach – 7 months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Palmar</a:t>
                      </a:r>
                      <a:r>
                        <a:rPr lang="en-IN" sz="2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grasp</a:t>
                      </a:r>
                      <a:r>
                        <a:rPr lang="en-IN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11 months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Immature pincer grasp – 18</a:t>
                      </a:r>
                      <a:r>
                        <a:rPr lang="en-IN" sz="2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months</a:t>
                      </a:r>
                      <a:endParaRPr lang="en-IN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N" sz="2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 MOTOR AGE = 9 MONTHS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395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070100" y="190500"/>
            <a:ext cx="10121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Surgical Plan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48300" y="1739900"/>
            <a:ext cx="674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Epilepsy Surgery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0" y="3568700"/>
            <a:ext cx="8382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Curative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97100" y="5410200"/>
            <a:ext cx="2070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Lesional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43400" y="5410200"/>
            <a:ext cx="2336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Disconnection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29600" y="3568700"/>
            <a:ext cx="3848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Palliative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94500" y="5270500"/>
            <a:ext cx="52832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2209800" algn="l"/>
              </a:tabLst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Callosotomy ,	Neuromodulation</a:t>
            </a:r>
          </a:p>
          <a:p>
            <a:pPr>
              <a:lnSpc>
                <a:spcPts val="2185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39000" y="5549900"/>
            <a:ext cx="48387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854200" algn="l"/>
              </a:tabLst>
            </a:pPr>
            <a:r>
              <a:rPr lang="en-CA" sz="1899" smtClean="0">
                <a:solidFill>
                  <a:srgbClr val="000000"/>
                </a:solidFill>
                <a:latin typeface="Calibri"/>
                <a:cs typeface="Calibri"/>
              </a:rPr>
              <a:t>MST	(VNS, RNS, DBS)</a:t>
            </a:r>
          </a:p>
          <a:p>
            <a:pPr>
              <a:lnSpc>
                <a:spcPts val="2090"/>
              </a:lnSpc>
            </a:pPr>
            <a:endParaRPr lang="en-CA" sz="18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12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01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1400" y="177800"/>
            <a:ext cx="9906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The picture can't be displayed.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8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88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1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18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86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25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CASE REPORT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97252"/>
              </p:ext>
            </p:extLst>
          </p:nvPr>
        </p:nvGraphicFramePr>
        <p:xfrm>
          <a:off x="347729" y="1825624"/>
          <a:ext cx="439169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695"/>
              </a:tblGrid>
              <a:tr h="333880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MILESTONES</a:t>
                      </a:r>
                    </a:p>
                    <a:p>
                      <a:pPr algn="l"/>
                      <a:endParaRPr lang="en-IN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Alerts</a:t>
                      </a: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sound – 1 month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Cooing – 6 months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Monosyllables – 1 year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IN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EXPRESSIVE &gt; RECEPTIVE SPEECH – delayed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71882"/>
              </p:ext>
            </p:extLst>
          </p:nvPr>
        </p:nvGraphicFramePr>
        <p:xfrm>
          <a:off x="6962105" y="1707122"/>
          <a:ext cx="43916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695"/>
              </a:tblGrid>
              <a:tr h="3338804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en-I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ADAPTIVE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MILESTONES</a:t>
                      </a:r>
                    </a:p>
                    <a:p>
                      <a:pPr algn="l"/>
                      <a:endParaRPr lang="en-IN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Recognizes mother – 9 month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smile – not achieved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eye contact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social reciprocity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finger pointing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group play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Behavioural issues – aggressive, head banging, repetitive hand movements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273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95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27700"/>
            <a:ext cx="10591800" cy="3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lang="en-CA" sz="25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  <a:p>
            <a:pPr>
              <a:lnSpc>
                <a:spcPts val="285"/>
              </a:lnSpc>
            </a:pPr>
            <a:endParaRPr lang="en-CA" sz="25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85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38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647700"/>
            <a:ext cx="11264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Epilepsy Surgery -Loss and Benefit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324100"/>
            <a:ext cx="386586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Better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Seizure Outcome </a:t>
            </a:r>
            <a:endParaRPr lang="en-CA" sz="2794" dirty="0" smtClean="0">
              <a:solidFill>
                <a:srgbClr val="37BA37"/>
              </a:solidFill>
              <a:latin typeface="Segoe UI"/>
              <a:cs typeface="Segoe UI"/>
            </a:endParaRPr>
          </a:p>
          <a:p>
            <a:pPr>
              <a:lnSpc>
                <a:spcPts val="3220"/>
              </a:lnSpc>
            </a:pPr>
            <a:endParaRPr lang="en-CA" sz="2799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352800"/>
            <a:ext cx="419884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Chance of AED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Withdrawal</a:t>
            </a:r>
            <a:endParaRPr lang="en-CA" sz="2794" dirty="0" smtClean="0">
              <a:solidFill>
                <a:srgbClr val="37BA37"/>
              </a:solidFill>
              <a:latin typeface="Segoe UI"/>
              <a:cs typeface="Segoe UI"/>
            </a:endParaRPr>
          </a:p>
          <a:p>
            <a:pPr>
              <a:lnSpc>
                <a:spcPts val="3220"/>
              </a:lnSpc>
            </a:pPr>
            <a:endParaRPr lang="en-CA" sz="27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4368800"/>
            <a:ext cx="598561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Better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Neurodevelopmental Outcome </a:t>
            </a:r>
            <a:endParaRPr lang="en-CA" sz="2794" dirty="0" smtClean="0">
              <a:solidFill>
                <a:srgbClr val="37BA37"/>
              </a:solidFill>
              <a:latin typeface="Segoe UI"/>
              <a:cs typeface="Segoe UI"/>
            </a:endParaRPr>
          </a:p>
          <a:p>
            <a:pPr>
              <a:lnSpc>
                <a:spcPts val="3220"/>
              </a:lnSpc>
            </a:pPr>
            <a:endParaRPr lang="en-CA" sz="279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5397500"/>
            <a:ext cx="256243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Better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Behavior </a:t>
            </a:r>
            <a:endParaRPr lang="en-CA" sz="2794" dirty="0" smtClean="0">
              <a:solidFill>
                <a:srgbClr val="37BA37"/>
              </a:solidFill>
              <a:latin typeface="Segoe UI"/>
              <a:cs typeface="Segoe UI"/>
            </a:endParaRPr>
          </a:p>
          <a:p>
            <a:pPr>
              <a:lnSpc>
                <a:spcPts val="3220"/>
              </a:lnSpc>
            </a:pPr>
            <a:endParaRPr lang="en-CA" sz="27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93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463800" y="647700"/>
            <a:ext cx="9728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9" smtClean="0">
                <a:solidFill>
                  <a:srgbClr val="000000"/>
                </a:solidFill>
                <a:latin typeface="Calibri Light"/>
                <a:cs typeface="Calibri Light"/>
              </a:rPr>
              <a:t>POST OPERATIVE after 3 Months</a:t>
            </a:r>
          </a:p>
          <a:p>
            <a:pPr>
              <a:lnSpc>
                <a:spcPts val="5060"/>
              </a:lnSpc>
            </a:pPr>
            <a:endParaRPr lang="en-CA" sz="439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8161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 Continued to be seizure Free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8321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 Behaviour improved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860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smtClean="0">
                <a:solidFill>
                  <a:srgbClr val="000000"/>
                </a:solidFill>
                <a:latin typeface="Calibri"/>
                <a:cs typeface="Calibri"/>
              </a:rPr>
              <a:t> Still on two AED’S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4876800"/>
            <a:ext cx="660097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 Ongoing </a:t>
            </a:r>
            <a:r>
              <a:rPr lang="en-CA" sz="2800" dirty="0" smtClean="0">
                <a:solidFill>
                  <a:srgbClr val="000000"/>
                </a:solidFill>
                <a:latin typeface="Calibri"/>
                <a:cs typeface="Calibri"/>
              </a:rPr>
              <a:t>Physiotherapy and Speech Therapy</a:t>
            </a:r>
            <a:endParaRPr lang="en-CA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92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42" y="1196788"/>
            <a:ext cx="5782234" cy="39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CASE REPORT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ANTENATAL HISTORY – spontaneous conception; mother was a registered case, underwent 4 antenatal scans and took iron and folic acid tablets. No H/o anaemia, TB, DM, HTN, asthma, thyroid dysfunction or fever with rash with arthralgia during pregnancy.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NATAL HISTORY – full term, NVD, 2.4 kg birth weight, cried immediately after birth, No H/o NICU admission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POSTNATAL HISTORY – uneventful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CASE REPORT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3344"/>
          </a:xfrm>
        </p:spPr>
        <p:txBody>
          <a:bodyPr/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</a:t>
            </a:r>
            <a:r>
              <a:rPr lang="en-IN" dirty="0" smtClean="0"/>
              <a:t>-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850783" y="2472744"/>
            <a:ext cx="296214" cy="3090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4146997" y="2627291"/>
            <a:ext cx="1300766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47763" y="2472744"/>
            <a:ext cx="309093" cy="309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752304" y="2627291"/>
            <a:ext cx="12879" cy="463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84868" y="3103808"/>
            <a:ext cx="18674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23504" y="3090930"/>
            <a:ext cx="0" cy="399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5183" y="3103808"/>
            <a:ext cx="0" cy="360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65183" y="3103808"/>
            <a:ext cx="20606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25803" y="3103808"/>
            <a:ext cx="0" cy="360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17442" y="3490175"/>
            <a:ext cx="373488" cy="3219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597758" y="3464417"/>
            <a:ext cx="347729" cy="3477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06862" y="3464417"/>
            <a:ext cx="373487" cy="3477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 Arrow 25"/>
          <p:cNvSpPr/>
          <p:nvPr/>
        </p:nvSpPr>
        <p:spPr>
          <a:xfrm>
            <a:off x="4591318" y="4198511"/>
            <a:ext cx="270456" cy="30909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210614" y="4984124"/>
            <a:ext cx="968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H/o epilepsy/mental retardation/any other significant medical illness in family.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5622" y="3812146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8 years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298861" y="3803419"/>
            <a:ext cx="9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5 years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3829181"/>
            <a:ext cx="85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739588"/>
            <a:ext cx="10515600" cy="5284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O/E –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 and alert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 and thin child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ails to maintain an eye contact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Vitals – normal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Pallor, Icterus, Clubbing, Cyanosis, Lymphadenopathy,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absent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– normal in shape and size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facial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dysmorphism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seen.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normal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obvious skeletal deformities or joint contractures seen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8149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O/E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 leaf macule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(well defined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hypopigmented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patch) is present in front of the left ear.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shagreen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patch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 over left lower parasternal region.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hypopigmented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present over scapular region. 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café-au-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lait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 on left lower chest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1244</Words>
  <Application>Microsoft Office PowerPoint</Application>
  <PresentationFormat>Widescreen</PresentationFormat>
  <Paragraphs>261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 Unicode MS</vt:lpstr>
      <vt:lpstr>Arial</vt:lpstr>
      <vt:lpstr>Calibri</vt:lpstr>
      <vt:lpstr>Calibri Bold</vt:lpstr>
      <vt:lpstr>Calibri Light</vt:lpstr>
      <vt:lpstr>Segoe UI</vt:lpstr>
      <vt:lpstr>Times New Roman</vt:lpstr>
      <vt:lpstr>Wingdings</vt:lpstr>
      <vt:lpstr>Office Theme</vt:lpstr>
      <vt:lpstr>PowerPoint Presentation</vt:lpstr>
      <vt:lpstr>CASE REPORT</vt:lpstr>
      <vt:lpstr>CASE REPORT</vt:lpstr>
      <vt:lpstr>CASE REPORT</vt:lpstr>
      <vt:lpstr>CASE REPORT</vt:lpstr>
      <vt:lpstr>CASE REPORT</vt:lpstr>
      <vt:lpstr>CASE REPORT</vt:lpstr>
      <vt:lpstr>PowerPoint Presentation</vt:lpstr>
      <vt:lpstr>PowerPoint Presentation</vt:lpstr>
      <vt:lpstr>PowerPoint Presentation</vt:lpstr>
      <vt:lpstr>CLINICAL DIAGNOSIS</vt:lpstr>
      <vt:lpstr>INVESTIGATIONS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DIAGNOSIS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OPERATIVE MANAGEMENT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91</cp:revision>
  <dcterms:created xsi:type="dcterms:W3CDTF">2019-04-12T18:54:48Z</dcterms:created>
  <dcterms:modified xsi:type="dcterms:W3CDTF">2019-04-25T16:52:08Z</dcterms:modified>
</cp:coreProperties>
</file>