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6" r:id="rId1"/>
  </p:sldMasterIdLst>
  <p:notesMasterIdLst>
    <p:notesMasterId r:id="rId18"/>
  </p:notesMasterIdLst>
  <p:sldIdLst>
    <p:sldId id="256" r:id="rId2"/>
    <p:sldId id="292" r:id="rId3"/>
    <p:sldId id="294" r:id="rId4"/>
    <p:sldId id="300" r:id="rId5"/>
    <p:sldId id="302" r:id="rId6"/>
    <p:sldId id="282" r:id="rId7"/>
    <p:sldId id="296" r:id="rId8"/>
    <p:sldId id="297" r:id="rId9"/>
    <p:sldId id="301" r:id="rId10"/>
    <p:sldId id="258" r:id="rId11"/>
    <p:sldId id="259" r:id="rId12"/>
    <p:sldId id="261" r:id="rId13"/>
    <p:sldId id="265" r:id="rId14"/>
    <p:sldId id="266" r:id="rId15"/>
    <p:sldId id="271" r:id="rId16"/>
    <p:sldId id="299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39" autoAdjust="0"/>
    <p:restoredTop sz="72315" autoAdjust="0"/>
  </p:normalViewPr>
  <p:slideViewPr>
    <p:cSldViewPr>
      <p:cViewPr varScale="1">
        <p:scale>
          <a:sx n="82" d="100"/>
          <a:sy n="82" d="100"/>
        </p:scale>
        <p:origin x="2472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200" d="100"/>
        <a:sy n="2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73D6EE-5763-4107-A0D1-4D9053165A4F}" type="datetimeFigureOut">
              <a:rPr lang="en-US" smtClean="0"/>
              <a:pPr/>
              <a:t>11/13/2019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FFD2F6-6666-4ABC-92DD-3396024AC4B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36227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FFD2F6-6666-4ABC-92DD-3396024AC4BC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14226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*often the worst headache that a patient has ever had.</a:t>
            </a:r>
          </a:p>
          <a:p>
            <a:r>
              <a:rPr lang="en-GB" dirty="0"/>
              <a:t>*Headache- sudden onset, develop over a few hours, or develop over a few days.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FFD2F6-6666-4ABC-92DD-3396024AC4BC}" type="slidenum">
              <a:rPr lang="en-GB" smtClean="0"/>
              <a:pPr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598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The routine CT or MRI tests that are often done to evaluate a stroke or brain bleeds are often normal in cases of cerebral vein and cerebral venous sinus thrombosis. </a:t>
            </a:r>
          </a:p>
          <a:p>
            <a:r>
              <a:rPr lang="en-GB" dirty="0"/>
              <a:t>The appropriate test to do is an MRI </a:t>
            </a:r>
            <a:r>
              <a:rPr lang="en-GB" dirty="0" err="1"/>
              <a:t>venogram</a:t>
            </a:r>
            <a:r>
              <a:rPr lang="en-GB" dirty="0"/>
              <a:t> (=MRV) or CT </a:t>
            </a:r>
            <a:r>
              <a:rPr lang="en-GB" dirty="0" err="1"/>
              <a:t>venogram</a:t>
            </a:r>
            <a:r>
              <a:rPr lang="en-GB" dirty="0"/>
              <a:t> (=CTV).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The purpose of giving blood thinners is to prevent the existing clots from getting bigger and prevent new clots from forming. The body’s own clot-dissolving system then slowly, over weeks and months, works on dissolving the existing clots. 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FFD2F6-6666-4ABC-92DD-3396024AC4BC}" type="slidenum">
              <a:rPr lang="en-GB" smtClean="0"/>
              <a:pPr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638697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000" dirty="0"/>
              <a:t>Your siblings, children and parents need to know they have a slightly higher risk for blood clots, because you had a clot. They do not need screening (with MRV or CTV scan and blood work) unless you were found to have a strong inherited clotting disorder. In that case it might be appropriate to consider testing them for the same clotting disorder.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FFD2F6-6666-4ABC-92DD-3396024AC4BC}" type="slidenum">
              <a:rPr lang="en-GB" smtClean="0"/>
              <a:pPr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591123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FFD2F6-6666-4ABC-92DD-3396024AC4BC}" type="slidenum">
              <a:rPr lang="en-GB" smtClean="0"/>
              <a:pPr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29549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800" dirty="0"/>
              <a:t>patient brought to us in state of active convulsions</a:t>
            </a:r>
            <a:r>
              <a:rPr lang="en-GB" sz="800" baseline="0" dirty="0"/>
              <a:t> </a:t>
            </a:r>
            <a:r>
              <a:rPr lang="en-GB" sz="800" dirty="0"/>
              <a:t>by relatives with H/O a similar episode 7:30pm the previous night following which she was unconscious but continued to keep having multiple episodes throughout the night.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800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800" dirty="0"/>
              <a:t>29Y</a:t>
            </a:r>
            <a:r>
              <a:rPr lang="en-GB" sz="800" baseline="0" dirty="0"/>
              <a:t>/M</a:t>
            </a:r>
            <a:r>
              <a:rPr lang="en-GB" sz="800" dirty="0"/>
              <a:t>ale patient was brought to us by relatives with C/O headache since 3 days and Altered Mental Status since last night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800" dirty="0"/>
          </a:p>
          <a:p>
            <a:r>
              <a:rPr lang="en-GB" sz="800" dirty="0"/>
              <a:t>50Y/F</a:t>
            </a:r>
            <a:r>
              <a:rPr lang="en-GB" sz="800" baseline="0" dirty="0"/>
              <a:t> brought to the EM with complains of generalised weakness and tingling sensation in the left upper and lower limb since 5 days and reduced power in the left upper and lower limb  since 1 day </a:t>
            </a:r>
          </a:p>
          <a:p>
            <a:r>
              <a:rPr lang="en-GB" sz="800" baseline="0" dirty="0"/>
              <a:t>Also C/O multiple episodes of vomiting and loose motions since 5 days.</a:t>
            </a:r>
            <a:endParaRPr lang="en-GB" sz="800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800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800" dirty="0"/>
              <a:t>An </a:t>
            </a:r>
            <a:r>
              <a:rPr lang="en-GB" sz="800" dirty="0" err="1"/>
              <a:t>i.v</a:t>
            </a:r>
            <a:r>
              <a:rPr lang="en-GB" sz="800" dirty="0"/>
              <a:t>. Access was taken and Midazolam 2mg was given f/b another dose of </a:t>
            </a:r>
            <a:r>
              <a:rPr lang="en-GB" sz="800" dirty="0" err="1"/>
              <a:t>midazolam</a:t>
            </a:r>
            <a:r>
              <a:rPr lang="en-GB" sz="800" dirty="0"/>
              <a:t> 2mg</a:t>
            </a:r>
          </a:p>
          <a:p>
            <a:endParaRPr lang="en-GB" sz="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FFD2F6-6666-4ABC-92DD-3396024AC4BC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96724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FFD2F6-6666-4ABC-92DD-3396024AC4BC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77376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Samples</a:t>
            </a:r>
            <a:r>
              <a:rPr lang="en-GB" baseline="0" dirty="0"/>
              <a:t> for TLC, CBC , LFT , RFT and Viral Markers were sent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FFD2F6-6666-4ABC-92DD-3396024AC4BC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27460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FFD2F6-6666-4ABC-92DD-3396024AC4BC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21748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rtl="0" eaLnBrk="1" fontAlgn="auto" latinLnBrk="0" hangingPunct="1"/>
            <a:r>
              <a:rPr lang="en-GB" sz="1000" b="1" i="0" u="none" strike="noStrike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S/O haemorrhagic transformation of infarct</a:t>
            </a:r>
          </a:p>
          <a:p>
            <a:pPr rtl="0" eaLnBrk="1" fontAlgn="auto" latinLnBrk="0" hangingPunct="1"/>
            <a:r>
              <a:rPr lang="en-GB" sz="1000" b="1" i="0" u="none" strike="noStrike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S/O multiple </a:t>
            </a:r>
            <a:r>
              <a:rPr lang="en-GB" sz="1000" b="1" i="0" u="none" strike="noStrike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hyperdense</a:t>
            </a:r>
            <a:r>
              <a:rPr lang="en-GB" sz="1000" b="1" i="0" u="none" strike="noStrike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parenchymal haemorrhages in B/L high fronto parietal lobes. </a:t>
            </a:r>
          </a:p>
          <a:p>
            <a:pPr rtl="0" eaLnBrk="1" fontAlgn="t" latinLnBrk="0" hangingPunct="1"/>
            <a:r>
              <a:rPr lang="en-GB" sz="1000" b="1" i="0" u="none" strike="noStrike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S/O normal CT appearance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FFD2F6-6666-4ABC-92DD-3396024AC4BC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78631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Case 1 - Venous thrombosis involving left sigmoid and left</a:t>
            </a:r>
            <a:r>
              <a:rPr lang="en-GB" baseline="0" dirty="0"/>
              <a:t> transverse sinus.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aseline="0" dirty="0"/>
              <a:t>Case 2 - </a:t>
            </a:r>
            <a:r>
              <a:rPr lang="en-GB" sz="1200" dirty="0"/>
              <a:t>Extensive sinus thrombosis involving superior </a:t>
            </a:r>
            <a:r>
              <a:rPr lang="en-GB" sz="1200" dirty="0" err="1"/>
              <a:t>sagittal</a:t>
            </a:r>
            <a:r>
              <a:rPr lang="en-GB" sz="1200" dirty="0"/>
              <a:t> sinus  cortical veins and left  sigmoid sinus.</a:t>
            </a:r>
          </a:p>
          <a:p>
            <a:r>
              <a:rPr lang="en-GB" dirty="0"/>
              <a:t>Case 3-Superior </a:t>
            </a:r>
            <a:r>
              <a:rPr lang="en-GB" dirty="0" err="1"/>
              <a:t>saggital</a:t>
            </a:r>
            <a:r>
              <a:rPr lang="en-GB" baseline="0" dirty="0"/>
              <a:t> , right sigmoid and right transverse sinus show thrombosis and no flow.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FFD2F6-6666-4ABC-92DD-3396024AC4BC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48788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*Even though two</a:t>
            </a:r>
            <a:r>
              <a:rPr lang="en-GB" baseline="0" dirty="0"/>
              <a:t> patients had IC bleeds they were started on </a:t>
            </a:r>
            <a:r>
              <a:rPr lang="en-GB" baseline="0" dirty="0" err="1"/>
              <a:t>thrombolytics</a:t>
            </a:r>
            <a:r>
              <a:rPr lang="en-GB" baseline="0" dirty="0"/>
              <a:t> as research guidelines clearly state that CVST is the bigger threat and needs to be managed while keeping in check that the bleed does not increase in size.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FFD2F6-6666-4ABC-92DD-3396024AC4BC}" type="slidenum">
              <a:rPr lang="en-GB" smtClean="0"/>
              <a:pPr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67588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 They can lead to severe headaches, confusion, and stroke-like symptoms. </a:t>
            </a:r>
          </a:p>
          <a:p>
            <a:r>
              <a:rPr lang="en-GB" dirty="0"/>
              <a:t>They may even lead to bleeding into the surrounding brain tissues.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FFD2F6-6666-4ABC-92DD-3396024AC4BC}" type="slidenum">
              <a:rPr lang="en-GB" smtClean="0"/>
              <a:pPr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72333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11/13/2019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11/13/2019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11/13/2019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1647" y="1066801"/>
            <a:ext cx="7696200" cy="2533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effectLst/>
              </a:rPr>
              <a:t>Ticking  Time  Bomb!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90600" y="3886200"/>
            <a:ext cx="7239000" cy="2286000"/>
          </a:xfrm>
        </p:spPr>
        <p:txBody>
          <a:bodyPr>
            <a:normAutofit/>
          </a:bodyPr>
          <a:lstStyle/>
          <a:p>
            <a:r>
              <a:rPr lang="en-GB" sz="2800" dirty="0">
                <a:solidFill>
                  <a:schemeClr val="tx1"/>
                </a:solidFill>
                <a:latin typeface="Baskerville Old Face" pitchFamily="18" charset="0"/>
              </a:rPr>
              <a:t>By Dr. Avinav Luthra</a:t>
            </a:r>
          </a:p>
          <a:p>
            <a:r>
              <a:rPr lang="en-GB" sz="2800" dirty="0">
                <a:solidFill>
                  <a:schemeClr val="tx1"/>
                </a:solidFill>
                <a:latin typeface="Baskerville Old Face" pitchFamily="18" charset="0"/>
              </a:rPr>
              <a:t> 2</a:t>
            </a:r>
            <a:r>
              <a:rPr lang="en-GB" sz="2800" baseline="30000" dirty="0">
                <a:solidFill>
                  <a:schemeClr val="tx1"/>
                </a:solidFill>
                <a:latin typeface="Baskerville Old Face" pitchFamily="18" charset="0"/>
              </a:rPr>
              <a:t>nd</a:t>
            </a:r>
            <a:r>
              <a:rPr lang="en-GB" sz="2800" dirty="0">
                <a:solidFill>
                  <a:schemeClr val="tx1"/>
                </a:solidFill>
                <a:latin typeface="Baskerville Old Face" pitchFamily="18" charset="0"/>
              </a:rPr>
              <a:t> Year Junior Resident</a:t>
            </a:r>
          </a:p>
          <a:p>
            <a:r>
              <a:rPr lang="en-GB" sz="2800" dirty="0">
                <a:solidFill>
                  <a:schemeClr val="tx1"/>
                </a:solidFill>
                <a:latin typeface="Baskerville Old Face" pitchFamily="18" charset="0"/>
              </a:rPr>
              <a:t> (Department of Emergency Medicine</a:t>
            </a:r>
            <a:r>
              <a:rPr lang="en-GB" sz="2800" dirty="0">
                <a:latin typeface="Baskerville Old Face" pitchFamily="18" charset="0"/>
              </a:rPr>
              <a:t>)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Discussion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678363"/>
          </a:xfrm>
        </p:spPr>
        <p:txBody>
          <a:bodyPr>
            <a:normAutofit/>
          </a:bodyPr>
          <a:lstStyle/>
          <a:p>
            <a:endParaRPr lang="en-GB" dirty="0"/>
          </a:p>
          <a:p>
            <a:r>
              <a:rPr lang="en-GB" dirty="0"/>
              <a:t>Cerebral vein and venous sinus thromboses are blood clots that are formed in the veins that drain the blood from the brain called the sinuses and cerebral veins.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2334" y="3943350"/>
            <a:ext cx="4580164" cy="291465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6742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382000" cy="990600"/>
          </a:xfrm>
        </p:spPr>
        <p:txBody>
          <a:bodyPr>
            <a:normAutofit/>
          </a:bodyPr>
          <a:lstStyle/>
          <a:p>
            <a:pPr algn="ctr"/>
            <a:r>
              <a:rPr lang="en-GB" b="1" dirty="0"/>
              <a:t>Symptoms and Signs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28617"/>
            <a:ext cx="5181600" cy="5907817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1371600"/>
            <a:ext cx="2362200" cy="23622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40" y="1524000"/>
            <a:ext cx="9131060" cy="518160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lang="en-GB" dirty="0"/>
              <a:t>Management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19200"/>
          </a:xfrm>
        </p:spPr>
        <p:txBody>
          <a:bodyPr/>
          <a:lstStyle/>
          <a:p>
            <a:r>
              <a:rPr lang="en-GB" dirty="0"/>
              <a:t>When to suspect CVST?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9144000" cy="5715000"/>
          </a:xfrm>
        </p:spPr>
        <p:txBody>
          <a:bodyPr>
            <a:normAutofit/>
          </a:bodyPr>
          <a:lstStyle/>
          <a:p>
            <a:pPr marL="514350" indent="-514350">
              <a:buNone/>
            </a:pPr>
            <a:r>
              <a:rPr lang="en-GB" dirty="0"/>
              <a:t>1.The worst headache ever.</a:t>
            </a:r>
          </a:p>
          <a:p>
            <a:pPr marL="514350" indent="-514350">
              <a:buNone/>
            </a:pPr>
            <a:endParaRPr lang="en-GB" dirty="0"/>
          </a:p>
          <a:p>
            <a:pPr marL="514350" indent="-514350">
              <a:buNone/>
            </a:pPr>
            <a:r>
              <a:rPr lang="en-GB" dirty="0"/>
              <a:t>2.Risk factors for </a:t>
            </a:r>
            <a:r>
              <a:rPr lang="en-GB" dirty="0" err="1"/>
              <a:t>hypercoagulability</a:t>
            </a:r>
            <a:r>
              <a:rPr lang="en-GB" dirty="0"/>
              <a:t> , such as use of OCPs, pregnancy or post-partum (</a:t>
            </a:r>
            <a:r>
              <a:rPr lang="en-GB" dirty="0" err="1"/>
              <a:t>upto</a:t>
            </a:r>
            <a:r>
              <a:rPr lang="en-GB" dirty="0"/>
              <a:t> 3months).</a:t>
            </a:r>
          </a:p>
          <a:p>
            <a:pPr marL="514350" indent="-514350">
              <a:buNone/>
            </a:pPr>
            <a:endParaRPr lang="en-GB" dirty="0"/>
          </a:p>
          <a:p>
            <a:pPr>
              <a:buNone/>
            </a:pPr>
            <a:r>
              <a:rPr lang="en-GB" dirty="0"/>
              <a:t>3.Personal or family history s/o </a:t>
            </a:r>
            <a:r>
              <a:rPr lang="en-GB" dirty="0" err="1"/>
              <a:t>hypercoagulable</a:t>
            </a:r>
            <a:r>
              <a:rPr lang="en-GB" dirty="0"/>
              <a:t> states</a:t>
            </a:r>
          </a:p>
          <a:p>
            <a:pPr>
              <a:buNone/>
            </a:pPr>
            <a:endParaRPr lang="en-GB" dirty="0"/>
          </a:p>
          <a:p>
            <a:pPr marL="514350" indent="-514350">
              <a:buNone/>
            </a:pPr>
            <a:r>
              <a:rPr lang="en-GB" dirty="0"/>
              <a:t>4.Stroke like symptoms</a:t>
            </a:r>
          </a:p>
          <a:p>
            <a:endParaRPr lang="en-GB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7467600" cy="1020762"/>
          </a:xfrm>
        </p:spPr>
        <p:txBody>
          <a:bodyPr/>
          <a:lstStyle/>
          <a:p>
            <a:r>
              <a:rPr lang="en-GB" dirty="0"/>
              <a:t>Take Home Message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8915400" cy="5410200"/>
          </a:xfrm>
        </p:spPr>
        <p:txBody>
          <a:bodyPr/>
          <a:lstStyle/>
          <a:p>
            <a:r>
              <a:rPr lang="en-GB" dirty="0"/>
              <a:t>Not to take headaches lightly.</a:t>
            </a:r>
          </a:p>
          <a:p>
            <a:endParaRPr lang="en-GB" dirty="0"/>
          </a:p>
          <a:p>
            <a:r>
              <a:rPr lang="en-GB" dirty="0"/>
              <a:t>Consider CVST as one of the differentials while evaluating a case of headache or in a case of stroke with unusual presentation.</a:t>
            </a:r>
          </a:p>
          <a:p>
            <a:pPr>
              <a:buNone/>
            </a:pPr>
            <a:endParaRPr lang="en-GB" dirty="0"/>
          </a:p>
          <a:p>
            <a:r>
              <a:rPr lang="en-GB" dirty="0"/>
              <a:t>Look for cause of </a:t>
            </a:r>
            <a:r>
              <a:rPr lang="en-GB" dirty="0" err="1"/>
              <a:t>hypercoagulable</a:t>
            </a:r>
            <a:r>
              <a:rPr lang="en-GB" dirty="0"/>
              <a:t> state &amp; treat.</a:t>
            </a:r>
          </a:p>
          <a:p>
            <a:endParaRPr lang="en-GB" dirty="0"/>
          </a:p>
          <a:p>
            <a:r>
              <a:rPr lang="en-GB" dirty="0"/>
              <a:t>Familial cause – Evaluate family members.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743200"/>
            <a:ext cx="7467600" cy="3382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GB" sz="720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Thank you...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graphicFrame>
        <p:nvGraphicFramePr>
          <p:cNvPr id="6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97492912"/>
              </p:ext>
            </p:extLst>
          </p:nvPr>
        </p:nvGraphicFramePr>
        <p:xfrm>
          <a:off x="15765" y="-15766"/>
          <a:ext cx="9128235" cy="68737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27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27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427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40985">
                <a:tc>
                  <a:txBody>
                    <a:bodyPr/>
                    <a:lstStyle/>
                    <a:p>
                      <a:pPr algn="ctr"/>
                      <a:r>
                        <a:rPr lang="en-GB" sz="3200" dirty="0"/>
                        <a:t>CASE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/>
                        <a:t>CASE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/>
                        <a:t>CASE 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32780">
                <a:tc>
                  <a:txBody>
                    <a:bodyPr/>
                    <a:lstStyle/>
                    <a:p>
                      <a:r>
                        <a:rPr lang="en-GB" sz="2400" dirty="0">
                          <a:latin typeface="+mj-lt"/>
                        </a:rPr>
                        <a:t>33Y/Female</a:t>
                      </a:r>
                      <a:r>
                        <a:rPr lang="en-GB" sz="2400" baseline="0" dirty="0">
                          <a:latin typeface="+mj-lt"/>
                        </a:rPr>
                        <a:t> </a:t>
                      </a:r>
                    </a:p>
                    <a:p>
                      <a:endParaRPr lang="en-GB" sz="2400" dirty="0">
                        <a:latin typeface="+mj-lt"/>
                      </a:endParaRPr>
                    </a:p>
                    <a:p>
                      <a:r>
                        <a:rPr lang="en-GB" sz="2400" dirty="0">
                          <a:latin typeface="+mj-lt"/>
                        </a:rPr>
                        <a:t>Brought</a:t>
                      </a:r>
                      <a:r>
                        <a:rPr lang="en-GB" sz="2400" baseline="0" dirty="0">
                          <a:latin typeface="+mj-lt"/>
                        </a:rPr>
                        <a:t> with </a:t>
                      </a:r>
                      <a:endParaRPr lang="en-GB" sz="2400" dirty="0">
                        <a:latin typeface="+mj-lt"/>
                      </a:endParaRPr>
                    </a:p>
                    <a:p>
                      <a:endParaRPr lang="en-GB" sz="2400" b="1" u="sng" dirty="0">
                        <a:solidFill>
                          <a:schemeClr val="bg1"/>
                        </a:solidFill>
                        <a:latin typeface="+mj-lt"/>
                      </a:endParaRP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GB" sz="2400" b="1" u="sng" dirty="0">
                          <a:solidFill>
                            <a:schemeClr val="bg1"/>
                          </a:solidFill>
                          <a:latin typeface="+mj-lt"/>
                        </a:rPr>
                        <a:t>Active convulsions</a:t>
                      </a:r>
                      <a:r>
                        <a:rPr lang="en-GB" sz="2400" b="1" u="sng" baseline="0" dirty="0">
                          <a:solidFill>
                            <a:schemeClr val="bg1"/>
                          </a:solidFill>
                          <a:latin typeface="+mj-lt"/>
                        </a:rPr>
                        <a:t> 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endParaRPr lang="en-GB" sz="2400" b="1" u="sng" baseline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  <a:p>
                      <a:pPr>
                        <a:buFont typeface="Arial" pitchFamily="34" charset="0"/>
                        <a:buNone/>
                      </a:pPr>
                      <a:r>
                        <a:rPr lang="en-GB" sz="2400" b="1" u="sng" baseline="0" dirty="0">
                          <a:solidFill>
                            <a:schemeClr val="bg1"/>
                          </a:solidFill>
                          <a:latin typeface="+mj-lt"/>
                        </a:rPr>
                        <a:t>H/o Use of OCPs.</a:t>
                      </a:r>
                      <a:endParaRPr lang="en-GB" sz="2300" b="1" u="sng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>
                          <a:latin typeface="+mj-lt"/>
                        </a:rPr>
                        <a:t>29Y</a:t>
                      </a:r>
                      <a:r>
                        <a:rPr lang="en-GB" sz="2400" baseline="0" dirty="0">
                          <a:latin typeface="+mj-lt"/>
                        </a:rPr>
                        <a:t>/M</a:t>
                      </a:r>
                      <a:r>
                        <a:rPr lang="en-GB" sz="2400" dirty="0">
                          <a:latin typeface="+mj-lt"/>
                        </a:rPr>
                        <a:t>ale</a:t>
                      </a:r>
                    </a:p>
                    <a:p>
                      <a:endParaRPr lang="en-GB" sz="2400" dirty="0">
                        <a:latin typeface="+mj-lt"/>
                      </a:endParaRPr>
                    </a:p>
                    <a:p>
                      <a:r>
                        <a:rPr lang="en-GB" sz="2400" dirty="0">
                          <a:latin typeface="+mj-lt"/>
                        </a:rPr>
                        <a:t>C/O </a:t>
                      </a:r>
                    </a:p>
                    <a:p>
                      <a:endParaRPr lang="en-GB" sz="2400" dirty="0">
                        <a:latin typeface="+mj-lt"/>
                      </a:endParaRP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GB" sz="2400" b="1" u="sng" dirty="0">
                          <a:solidFill>
                            <a:schemeClr val="bg1"/>
                          </a:solidFill>
                          <a:latin typeface="+mj-lt"/>
                        </a:rPr>
                        <a:t>Headache x </a:t>
                      </a:r>
                      <a:r>
                        <a:rPr lang="en-GB" sz="2400" dirty="0">
                          <a:solidFill>
                            <a:schemeClr val="bg1"/>
                          </a:solidFill>
                          <a:latin typeface="+mj-lt"/>
                        </a:rPr>
                        <a:t>3 days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GB" sz="2400" b="1" u="sng" dirty="0">
                          <a:solidFill>
                            <a:schemeClr val="bg1"/>
                          </a:solidFill>
                          <a:latin typeface="+mj-lt"/>
                        </a:rPr>
                        <a:t>Altered Mental Status </a:t>
                      </a:r>
                      <a:r>
                        <a:rPr lang="en-GB" sz="2400" dirty="0">
                          <a:latin typeface="+mj-lt"/>
                        </a:rPr>
                        <a:t>x 1day </a:t>
                      </a:r>
                      <a:endParaRPr lang="en-GB" sz="23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300" dirty="0">
                          <a:latin typeface="+mj-lt"/>
                        </a:rPr>
                        <a:t>50Y/Female</a:t>
                      </a:r>
                    </a:p>
                    <a:p>
                      <a:endParaRPr lang="en-GB" sz="2300" baseline="0" dirty="0">
                        <a:latin typeface="+mj-lt"/>
                      </a:endParaRPr>
                    </a:p>
                    <a:p>
                      <a:r>
                        <a:rPr lang="en-GB" sz="2300" baseline="0" dirty="0">
                          <a:latin typeface="+mj-lt"/>
                        </a:rPr>
                        <a:t>C/O</a:t>
                      </a:r>
                    </a:p>
                    <a:p>
                      <a:endParaRPr lang="en-GB" sz="2300" baseline="0" dirty="0">
                        <a:latin typeface="+mj-lt"/>
                      </a:endParaRP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GB" sz="2300" baseline="0" dirty="0">
                          <a:latin typeface="+mj-lt"/>
                        </a:rPr>
                        <a:t> Generalised weakness  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GB" sz="2300" baseline="0" dirty="0">
                          <a:latin typeface="+mj-lt"/>
                        </a:rPr>
                        <a:t> </a:t>
                      </a:r>
                      <a:r>
                        <a:rPr lang="en-GB" sz="2300" b="1" u="sng" baseline="0" dirty="0">
                          <a:solidFill>
                            <a:schemeClr val="bg1"/>
                          </a:solidFill>
                          <a:latin typeface="+mj-lt"/>
                        </a:rPr>
                        <a:t>Tingling sensation in the left upper and lower limb x </a:t>
                      </a:r>
                      <a:r>
                        <a:rPr lang="en-GB" sz="2300" b="0" u="none" baseline="0" dirty="0">
                          <a:solidFill>
                            <a:schemeClr val="bg1"/>
                          </a:solidFill>
                          <a:latin typeface="+mj-lt"/>
                        </a:rPr>
                        <a:t>5 days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GB" sz="2300" b="1" u="sng" baseline="0" dirty="0">
                          <a:solidFill>
                            <a:schemeClr val="bg1"/>
                          </a:solidFill>
                          <a:latin typeface="+mj-lt"/>
                        </a:rPr>
                        <a:t>multiple episodes of vomiting and loose motions x </a:t>
                      </a:r>
                      <a:r>
                        <a:rPr lang="en-GB" sz="2300" b="0" u="none" baseline="0" dirty="0">
                          <a:solidFill>
                            <a:schemeClr val="bg1"/>
                          </a:solidFill>
                          <a:latin typeface="+mj-lt"/>
                        </a:rPr>
                        <a:t>5 days.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GB" sz="2300" b="1" u="sng" baseline="0" dirty="0">
                          <a:solidFill>
                            <a:schemeClr val="bg1"/>
                          </a:solidFill>
                          <a:latin typeface="+mj-lt"/>
                        </a:rPr>
                        <a:t>Left Sided weakness x </a:t>
                      </a:r>
                      <a:r>
                        <a:rPr lang="en-GB" sz="2300" b="0" u="none" baseline="0" dirty="0">
                          <a:solidFill>
                            <a:schemeClr val="bg1"/>
                          </a:solidFill>
                          <a:latin typeface="+mj-lt"/>
                        </a:rPr>
                        <a:t>1 day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graphicFrame>
        <p:nvGraphicFramePr>
          <p:cNvPr id="5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83155372"/>
              </p:ext>
            </p:extLst>
          </p:nvPr>
        </p:nvGraphicFramePr>
        <p:xfrm>
          <a:off x="0" y="-46246"/>
          <a:ext cx="9144000" cy="6888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5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62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60056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200" dirty="0"/>
                        <a:t>CASE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/>
                        <a:t>CASE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/>
                        <a:t>CASE 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0166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Airway: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dirty="0">
                          <a:latin typeface="+mj-lt"/>
                        </a:rPr>
                        <a:t>Breathing: </a:t>
                      </a:r>
                      <a:r>
                        <a:rPr kumimoji="0" lang="en-GB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dirty="0">
                          <a:latin typeface="+mj-lt"/>
                        </a:rPr>
                        <a:t>RR: </a:t>
                      </a:r>
                      <a:endParaRPr kumimoji="0" lang="en-GB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SpO2: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Circulation: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Pulse: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 B.P.: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Disability: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Temperature</a:t>
                      </a:r>
                      <a:endParaRPr lang="en-GB" sz="23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>
                          <a:latin typeface="+mj-lt"/>
                        </a:rPr>
                        <a:t>Secured</a:t>
                      </a:r>
                    </a:p>
                    <a:p>
                      <a:endParaRPr lang="en-GB" sz="2400" dirty="0">
                        <a:latin typeface="+mj-lt"/>
                      </a:endParaRPr>
                    </a:p>
                    <a:p>
                      <a:endParaRPr lang="en-GB" sz="2400" dirty="0">
                        <a:latin typeface="+mj-lt"/>
                      </a:endParaRPr>
                    </a:p>
                    <a:p>
                      <a:r>
                        <a:rPr lang="en-GB" sz="2400" dirty="0">
                          <a:latin typeface="+mj-lt"/>
                        </a:rPr>
                        <a:t>20cpm	             </a:t>
                      </a:r>
                    </a:p>
                    <a:p>
                      <a:r>
                        <a:rPr lang="en-GB" sz="2400" dirty="0">
                          <a:latin typeface="+mj-lt"/>
                        </a:rPr>
                        <a:t>99% at</a:t>
                      </a:r>
                      <a:r>
                        <a:rPr lang="en-GB" sz="2400" baseline="0" dirty="0">
                          <a:latin typeface="+mj-lt"/>
                        </a:rPr>
                        <a:t> RA</a:t>
                      </a:r>
                      <a:endParaRPr lang="en-GB" sz="2400" dirty="0">
                        <a:latin typeface="+mj-lt"/>
                      </a:endParaRPr>
                    </a:p>
                    <a:p>
                      <a:endParaRPr lang="en-GB" sz="2400" dirty="0">
                        <a:latin typeface="+mj-lt"/>
                      </a:endParaRPr>
                    </a:p>
                    <a:p>
                      <a:endParaRPr lang="en-GB" sz="2400" dirty="0">
                        <a:latin typeface="+mj-lt"/>
                      </a:endParaRPr>
                    </a:p>
                    <a:p>
                      <a:r>
                        <a:rPr lang="en-GB" sz="2400" dirty="0">
                          <a:latin typeface="+mj-lt"/>
                        </a:rPr>
                        <a:t>120/min, reg.	 140/90 mm of Hg</a:t>
                      </a:r>
                    </a:p>
                    <a:p>
                      <a:endParaRPr lang="en-GB" sz="2400" dirty="0">
                        <a:latin typeface="+mj-lt"/>
                      </a:endParaRPr>
                    </a:p>
                    <a:p>
                      <a:r>
                        <a:rPr lang="en-GB" sz="2400" dirty="0">
                          <a:latin typeface="+mj-lt"/>
                        </a:rPr>
                        <a:t>GCS:E1V</a:t>
                      </a:r>
                      <a:r>
                        <a:rPr lang="en-GB" sz="1600" dirty="0">
                          <a:latin typeface="+mj-lt"/>
                        </a:rPr>
                        <a:t>1</a:t>
                      </a:r>
                      <a:r>
                        <a:rPr lang="en-GB" sz="2400" dirty="0">
                          <a:latin typeface="+mj-lt"/>
                        </a:rPr>
                        <a:t>M1 (</a:t>
                      </a:r>
                      <a:r>
                        <a:rPr lang="en-GB" sz="2400" dirty="0">
                          <a:solidFill>
                            <a:schemeClr val="accent2"/>
                          </a:solidFill>
                          <a:latin typeface="+mj-lt"/>
                        </a:rPr>
                        <a:t>3/15</a:t>
                      </a:r>
                      <a:r>
                        <a:rPr lang="en-GB" sz="2400" dirty="0">
                          <a:latin typeface="+mj-lt"/>
                        </a:rPr>
                        <a:t>)</a:t>
                      </a:r>
                    </a:p>
                    <a:p>
                      <a:r>
                        <a:rPr lang="en-GB" sz="2400" dirty="0">
                          <a:latin typeface="+mj-lt"/>
                        </a:rPr>
                        <a:t>Pupils :</a:t>
                      </a:r>
                      <a:r>
                        <a:rPr lang="en-GB" sz="2400" b="1" u="sng" dirty="0">
                          <a:solidFill>
                            <a:schemeClr val="bg1"/>
                          </a:solidFill>
                          <a:latin typeface="+mj-lt"/>
                        </a:rPr>
                        <a:t>B/l</a:t>
                      </a:r>
                      <a:r>
                        <a:rPr lang="en-GB" sz="2400" b="1" u="sng" baseline="0" dirty="0">
                          <a:solidFill>
                            <a:schemeClr val="accent2"/>
                          </a:solidFill>
                          <a:latin typeface="+mj-lt"/>
                        </a:rPr>
                        <a:t> </a:t>
                      </a:r>
                      <a:r>
                        <a:rPr lang="en-GB" sz="2400" b="1" u="sng" dirty="0">
                          <a:solidFill>
                            <a:schemeClr val="bg1"/>
                          </a:solidFill>
                          <a:latin typeface="+mj-lt"/>
                        </a:rPr>
                        <a:t>Pinpoint</a:t>
                      </a:r>
                    </a:p>
                    <a:p>
                      <a:endParaRPr lang="en-GB" sz="2400" dirty="0">
                        <a:latin typeface="+mj-lt"/>
                      </a:endParaRPr>
                    </a:p>
                    <a:p>
                      <a:r>
                        <a:rPr lang="en-GB" sz="2400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+mj-lt"/>
                        </a:rPr>
                        <a:t>101⁰ F</a:t>
                      </a:r>
                      <a:endParaRPr lang="en-GB" sz="23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>
                          <a:latin typeface="+mj-lt"/>
                        </a:rPr>
                        <a:t>Patent</a:t>
                      </a:r>
                    </a:p>
                    <a:p>
                      <a:endParaRPr lang="en-GB" sz="2300" dirty="0">
                        <a:latin typeface="+mj-lt"/>
                      </a:endParaRPr>
                    </a:p>
                    <a:p>
                      <a:endParaRPr lang="en-GB" sz="2300" dirty="0">
                        <a:latin typeface="+mj-lt"/>
                      </a:endParaRPr>
                    </a:p>
                    <a:p>
                      <a:r>
                        <a:rPr lang="en-GB" sz="2400" dirty="0">
                          <a:latin typeface="+mj-lt"/>
                        </a:rPr>
                        <a:t>18cpm</a:t>
                      </a:r>
                    </a:p>
                    <a:p>
                      <a:r>
                        <a:rPr lang="en-GB" sz="2400" dirty="0">
                          <a:latin typeface="+mj-lt"/>
                        </a:rPr>
                        <a:t>99% at RA</a:t>
                      </a:r>
                    </a:p>
                    <a:p>
                      <a:endParaRPr lang="en-GB" sz="2400" dirty="0">
                        <a:latin typeface="+mj-lt"/>
                      </a:endParaRPr>
                    </a:p>
                    <a:p>
                      <a:endParaRPr lang="en-GB" sz="2400" dirty="0">
                        <a:latin typeface="+mj-lt"/>
                      </a:endParaRPr>
                    </a:p>
                    <a:p>
                      <a:r>
                        <a:rPr lang="en-GB" sz="2400" dirty="0">
                          <a:latin typeface="+mj-lt"/>
                        </a:rPr>
                        <a:t>82/min, reg.</a:t>
                      </a:r>
                    </a:p>
                    <a:p>
                      <a:r>
                        <a:rPr lang="en-GB" sz="2400" dirty="0">
                          <a:latin typeface="+mj-lt"/>
                        </a:rPr>
                        <a:t>110/70 mm of Hg</a:t>
                      </a:r>
                    </a:p>
                    <a:p>
                      <a:endParaRPr lang="en-GB" sz="2400" dirty="0">
                        <a:latin typeface="+mj-lt"/>
                      </a:endParaRPr>
                    </a:p>
                    <a:p>
                      <a:r>
                        <a:rPr lang="en-GB" sz="2400" dirty="0">
                          <a:latin typeface="+mj-lt"/>
                        </a:rPr>
                        <a:t>GCS:E4V2M4 (</a:t>
                      </a:r>
                      <a:r>
                        <a:rPr lang="en-GB" sz="2400" dirty="0">
                          <a:solidFill>
                            <a:schemeClr val="accent2"/>
                          </a:solidFill>
                          <a:latin typeface="+mj-lt"/>
                        </a:rPr>
                        <a:t>10/15</a:t>
                      </a:r>
                      <a:r>
                        <a:rPr lang="en-GB" sz="2400" dirty="0">
                          <a:latin typeface="+mj-lt"/>
                        </a:rPr>
                        <a:t>)</a:t>
                      </a:r>
                    </a:p>
                    <a:p>
                      <a:r>
                        <a:rPr lang="en-GB" sz="2400" dirty="0">
                          <a:latin typeface="+mj-lt"/>
                        </a:rPr>
                        <a:t>Pupils: BERL</a:t>
                      </a:r>
                    </a:p>
                    <a:p>
                      <a:endParaRPr lang="en-GB" sz="2400" dirty="0">
                        <a:latin typeface="+mj-lt"/>
                      </a:endParaRPr>
                    </a:p>
                    <a:p>
                      <a:endParaRPr lang="en-GB" sz="2400" dirty="0">
                        <a:latin typeface="+mj-lt"/>
                      </a:endParaRPr>
                    </a:p>
                    <a:p>
                      <a:r>
                        <a:rPr lang="en-GB" sz="2400" dirty="0" err="1">
                          <a:latin typeface="+mj-lt"/>
                        </a:rPr>
                        <a:t>Afebrile</a:t>
                      </a:r>
                      <a:endParaRPr lang="en-GB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>
                          <a:latin typeface="+mj-lt"/>
                        </a:rPr>
                        <a:t>Patent</a:t>
                      </a:r>
                    </a:p>
                    <a:p>
                      <a:endParaRPr lang="en-GB" sz="2400" dirty="0">
                        <a:latin typeface="+mj-lt"/>
                      </a:endParaRPr>
                    </a:p>
                    <a:p>
                      <a:endParaRPr lang="en-GB" sz="2400" dirty="0">
                        <a:latin typeface="+mj-lt"/>
                      </a:endParaRPr>
                    </a:p>
                    <a:p>
                      <a:r>
                        <a:rPr lang="en-GB" sz="2400" dirty="0">
                          <a:latin typeface="+mj-lt"/>
                        </a:rPr>
                        <a:t>16cpm</a:t>
                      </a:r>
                    </a:p>
                    <a:p>
                      <a:r>
                        <a:rPr lang="en-GB" sz="2400" dirty="0">
                          <a:latin typeface="+mj-lt"/>
                        </a:rPr>
                        <a:t>99% at RA</a:t>
                      </a:r>
                    </a:p>
                    <a:p>
                      <a:endParaRPr lang="en-GB" sz="2400" dirty="0">
                        <a:latin typeface="+mj-lt"/>
                      </a:endParaRPr>
                    </a:p>
                    <a:p>
                      <a:endParaRPr lang="en-GB" sz="2400" dirty="0">
                        <a:latin typeface="+mj-lt"/>
                      </a:endParaRPr>
                    </a:p>
                    <a:p>
                      <a:r>
                        <a:rPr lang="en-GB" sz="2400" dirty="0">
                          <a:latin typeface="+mj-lt"/>
                        </a:rPr>
                        <a:t>90/min, reg.</a:t>
                      </a:r>
                    </a:p>
                    <a:p>
                      <a:r>
                        <a:rPr lang="en-GB" sz="2400" dirty="0">
                          <a:latin typeface="+mj-lt"/>
                        </a:rPr>
                        <a:t>100/70</a:t>
                      </a:r>
                      <a:r>
                        <a:rPr lang="en-GB" sz="2400" baseline="0" dirty="0">
                          <a:latin typeface="+mj-lt"/>
                        </a:rPr>
                        <a:t> mm of Hg</a:t>
                      </a:r>
                    </a:p>
                    <a:p>
                      <a:endParaRPr lang="en-GB" sz="2400" baseline="0" dirty="0">
                        <a:latin typeface="+mj-lt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dirty="0">
                          <a:latin typeface="+mj-lt"/>
                        </a:rPr>
                        <a:t>GCS:E4V5M6 (15/15)</a:t>
                      </a:r>
                    </a:p>
                    <a:p>
                      <a:r>
                        <a:rPr lang="en-GB" sz="2400" dirty="0">
                          <a:latin typeface="+mj-lt"/>
                        </a:rPr>
                        <a:t>Pupils: BERL</a:t>
                      </a:r>
                    </a:p>
                    <a:p>
                      <a:endParaRPr lang="en-GB" sz="2400" dirty="0">
                        <a:latin typeface="+mj-lt"/>
                      </a:endParaRPr>
                    </a:p>
                    <a:p>
                      <a:endParaRPr lang="en-GB" sz="2400" dirty="0">
                        <a:latin typeface="+mj-lt"/>
                      </a:endParaRPr>
                    </a:p>
                    <a:p>
                      <a:r>
                        <a:rPr lang="en-GB" sz="2400" dirty="0">
                          <a:latin typeface="+mj-lt"/>
                        </a:rPr>
                        <a:t>Afebrile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Differentials ??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7467600" cy="4602163"/>
          </a:xfrm>
        </p:spPr>
        <p:txBody>
          <a:bodyPr/>
          <a:lstStyle/>
          <a:p>
            <a:r>
              <a:rPr lang="en-GB" dirty="0"/>
              <a:t>Meningitis</a:t>
            </a:r>
          </a:p>
          <a:p>
            <a:r>
              <a:rPr lang="en-GB" dirty="0"/>
              <a:t>Infarct</a:t>
            </a:r>
          </a:p>
          <a:p>
            <a:r>
              <a:rPr lang="en-GB" dirty="0"/>
              <a:t>Encephalitis</a:t>
            </a:r>
          </a:p>
          <a:p>
            <a:r>
              <a:rPr lang="en-GB" dirty="0"/>
              <a:t>IC Bleed</a:t>
            </a:r>
          </a:p>
          <a:p>
            <a:r>
              <a:rPr lang="en-GB" dirty="0"/>
              <a:t>Stroke </a:t>
            </a:r>
          </a:p>
          <a:p>
            <a:r>
              <a:rPr lang="en-GB" dirty="0"/>
              <a:t>CVST</a:t>
            </a:r>
          </a:p>
          <a:p>
            <a:r>
              <a:rPr lang="en-GB" dirty="0"/>
              <a:t>Toxins</a:t>
            </a:r>
          </a:p>
        </p:txBody>
      </p:sp>
    </p:spTree>
    <p:extLst>
      <p:ext uri="{BB962C8B-B14F-4D97-AF65-F5344CB8AC3E}">
        <p14:creationId xmlns:p14="http://schemas.microsoft.com/office/powerpoint/2010/main" val="11012110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Systemic Examination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3436260"/>
              </p:ext>
            </p:extLst>
          </p:nvPr>
        </p:nvGraphicFramePr>
        <p:xfrm>
          <a:off x="0" y="1143000"/>
          <a:ext cx="9144000" cy="6019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5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62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51184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200" dirty="0"/>
                        <a:t>CASE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/>
                        <a:t>CASE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/>
                        <a:t>CASE 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6861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300" dirty="0">
                          <a:latin typeface="+mj-lt"/>
                        </a:rPr>
                        <a:t>CNS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300" dirty="0">
                        <a:latin typeface="+mj-lt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300" dirty="0">
                        <a:latin typeface="+mj-lt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300" dirty="0">
                        <a:latin typeface="+mj-lt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300" dirty="0">
                        <a:latin typeface="+mj-lt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300" dirty="0">
                        <a:latin typeface="+mj-lt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300" dirty="0">
                        <a:latin typeface="+mj-lt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300" dirty="0">
                        <a:latin typeface="+mj-lt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300" dirty="0">
                        <a:latin typeface="+mj-lt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300" dirty="0">
                        <a:latin typeface="+mj-lt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300" dirty="0">
                        <a:latin typeface="+mj-lt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300" dirty="0">
                          <a:latin typeface="+mj-lt"/>
                        </a:rPr>
                        <a:t>CVS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300" dirty="0">
                          <a:latin typeface="+mj-lt"/>
                        </a:rPr>
                        <a:t>RS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300" dirty="0">
                          <a:latin typeface="+mj-lt"/>
                        </a:rPr>
                        <a:t>PA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300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+mj-lt"/>
                        </a:rPr>
                        <a:t>Unconscious</a:t>
                      </a:r>
                    </a:p>
                    <a:p>
                      <a:endParaRPr lang="en-GB" sz="23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+mj-lt"/>
                      </a:endParaRPr>
                    </a:p>
                    <a:p>
                      <a:r>
                        <a:rPr lang="en-GB" sz="2300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+mj-lt"/>
                        </a:rPr>
                        <a:t>GCS: </a:t>
                      </a:r>
                      <a:r>
                        <a:rPr lang="en-GB" sz="2300" b="1" u="sng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+mj-lt"/>
                        </a:rPr>
                        <a:t>3/15</a:t>
                      </a:r>
                    </a:p>
                    <a:p>
                      <a:r>
                        <a:rPr lang="en-GB" sz="2300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+mj-lt"/>
                        </a:rPr>
                        <a:t>Reflexes: absent</a:t>
                      </a:r>
                    </a:p>
                    <a:p>
                      <a:r>
                        <a:rPr lang="en-GB" sz="2300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+mj-lt"/>
                        </a:rPr>
                        <a:t>Tone : absent</a:t>
                      </a:r>
                    </a:p>
                    <a:p>
                      <a:endParaRPr lang="en-GB" sz="23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+mj-lt"/>
                      </a:endParaRPr>
                    </a:p>
                    <a:p>
                      <a:endParaRPr lang="en-GB" sz="23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+mj-lt"/>
                      </a:endParaRPr>
                    </a:p>
                    <a:p>
                      <a:endParaRPr lang="en-GB" sz="23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+mj-lt"/>
                      </a:endParaRPr>
                    </a:p>
                    <a:p>
                      <a:endParaRPr lang="en-GB" sz="23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+mj-lt"/>
                      </a:endParaRPr>
                    </a:p>
                    <a:p>
                      <a:r>
                        <a:rPr lang="en-GB" sz="2300" baseline="0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+mj-lt"/>
                        </a:rPr>
                        <a:t> </a:t>
                      </a:r>
                      <a:endParaRPr lang="en-GB" sz="23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+mj-lt"/>
                      </a:endParaRPr>
                    </a:p>
                    <a:p>
                      <a:endParaRPr lang="en-GB" sz="23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+mj-lt"/>
                      </a:endParaRPr>
                    </a:p>
                    <a:p>
                      <a:r>
                        <a:rPr lang="en-GB" sz="2300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+mj-lt"/>
                        </a:rPr>
                        <a:t>WNL</a:t>
                      </a:r>
                    </a:p>
                    <a:p>
                      <a:r>
                        <a:rPr lang="en-GB" sz="2300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+mj-lt"/>
                        </a:rPr>
                        <a:t>WNL</a:t>
                      </a:r>
                    </a:p>
                    <a:p>
                      <a:r>
                        <a:rPr lang="en-GB" sz="2300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+mj-lt"/>
                        </a:rPr>
                        <a:t>WNL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300" dirty="0">
                          <a:latin typeface="+mj-lt"/>
                        </a:rPr>
                        <a:t>Conscious, disoriented</a:t>
                      </a:r>
                    </a:p>
                    <a:p>
                      <a:r>
                        <a:rPr lang="en-GB" sz="2300" dirty="0">
                          <a:latin typeface="+mj-lt"/>
                        </a:rPr>
                        <a:t>GCS:</a:t>
                      </a:r>
                      <a:r>
                        <a:rPr lang="en-GB" sz="2300" b="1" u="sng" dirty="0">
                          <a:latin typeface="+mj-lt"/>
                        </a:rPr>
                        <a:t>10/15</a:t>
                      </a:r>
                    </a:p>
                    <a:p>
                      <a:r>
                        <a:rPr lang="en-GB" sz="2300" dirty="0">
                          <a:latin typeface="+mj-lt"/>
                        </a:rPr>
                        <a:t>Reflexes: normal</a:t>
                      </a:r>
                    </a:p>
                    <a:p>
                      <a:r>
                        <a:rPr lang="en-GB" sz="2300" dirty="0">
                          <a:latin typeface="+mj-lt"/>
                        </a:rPr>
                        <a:t>Power : normal moving all four limbs</a:t>
                      </a:r>
                    </a:p>
                    <a:p>
                      <a:endParaRPr lang="en-GB" sz="2300" dirty="0">
                        <a:latin typeface="+mj-lt"/>
                      </a:endParaRPr>
                    </a:p>
                    <a:p>
                      <a:endParaRPr lang="en-GB" sz="2300" dirty="0">
                        <a:latin typeface="+mj-lt"/>
                      </a:endParaRPr>
                    </a:p>
                    <a:p>
                      <a:endParaRPr lang="en-GB" sz="2300" dirty="0">
                        <a:latin typeface="+mj-lt"/>
                      </a:endParaRPr>
                    </a:p>
                    <a:p>
                      <a:endParaRPr lang="en-GB" sz="2300" dirty="0">
                        <a:latin typeface="+mj-lt"/>
                      </a:endParaRPr>
                    </a:p>
                    <a:p>
                      <a:r>
                        <a:rPr lang="en-GB" sz="2300" dirty="0">
                          <a:latin typeface="+mj-lt"/>
                        </a:rPr>
                        <a:t>WNL</a:t>
                      </a:r>
                    </a:p>
                    <a:p>
                      <a:r>
                        <a:rPr lang="en-GB" sz="2300" dirty="0">
                          <a:latin typeface="+mj-lt"/>
                        </a:rPr>
                        <a:t>WNL</a:t>
                      </a:r>
                    </a:p>
                    <a:p>
                      <a:r>
                        <a:rPr lang="en-GB" sz="2300" dirty="0">
                          <a:latin typeface="+mj-lt"/>
                        </a:rPr>
                        <a:t>WNL</a:t>
                      </a:r>
                    </a:p>
                    <a:p>
                      <a:endParaRPr lang="en-GB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Franklin Gothic Book"/>
                          <a:ea typeface="+mn-ea"/>
                          <a:cs typeface="+mn-cs"/>
                        </a:rPr>
                        <a:t>Conscious, oriented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Franklin Gothic Book"/>
                          <a:ea typeface="+mn-ea"/>
                          <a:cs typeface="+mn-cs"/>
                        </a:rPr>
                        <a:t>GCS:</a:t>
                      </a:r>
                      <a:r>
                        <a:rPr kumimoji="0" lang="en-GB" sz="2300" b="1" i="0" u="sng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Franklin Gothic Book"/>
                          <a:ea typeface="+mn-ea"/>
                          <a:cs typeface="+mn-cs"/>
                        </a:rPr>
                        <a:t>15/15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Franklin Gothic Book"/>
                          <a:ea typeface="+mn-ea"/>
                          <a:cs typeface="+mn-cs"/>
                        </a:rPr>
                        <a:t>Reflexes: normal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Franklin Gothic Book"/>
                          <a:ea typeface="+mn-ea"/>
                          <a:cs typeface="+mn-cs"/>
                        </a:rPr>
                        <a:t>Power : Left upper and lower limb 4/5 and facial deviation to left , rest normal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23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Franklin Gothic Book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23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Franklin Gothic Book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Franklin Gothic Book"/>
                          <a:ea typeface="+mn-ea"/>
                          <a:cs typeface="+mn-cs"/>
                        </a:rPr>
                        <a:t>WNL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Franklin Gothic Book"/>
                          <a:ea typeface="+mn-ea"/>
                          <a:cs typeface="+mn-cs"/>
                        </a:rPr>
                        <a:t>WNL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Franklin Gothic Book"/>
                          <a:ea typeface="+mn-ea"/>
                          <a:cs typeface="+mn-cs"/>
                        </a:rPr>
                        <a:t>WNL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248182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CT findings</a:t>
            </a:r>
          </a:p>
        </p:txBody>
      </p:sp>
      <p:graphicFrame>
        <p:nvGraphicFramePr>
          <p:cNvPr id="6" name="Content Placeholder 3"/>
          <p:cNvGraphicFramePr>
            <a:graphicFrameLocks/>
          </p:cNvGraphicFramePr>
          <p:nvPr/>
        </p:nvGraphicFramePr>
        <p:xfrm>
          <a:off x="0" y="1524000"/>
          <a:ext cx="9144000" cy="57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50048">
                <a:tc>
                  <a:txBody>
                    <a:bodyPr/>
                    <a:lstStyle/>
                    <a:p>
                      <a:pPr algn="ctr"/>
                      <a:r>
                        <a:rPr lang="en-GB" sz="3200" dirty="0"/>
                        <a:t>CASE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/>
                        <a:t>CASE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/>
                        <a:t>CASE 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028" name="Picture 4" descr="C:\Users\emergency-medicine\Desktop\New folder\IMG_20190923_22450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6524" y="2403475"/>
            <a:ext cx="2911475" cy="3647006"/>
          </a:xfrm>
          <a:prstGeom prst="rect">
            <a:avLst/>
          </a:prstGeom>
          <a:noFill/>
        </p:spPr>
      </p:pic>
      <p:pic>
        <p:nvPicPr>
          <p:cNvPr id="1029" name="Picture 5" descr="C:\Users\emergency-medicine\Desktop\New folder\IMG_20190923_22484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24200" y="2362200"/>
            <a:ext cx="3048000" cy="3690551"/>
          </a:xfrm>
          <a:prstGeom prst="rect">
            <a:avLst/>
          </a:prstGeom>
          <a:noFill/>
        </p:spPr>
      </p:pic>
      <p:pic>
        <p:nvPicPr>
          <p:cNvPr id="1031" name="Picture 7" descr="C:\Users\emergency-medicine\Desktop\New folder\9810c7a53939bffc5b91b24fb6f467_big_gallery.jpe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72200" y="2362200"/>
            <a:ext cx="2971800" cy="37369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Blood Reports</a:t>
            </a:r>
          </a:p>
        </p:txBody>
      </p:sp>
      <p:graphicFrame>
        <p:nvGraphicFramePr>
          <p:cNvPr id="5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09979228"/>
              </p:ext>
            </p:extLst>
          </p:nvPr>
        </p:nvGraphicFramePr>
        <p:xfrm>
          <a:off x="0" y="1524000"/>
          <a:ext cx="9144000" cy="45248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50048">
                <a:tc>
                  <a:txBody>
                    <a:bodyPr/>
                    <a:lstStyle/>
                    <a:p>
                      <a:pPr algn="ctr"/>
                      <a:r>
                        <a:rPr lang="en-GB" sz="3200" dirty="0"/>
                        <a:t>CASE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/>
                        <a:t>CASE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/>
                        <a:t>CASE 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45752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GB" sz="2300" dirty="0"/>
                        <a:t>TLC count 14000.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GB" sz="2300" dirty="0"/>
                        <a:t>Rest</a:t>
                      </a:r>
                      <a:r>
                        <a:rPr lang="en-GB" sz="2300" baseline="0" dirty="0"/>
                        <a:t> –WNL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endParaRPr lang="en-GB" sz="2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GB" sz="2300" dirty="0"/>
                        <a:t>All routine</a:t>
                      </a:r>
                      <a:r>
                        <a:rPr lang="en-GB" sz="2300" baseline="0" dirty="0"/>
                        <a:t> blood reports normal</a:t>
                      </a:r>
                      <a:endParaRPr lang="en-GB" sz="2300" dirty="0"/>
                    </a:p>
                    <a:p>
                      <a:pPr>
                        <a:buFont typeface="Arial" pitchFamily="34" charset="0"/>
                        <a:buChar char="•"/>
                      </a:pPr>
                      <a:endParaRPr lang="en-GB" sz="2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GB" sz="2300" dirty="0"/>
                        <a:t>All routine</a:t>
                      </a:r>
                      <a:r>
                        <a:rPr lang="en-GB" sz="2300" baseline="0" dirty="0"/>
                        <a:t> blood reports normal</a:t>
                      </a:r>
                      <a:endParaRPr lang="en-GB" sz="2300" dirty="0"/>
                    </a:p>
                    <a:p>
                      <a:pPr>
                        <a:buFont typeface="Arial" pitchFamily="34" charset="0"/>
                        <a:buChar char="•"/>
                      </a:pPr>
                      <a:endParaRPr lang="en-GB" sz="23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MRI findings</a:t>
            </a:r>
          </a:p>
        </p:txBody>
      </p:sp>
      <p:graphicFrame>
        <p:nvGraphicFramePr>
          <p:cNvPr id="4" name="Content Placeholder 3"/>
          <p:cNvGraphicFramePr>
            <a:graphicFrameLocks/>
          </p:cNvGraphicFramePr>
          <p:nvPr/>
        </p:nvGraphicFramePr>
        <p:xfrm>
          <a:off x="0" y="1524000"/>
          <a:ext cx="9144000" cy="57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50048">
                <a:tc>
                  <a:txBody>
                    <a:bodyPr/>
                    <a:lstStyle/>
                    <a:p>
                      <a:pPr algn="ctr"/>
                      <a:r>
                        <a:rPr lang="en-GB" sz="3200" dirty="0"/>
                        <a:t>CASE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/>
                        <a:t>CASE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/>
                        <a:t>CASE 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2050" name="Picture 2" descr="C:\Users\emergency-medicine\Desktop\New folder\IMG_20190923_22515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0" y="2215685"/>
            <a:ext cx="3048000" cy="4099389"/>
          </a:xfrm>
          <a:prstGeom prst="rect">
            <a:avLst/>
          </a:prstGeom>
          <a:noFill/>
        </p:spPr>
      </p:pic>
      <p:pic>
        <p:nvPicPr>
          <p:cNvPr id="2051" name="Picture 3" descr="C:\Users\emergency-medicine\Desktop\New folder\IMG_20190923_22473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63875" y="2212974"/>
            <a:ext cx="2959100" cy="4111625"/>
          </a:xfrm>
          <a:prstGeom prst="rect">
            <a:avLst/>
          </a:prstGeom>
          <a:noFill/>
        </p:spPr>
      </p:pic>
      <p:pic>
        <p:nvPicPr>
          <p:cNvPr id="2052" name="Picture 4" descr="C:\Users\emergency-medicine\Desktop\New folder\Magnetic-resonance-venogram-in-antero-posterior-projection-on-hospital-day-11-There-is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2209800"/>
            <a:ext cx="3056266" cy="4114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Disposition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All these patients were started on Enoxaparin*</a:t>
            </a:r>
          </a:p>
          <a:p>
            <a:r>
              <a:rPr lang="en-GB" dirty="0"/>
              <a:t>Once stabilised the patient was shifted to Medicine for further management.</a:t>
            </a:r>
          </a:p>
        </p:txBody>
      </p:sp>
    </p:spTree>
    <p:extLst>
      <p:ext uri="{BB962C8B-B14F-4D97-AF65-F5344CB8AC3E}">
        <p14:creationId xmlns:p14="http://schemas.microsoft.com/office/powerpoint/2010/main" val="2195276680"/>
      </p:ext>
    </p:extLst>
  </p:cSld>
  <p:clrMapOvr>
    <a:masterClrMapping/>
  </p:clrMapOvr>
</p:sld>
</file>

<file path=ppt/theme/theme1.xml><?xml version="1.0" encoding="utf-8"?>
<a:theme xmlns:a="http://schemas.openxmlformats.org/drawingml/2006/main" name="Technic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10550</TotalTime>
  <Words>983</Words>
  <Application>Microsoft Office PowerPoint</Application>
  <PresentationFormat>On-screen Show (4:3)</PresentationFormat>
  <Paragraphs>229</Paragraphs>
  <Slides>16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Baskerville Old Face</vt:lpstr>
      <vt:lpstr>Calibri</vt:lpstr>
      <vt:lpstr>Franklin Gothic Book</vt:lpstr>
      <vt:lpstr>Wingdings 2</vt:lpstr>
      <vt:lpstr>Technic</vt:lpstr>
      <vt:lpstr>Ticking  Time  Bomb!</vt:lpstr>
      <vt:lpstr>PowerPoint Presentation</vt:lpstr>
      <vt:lpstr>PowerPoint Presentation</vt:lpstr>
      <vt:lpstr>Differentials ??</vt:lpstr>
      <vt:lpstr>Systemic Examination</vt:lpstr>
      <vt:lpstr>CT findings</vt:lpstr>
      <vt:lpstr>Blood Reports</vt:lpstr>
      <vt:lpstr>MRI findings</vt:lpstr>
      <vt:lpstr>Disposition</vt:lpstr>
      <vt:lpstr>Discussion</vt:lpstr>
      <vt:lpstr>PowerPoint Presentation</vt:lpstr>
      <vt:lpstr>Symptoms and Signs</vt:lpstr>
      <vt:lpstr>Management</vt:lpstr>
      <vt:lpstr>When to suspect CVST?</vt:lpstr>
      <vt:lpstr>Take Home Message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Pulmonary Embolism of the brain :CVST( Cerebro Venous Sinus Thrombosis) a case series</dc:title>
  <dc:creator>emergency-medicine</dc:creator>
  <cp:lastModifiedBy>Vijay Gaikwad</cp:lastModifiedBy>
  <cp:revision>62</cp:revision>
  <dcterms:created xsi:type="dcterms:W3CDTF">2006-08-16T00:00:00Z</dcterms:created>
  <dcterms:modified xsi:type="dcterms:W3CDTF">2019-11-13T06:23:28Z</dcterms:modified>
</cp:coreProperties>
</file>