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7" r:id="rId15"/>
    <p:sldId id="278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C5AFD-A9CE-4309-B383-25E2E41CDD5C}" type="datetimeFigureOut">
              <a:rPr lang="en-IN" smtClean="0"/>
              <a:t>24-09-2019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6ACB1-93E7-4219-BF64-A5A3871A141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96791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C5AFD-A9CE-4309-B383-25E2E41CDD5C}" type="datetimeFigureOut">
              <a:rPr lang="en-IN" smtClean="0"/>
              <a:t>24-09-2019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6ACB1-93E7-4219-BF64-A5A3871A141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56968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C5AFD-A9CE-4309-B383-25E2E41CDD5C}" type="datetimeFigureOut">
              <a:rPr lang="en-IN" smtClean="0"/>
              <a:t>24-09-2019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6ACB1-93E7-4219-BF64-A5A3871A141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13885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C5AFD-A9CE-4309-B383-25E2E41CDD5C}" type="datetimeFigureOut">
              <a:rPr lang="en-IN" smtClean="0"/>
              <a:t>24-09-2019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6ACB1-93E7-4219-BF64-A5A3871A141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84058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C5AFD-A9CE-4309-B383-25E2E41CDD5C}" type="datetimeFigureOut">
              <a:rPr lang="en-IN" smtClean="0"/>
              <a:t>24-09-2019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6ACB1-93E7-4219-BF64-A5A3871A141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1009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C5AFD-A9CE-4309-B383-25E2E41CDD5C}" type="datetimeFigureOut">
              <a:rPr lang="en-IN" smtClean="0"/>
              <a:t>24-09-2019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6ACB1-93E7-4219-BF64-A5A3871A141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87520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C5AFD-A9CE-4309-B383-25E2E41CDD5C}" type="datetimeFigureOut">
              <a:rPr lang="en-IN" smtClean="0"/>
              <a:t>24-09-2019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6ACB1-93E7-4219-BF64-A5A3871A141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84738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C5AFD-A9CE-4309-B383-25E2E41CDD5C}" type="datetimeFigureOut">
              <a:rPr lang="en-IN" smtClean="0"/>
              <a:t>24-09-2019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6ACB1-93E7-4219-BF64-A5A3871A141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43712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C5AFD-A9CE-4309-B383-25E2E41CDD5C}" type="datetimeFigureOut">
              <a:rPr lang="en-IN" smtClean="0"/>
              <a:t>24-09-2019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6ACB1-93E7-4219-BF64-A5A3871A141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7873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C5AFD-A9CE-4309-B383-25E2E41CDD5C}" type="datetimeFigureOut">
              <a:rPr lang="en-IN" smtClean="0"/>
              <a:t>24-09-2019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6ACB1-93E7-4219-BF64-A5A3871A141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28815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C5AFD-A9CE-4309-B383-25E2E41CDD5C}" type="datetimeFigureOut">
              <a:rPr lang="en-IN" smtClean="0"/>
              <a:t>24-09-2019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6ACB1-93E7-4219-BF64-A5A3871A141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75272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C5AFD-A9CE-4309-B383-25E2E41CDD5C}" type="datetimeFigureOut">
              <a:rPr lang="en-IN" smtClean="0"/>
              <a:t>24-09-2019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6ACB1-93E7-4219-BF64-A5A3871A141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882921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>
                <a:solidFill>
                  <a:srgbClr val="FFFF00"/>
                </a:solidFill>
              </a:rPr>
              <a:t>Anaesthetic management of  11 years old female  child  with end stage renal </a:t>
            </a:r>
            <a:r>
              <a:rPr lang="en-IN" dirty="0" err="1" smtClean="0">
                <a:solidFill>
                  <a:srgbClr val="FFFF00"/>
                </a:solidFill>
              </a:rPr>
              <a:t>disese</a:t>
            </a:r>
            <a:r>
              <a:rPr lang="en-IN" dirty="0" smtClean="0">
                <a:solidFill>
                  <a:srgbClr val="FFFF00"/>
                </a:solidFill>
              </a:rPr>
              <a:t> (ESRD) posted for renal transplant and </a:t>
            </a:r>
            <a:r>
              <a:rPr lang="en-IN" dirty="0" err="1" smtClean="0">
                <a:solidFill>
                  <a:srgbClr val="FFFF00"/>
                </a:solidFill>
              </a:rPr>
              <a:t>ileal</a:t>
            </a:r>
            <a:r>
              <a:rPr lang="en-IN" dirty="0" smtClean="0">
                <a:solidFill>
                  <a:srgbClr val="FFFF00"/>
                </a:solidFill>
              </a:rPr>
              <a:t> conduit </a:t>
            </a:r>
            <a:r>
              <a:rPr lang="en-IN" dirty="0" smtClean="0"/>
              <a:t>.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21088"/>
            <a:ext cx="6400800" cy="1417712"/>
          </a:xfrm>
        </p:spPr>
        <p:txBody>
          <a:bodyPr/>
          <a:lstStyle/>
          <a:p>
            <a:r>
              <a:rPr lang="en-IN" dirty="0" err="1" smtClean="0"/>
              <a:t>Presentor</a:t>
            </a:r>
            <a:r>
              <a:rPr lang="en-IN" dirty="0" smtClean="0"/>
              <a:t> – </a:t>
            </a:r>
            <a:r>
              <a:rPr lang="en-IN" dirty="0" err="1" smtClean="0"/>
              <a:t>DR.Smruti</a:t>
            </a:r>
            <a:r>
              <a:rPr lang="en-IN" dirty="0" smtClean="0"/>
              <a:t> </a:t>
            </a:r>
            <a:r>
              <a:rPr lang="en-IN" dirty="0" err="1" smtClean="0"/>
              <a:t>Govekar</a:t>
            </a:r>
            <a:r>
              <a:rPr lang="en-IN" dirty="0" smtClean="0"/>
              <a:t> (JRIII)</a:t>
            </a:r>
          </a:p>
          <a:p>
            <a:r>
              <a:rPr lang="en-IN" dirty="0" smtClean="0"/>
              <a:t>                     </a:t>
            </a:r>
            <a:r>
              <a:rPr lang="en-IN" dirty="0" err="1" smtClean="0"/>
              <a:t>Dept.of</a:t>
            </a:r>
            <a:r>
              <a:rPr lang="en-IN" dirty="0" smtClean="0"/>
              <a:t> Anaesthesiology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89963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8640"/>
            <a:ext cx="8219256" cy="593752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All routine monitors were attached  – ECG, NIBP,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SpO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₂,CVP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monitor,IBP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were attached </a:t>
            </a:r>
          </a:p>
          <a:p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Premedications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inj.gylcopyrrolate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0.004mg/kg,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inj.midazolam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0.02mg/kg and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inj.odansetron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 0.1mg /kg was given and 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inj.fentanyl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40 mcg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i.v.</a:t>
            </a: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Patient was pre oxygenated with 100% O2 for 3 minutes.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Induced with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inj.propofol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40 mg and 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Inj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atracurium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9 mg given as a relaxant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10% lignocaine sprayed at vocal cords –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pressor</a:t>
            </a:r>
            <a:r>
              <a:rPr lang="en-IN" smtClean="0">
                <a:latin typeface="Times New Roman" pitchFamily="18" charset="0"/>
                <a:cs typeface="Times New Roman" pitchFamily="18" charset="0"/>
              </a:rPr>
              <a:t> response .</a:t>
            </a: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Intubated with 5.5 cuffed endotracheal tube. 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Maintained on oxygen, Nitrous oxide  and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isoflurane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in range of 0.6-1%</a:t>
            </a:r>
          </a:p>
        </p:txBody>
      </p:sp>
    </p:spTree>
    <p:extLst>
      <p:ext uri="{BB962C8B-B14F-4D97-AF65-F5344CB8AC3E}">
        <p14:creationId xmlns:p14="http://schemas.microsoft.com/office/powerpoint/2010/main" val="3331265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6632"/>
            <a:ext cx="8219256" cy="6009531"/>
          </a:xfrm>
        </p:spPr>
        <p:txBody>
          <a:bodyPr>
            <a:normAutofit/>
          </a:bodyPr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Arterial line was inserted in right radial artery  for meticulous blood pressure monitoring .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Intra operative fluid management was done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cvp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guided with target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cvp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of 10-12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mmhg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Intra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operatively blood pressure was maintained in range of 130-140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mmhg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systolic and 85-90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mmhg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diastolic.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There was once drop in BP to 110/80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mmhg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for which 150 ml 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colliod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was given .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Rest surgery was uneventful .</a:t>
            </a:r>
          </a:p>
          <a:p>
            <a:endParaRPr lang="en-IN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643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6632"/>
            <a:ext cx="8291264" cy="6009531"/>
          </a:xfrm>
        </p:spPr>
        <p:txBody>
          <a:bodyPr>
            <a:normAutofit/>
          </a:bodyPr>
          <a:lstStyle/>
          <a:p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Inj.Anti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thymocyte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globulin was started 1 hour after induction  at the rate of 9ml/hour and maintained throughout the surgery .</a:t>
            </a:r>
          </a:p>
          <a:p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Inj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. Methylprednisolone 500 mg in 100 ml Normal saline was started slowly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IN" dirty="0">
                <a:latin typeface="Times New Roman" pitchFamily="18" charset="0"/>
                <a:cs typeface="Times New Roman" pitchFamily="18" charset="0"/>
              </a:rPr>
              <a:t>external warming device was use with continuous temperature monitoring probe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Patient was reversed with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inj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neostigmine 0.5mg/kg and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inj.glycopyrolate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0.008mg/kg.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Patient was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extubated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and shifted to kidney  transplant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icu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IN" sz="2400" dirty="0" smtClean="0"/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07701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8640"/>
            <a:ext cx="8219256" cy="5937523"/>
          </a:xfrm>
        </p:spPr>
        <p:txBody>
          <a:bodyPr/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Intraoperative total I.V. fluids – 1500 ml crystalloids(NS 0.9%)  and 150 ml colloids .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Intraoperative blood loss-350 ml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Intraoperative urine output- 220 ml (post renal vascular anastomosis )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Cold ischemia time -11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mins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30 seconds 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Warm ischemia time -57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mins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 41 seconds 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Total surgical time – 9 hours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79097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Pictures\Screenshots\Screenshot (34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284163"/>
            <a:ext cx="8383587" cy="628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11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P\Pictures\Screenshots\Screenshot (36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288925"/>
            <a:ext cx="8602663" cy="627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837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FF00"/>
                </a:solidFill>
              </a:rPr>
              <a:t>Anaesthetic challenges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Patient was of paediatric age group with low weight for her age and also history of previous multiple surgeries 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Patient with end stage renal disease  with hypertension 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Patient  was known anaemic and raised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creatinine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hyerkalemia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Two major procedures to be done in same setting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RENAL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TRANSPLANT AND ILEAL CONDUIT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Prolong nature of surgery and prolong use of mechanical ventilation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risk of hypothermia .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Altered fluid distribution , reduced protein binding ,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acidemia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 to affect bioavailability of drugs.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724380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FF00"/>
                </a:solidFill>
              </a:rPr>
              <a:t>Discussion 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multiple co morbidity associated 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complexitity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of surgical procedure make the transplant the high risk procedure 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Chronic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CKD in children has different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aetiologies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than in adults which are :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Renal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dysplasia with / without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vesicouretric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reflux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Congenital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nephrotic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syndrome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Polycystic kidney 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464828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88640"/>
            <a:ext cx="8291264" cy="5937523"/>
          </a:xfrm>
        </p:spPr>
        <p:txBody>
          <a:bodyPr>
            <a:normAutofit fontScale="70000" lnSpcReduction="20000"/>
          </a:bodyPr>
          <a:lstStyle/>
          <a:p>
            <a:r>
              <a:rPr lang="en-IN" sz="3600" dirty="0" smtClean="0">
                <a:latin typeface="Times New Roman" pitchFamily="18" charset="0"/>
                <a:cs typeface="Times New Roman" pitchFamily="18" charset="0"/>
              </a:rPr>
              <a:t>In children hypervolemia is major cause of hypertension .</a:t>
            </a:r>
          </a:p>
          <a:p>
            <a:r>
              <a:rPr lang="en-IN" sz="3600" dirty="0" smtClean="0">
                <a:latin typeface="Times New Roman" pitchFamily="18" charset="0"/>
                <a:cs typeface="Times New Roman" pitchFamily="18" charset="0"/>
              </a:rPr>
              <a:t>It can cause pericardial effusion and cardiac dysfunction .</a:t>
            </a:r>
          </a:p>
          <a:p>
            <a:r>
              <a:rPr lang="en-IN" sz="3600" dirty="0" smtClean="0">
                <a:latin typeface="Times New Roman" pitchFamily="18" charset="0"/>
                <a:cs typeface="Times New Roman" pitchFamily="18" charset="0"/>
              </a:rPr>
              <a:t>Anti hypertensive medication should be continued in </a:t>
            </a:r>
            <a:r>
              <a:rPr lang="en-IN" sz="3600" dirty="0" err="1" smtClean="0">
                <a:latin typeface="Times New Roman" pitchFamily="18" charset="0"/>
                <a:cs typeface="Times New Roman" pitchFamily="18" charset="0"/>
              </a:rPr>
              <a:t>peri</a:t>
            </a:r>
            <a:r>
              <a:rPr lang="en-I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3600" dirty="0" err="1" smtClean="0">
                <a:latin typeface="Times New Roman" pitchFamily="18" charset="0"/>
                <a:cs typeface="Times New Roman" pitchFamily="18" charset="0"/>
              </a:rPr>
              <a:t>operavtive</a:t>
            </a:r>
            <a:r>
              <a:rPr lang="en-IN" sz="3600" dirty="0" smtClean="0">
                <a:latin typeface="Times New Roman" pitchFamily="18" charset="0"/>
                <a:cs typeface="Times New Roman" pitchFamily="18" charset="0"/>
              </a:rPr>
              <a:t> period for hemodynamic stability – except ACE inhibitors .</a:t>
            </a:r>
          </a:p>
          <a:p>
            <a:r>
              <a:rPr lang="en-IN" sz="3600" dirty="0" smtClean="0">
                <a:latin typeface="Times New Roman" pitchFamily="18" charset="0"/>
                <a:cs typeface="Times New Roman" pitchFamily="18" charset="0"/>
              </a:rPr>
              <a:t>Pre operative investigations : Routine blood tests (CBC)</a:t>
            </a:r>
          </a:p>
          <a:p>
            <a:r>
              <a:rPr lang="en-IN" sz="3600" dirty="0" err="1" smtClean="0">
                <a:latin typeface="Times New Roman" pitchFamily="18" charset="0"/>
                <a:cs typeface="Times New Roman" pitchFamily="18" charset="0"/>
              </a:rPr>
              <a:t>Sr</a:t>
            </a:r>
            <a:r>
              <a:rPr lang="en-I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3600" dirty="0" err="1" smtClean="0">
                <a:latin typeface="Times New Roman" pitchFamily="18" charset="0"/>
                <a:cs typeface="Times New Roman" pitchFamily="18" charset="0"/>
              </a:rPr>
              <a:t>creatinine</a:t>
            </a:r>
            <a:r>
              <a:rPr lang="en-IN" sz="3600" dirty="0" smtClean="0">
                <a:latin typeface="Times New Roman" pitchFamily="18" charset="0"/>
                <a:cs typeface="Times New Roman" pitchFamily="18" charset="0"/>
              </a:rPr>
              <a:t> , blood urea level , BUN, </a:t>
            </a:r>
            <a:r>
              <a:rPr lang="en-IN" sz="3600" dirty="0" err="1" smtClean="0">
                <a:latin typeface="Times New Roman" pitchFamily="18" charset="0"/>
                <a:cs typeface="Times New Roman" pitchFamily="18" charset="0"/>
              </a:rPr>
              <a:t>sr</a:t>
            </a:r>
            <a:r>
              <a:rPr lang="en-IN" sz="3600" dirty="0" smtClean="0">
                <a:latin typeface="Times New Roman" pitchFamily="18" charset="0"/>
                <a:cs typeface="Times New Roman" pitchFamily="18" charset="0"/>
              </a:rPr>
              <a:t> electrolytes , Coagulation profile </a:t>
            </a:r>
          </a:p>
          <a:p>
            <a:r>
              <a:rPr lang="en-IN" sz="3600" dirty="0" smtClean="0">
                <a:latin typeface="Times New Roman" pitchFamily="18" charset="0"/>
                <a:cs typeface="Times New Roman" pitchFamily="18" charset="0"/>
              </a:rPr>
              <a:t>There is possibility of </a:t>
            </a:r>
            <a:r>
              <a:rPr lang="en-IN" sz="3600" dirty="0" err="1" smtClean="0">
                <a:latin typeface="Times New Roman" pitchFamily="18" charset="0"/>
                <a:cs typeface="Times New Roman" pitchFamily="18" charset="0"/>
              </a:rPr>
              <a:t>overhydration</a:t>
            </a:r>
            <a:r>
              <a:rPr lang="en-IN" sz="3600" dirty="0" smtClean="0">
                <a:latin typeface="Times New Roman" pitchFamily="18" charset="0"/>
                <a:cs typeface="Times New Roman" pitchFamily="18" charset="0"/>
              </a:rPr>
              <a:t> and hypervolemia , for  child’s volume status  weight of child should be measured before and after </a:t>
            </a:r>
            <a:r>
              <a:rPr lang="en-IN" sz="3600" dirty="0" err="1" smtClean="0">
                <a:latin typeface="Times New Roman" pitchFamily="18" charset="0"/>
                <a:cs typeface="Times New Roman" pitchFamily="18" charset="0"/>
              </a:rPr>
              <a:t>hemodialysis</a:t>
            </a:r>
            <a:r>
              <a:rPr lang="en-IN" sz="3600" dirty="0" smtClean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r>
              <a:rPr lang="en-IN" sz="3600" dirty="0" smtClean="0">
                <a:latin typeface="Times New Roman" pitchFamily="18" charset="0"/>
                <a:cs typeface="Times New Roman" pitchFamily="18" charset="0"/>
              </a:rPr>
              <a:t>Cardiac evaluation :</a:t>
            </a:r>
          </a:p>
          <a:p>
            <a:pPr marL="0" indent="0">
              <a:buNone/>
            </a:pPr>
            <a:r>
              <a:rPr lang="en-IN" sz="3600" dirty="0" smtClean="0">
                <a:latin typeface="Times New Roman" pitchFamily="18" charset="0"/>
                <a:cs typeface="Times New Roman" pitchFamily="18" charset="0"/>
              </a:rPr>
              <a:t>     2D ECHO – impaired LV </a:t>
            </a:r>
            <a:r>
              <a:rPr lang="en-IN" sz="3600" dirty="0" smtClean="0">
                <a:latin typeface="Times New Roman" pitchFamily="18" charset="0"/>
                <a:cs typeface="Times New Roman" pitchFamily="18" charset="0"/>
              </a:rPr>
              <a:t>function </a:t>
            </a:r>
            <a:r>
              <a:rPr lang="en-IN" sz="3600" dirty="0" smtClean="0">
                <a:latin typeface="Times New Roman" pitchFamily="18" charset="0"/>
                <a:cs typeface="Times New Roman" pitchFamily="18" charset="0"/>
              </a:rPr>
              <a:t>(hypervolemia ) before they require dialysis and to </a:t>
            </a:r>
            <a:r>
              <a:rPr lang="en-IN" sz="3600" dirty="0" smtClean="0">
                <a:latin typeface="Times New Roman" pitchFamily="18" charset="0"/>
                <a:cs typeface="Times New Roman" pitchFamily="18" charset="0"/>
              </a:rPr>
              <a:t>know </a:t>
            </a:r>
            <a:r>
              <a:rPr lang="en-IN" sz="3600" dirty="0" smtClean="0">
                <a:latin typeface="Times New Roman" pitchFamily="18" charset="0"/>
                <a:cs typeface="Times New Roman" pitchFamily="18" charset="0"/>
              </a:rPr>
              <a:t>severity of cardiac </a:t>
            </a:r>
            <a:r>
              <a:rPr lang="en-IN" sz="3600" dirty="0" err="1" smtClean="0">
                <a:latin typeface="Times New Roman" pitchFamily="18" charset="0"/>
                <a:cs typeface="Times New Roman" pitchFamily="18" charset="0"/>
              </a:rPr>
              <a:t>impairement</a:t>
            </a:r>
            <a:r>
              <a:rPr lang="en-IN" sz="3600" dirty="0" smtClean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952510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60648"/>
            <a:ext cx="8147248" cy="586551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Patients with CKD exhibit reduced protein binding (due to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hypoalbuminaemia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and a prolonged half-life of drugs which rely on renal metabolism or elimination. </a:t>
            </a:r>
          </a:p>
          <a:p>
            <a:r>
              <a:rPr lang="en-IN" dirty="0" smtClean="0"/>
              <a:t>Anaesthetic drugs safe to use in renal </a:t>
            </a:r>
            <a:r>
              <a:rPr lang="en-IN" dirty="0" err="1" smtClean="0"/>
              <a:t>impairement</a:t>
            </a:r>
            <a:r>
              <a:rPr lang="en-IN" dirty="0" smtClean="0"/>
              <a:t> </a:t>
            </a:r>
            <a:r>
              <a:rPr lang="en-IN" dirty="0" err="1" smtClean="0"/>
              <a:t>inlcude</a:t>
            </a:r>
            <a:r>
              <a:rPr lang="en-IN" dirty="0" smtClean="0"/>
              <a:t> – </a:t>
            </a:r>
            <a:r>
              <a:rPr lang="en-IN" dirty="0" err="1" smtClean="0"/>
              <a:t>Propofo</a:t>
            </a:r>
            <a:r>
              <a:rPr lang="en-IN" dirty="0" smtClean="0"/>
              <a:t> , </a:t>
            </a:r>
            <a:r>
              <a:rPr lang="en-IN" dirty="0" err="1" smtClean="0"/>
              <a:t>Atracurium</a:t>
            </a:r>
            <a:r>
              <a:rPr lang="en-IN" dirty="0" smtClean="0"/>
              <a:t> , </a:t>
            </a:r>
            <a:r>
              <a:rPr lang="en-IN" dirty="0" err="1" smtClean="0"/>
              <a:t>Cis</a:t>
            </a:r>
            <a:r>
              <a:rPr lang="en-IN" dirty="0" smtClean="0"/>
              <a:t> </a:t>
            </a:r>
            <a:r>
              <a:rPr lang="en-IN" dirty="0" err="1" smtClean="0"/>
              <a:t>atracurium</a:t>
            </a:r>
            <a:r>
              <a:rPr lang="en-IN" dirty="0" smtClean="0"/>
              <a:t>, </a:t>
            </a:r>
            <a:r>
              <a:rPr lang="en-IN" dirty="0" err="1" smtClean="0"/>
              <a:t>isoflurane</a:t>
            </a:r>
            <a:r>
              <a:rPr lang="en-IN" dirty="0" smtClean="0"/>
              <a:t>  </a:t>
            </a:r>
            <a:endParaRPr lang="en-IN" dirty="0" smtClean="0"/>
          </a:p>
          <a:p>
            <a:r>
              <a:rPr lang="en-IN" dirty="0" smtClean="0"/>
              <a:t>Drugs to be avoided – Succinylcholine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41818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60648"/>
            <a:ext cx="8219256" cy="586551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 11 year old female child was  referred from  nephrology OPD for renal transplant surgery  for pre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anaesthetic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evaluation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Patient was a known hypertensive since 1 year, on tablet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nifedipine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10 mg BD.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Had a chronic kidney disease since 1 year and on dialysis twice a week cycles.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Known case of neurogenic bladder and urinary incontinence since age of 5 years .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Normal birth history , vaccinated properly.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932378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764704"/>
            <a:ext cx="8219256" cy="5361459"/>
          </a:xfrm>
        </p:spPr>
        <p:txBody>
          <a:bodyPr>
            <a:normAutofit fontScale="62500" lnSpcReduction="20000"/>
          </a:bodyPr>
          <a:lstStyle/>
          <a:p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The main </a:t>
            </a:r>
            <a:r>
              <a:rPr lang="en-US" sz="4600" dirty="0" err="1" smtClean="0">
                <a:latin typeface="Times New Roman" pitchFamily="18" charset="0"/>
                <a:cs typeface="Times New Roman" pitchFamily="18" charset="0"/>
              </a:rPr>
              <a:t>anaesthetic</a:t>
            </a:r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 goal is to maintain renal perfusion pressure  of the donated kidney by avoiding </a:t>
            </a:r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 smtClean="0">
                <a:latin typeface="Times New Roman" pitchFamily="18" charset="0"/>
                <a:cs typeface="Times New Roman" pitchFamily="18" charset="0"/>
              </a:rPr>
              <a:t>hypovolemia</a:t>
            </a:r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, hypotension and </a:t>
            </a:r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avoiding </a:t>
            </a:r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nephrotoxic drugs.</a:t>
            </a:r>
          </a:p>
          <a:p>
            <a:r>
              <a:rPr lang="en-IN" sz="4600" dirty="0" smtClean="0"/>
              <a:t>This is achieved mainly by :</a:t>
            </a:r>
          </a:p>
          <a:p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maintaining target CVP of  &gt;/= 10-12 </a:t>
            </a:r>
            <a:r>
              <a:rPr lang="en-US" sz="4600" dirty="0" err="1" smtClean="0">
                <a:latin typeface="Times New Roman" pitchFamily="18" charset="0"/>
                <a:cs typeface="Times New Roman" pitchFamily="18" charset="0"/>
              </a:rPr>
              <a:t>mmhg</a:t>
            </a:r>
            <a:endParaRPr lang="en-US" sz="4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Use of diuretics like </a:t>
            </a:r>
            <a:r>
              <a:rPr lang="en-US" sz="4600" dirty="0" err="1" smtClean="0">
                <a:latin typeface="Times New Roman" pitchFamily="18" charset="0"/>
                <a:cs typeface="Times New Roman" pitchFamily="18" charset="0"/>
              </a:rPr>
              <a:t>inj</a:t>
            </a:r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en-US" sz="4600" dirty="0" err="1" smtClean="0">
                <a:latin typeface="Times New Roman" pitchFamily="18" charset="0"/>
                <a:cs typeface="Times New Roman" pitchFamily="18" charset="0"/>
              </a:rPr>
              <a:t>Mannitol</a:t>
            </a:r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 0.5-1 mg/kg   or </a:t>
            </a:r>
            <a:r>
              <a:rPr lang="en-US" sz="4600" dirty="0" err="1" smtClean="0">
                <a:latin typeface="Times New Roman" pitchFamily="18" charset="0"/>
                <a:cs typeface="Times New Roman" pitchFamily="18" charset="0"/>
              </a:rPr>
              <a:t>inj</a:t>
            </a:r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 . Furosemide 2mg/kg . </a:t>
            </a:r>
          </a:p>
          <a:p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Steroids and immunosuppressive agents are administered </a:t>
            </a:r>
            <a:r>
              <a:rPr lang="en-US" sz="4600" dirty="0" err="1" smtClean="0">
                <a:latin typeface="Times New Roman" pitchFamily="18" charset="0"/>
                <a:cs typeface="Times New Roman" pitchFamily="18" charset="0"/>
              </a:rPr>
              <a:t>intraoperatively</a:t>
            </a:r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 to decrease the chances of graft rejection.</a:t>
            </a:r>
          </a:p>
          <a:p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Maintain </a:t>
            </a:r>
            <a:r>
              <a:rPr lang="en-US" sz="4600" dirty="0" err="1" smtClean="0">
                <a:latin typeface="Times New Roman" pitchFamily="18" charset="0"/>
                <a:cs typeface="Times New Roman" pitchFamily="18" charset="0"/>
              </a:rPr>
              <a:t>normothermia</a:t>
            </a:r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Cold ischemia time  to be kept minimal </a:t>
            </a:r>
          </a:p>
          <a:p>
            <a:endParaRPr lang="en-US" sz="4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96990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>
                <a:solidFill>
                  <a:srgbClr val="FFFF00"/>
                </a:solidFill>
              </a:rPr>
              <a:t>Pediatric</a:t>
            </a:r>
            <a:r>
              <a:rPr lang="en-IN" dirty="0" smtClean="0">
                <a:solidFill>
                  <a:srgbClr val="FFFF00"/>
                </a:solidFill>
              </a:rPr>
              <a:t> renal  transplantation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Transplant is not usually undertaken until a weight of 10 kg has been reached due to :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increased technical difﬁculty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discrepancy between the sizes of the donor and recipient vasculature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 inability for the cardiac output of such a small recipient to cope with the additional demands of a relatively large transplanted kidney.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children under 20kg , this may pose difﬁculties with ventilation and wound closure due to size of kidney 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Smaller children who have received a large kidney relative to their size are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usually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extubated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paediatric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intensive care environment after a period of stabilization.</a:t>
            </a: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894038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91264" cy="864096"/>
          </a:xfrm>
        </p:spPr>
        <p:txBody>
          <a:bodyPr/>
          <a:lstStyle/>
          <a:p>
            <a:r>
              <a:rPr lang="en-IN" dirty="0" smtClean="0">
                <a:solidFill>
                  <a:srgbClr val="FFFF00"/>
                </a:solidFill>
              </a:rPr>
              <a:t>Summary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836712"/>
            <a:ext cx="8291264" cy="5289451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Children with CKD requiring surgery or undergoing renal transplantation are considered complex and high risk.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Meticulous monitoring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cardiovasular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status and fluid management are corner stones of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anaesthetic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management.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Renal transplant in children poses the speciﬁc challenges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haemodynamic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alteration,  prolonged ventilation, 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anaesthetic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agents to be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used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keeping in mind their pharmacokinetic profile in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anephric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state.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success of  renal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tranplant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team work and good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cordination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between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anaesthetist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, the  nephrologist and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urosurgeon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.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14315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88640"/>
            <a:ext cx="8291264" cy="59375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Patient underwent multiple surgeries.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Spine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surgery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was done for tethering of spinal cord with transitional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conus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lipoma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 6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yrs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ago.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Rt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CTEV soft tissue release 4 years ago,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Rt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nephrectomy 1 month ago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Permcath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insertion under general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anaeathesia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4 months back </a:t>
            </a: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Patient had multiple times blood transfusion i/v/o anaemia 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12525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476672"/>
            <a:ext cx="8291264" cy="564949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IN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General  examination: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Afebrile 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u="sng" dirty="0" smtClean="0">
                <a:latin typeface="Times New Roman" pitchFamily="18" charset="0"/>
                <a:cs typeface="Times New Roman" pitchFamily="18" charset="0"/>
              </a:rPr>
              <a:t>pallor +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+  no 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icterus , clubbing , cyanosis ,lymphadenopathy ,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edema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present.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Patient was thin build </a:t>
            </a:r>
          </a:p>
          <a:p>
            <a:r>
              <a:rPr lang="en-IN" u="sng" dirty="0" smtClean="0">
                <a:latin typeface="Times New Roman" pitchFamily="18" charset="0"/>
                <a:cs typeface="Times New Roman" pitchFamily="18" charset="0"/>
              </a:rPr>
              <a:t>Weight – 18 </a:t>
            </a:r>
            <a:r>
              <a:rPr lang="en-IN" u="sng" dirty="0" err="1" smtClean="0">
                <a:latin typeface="Times New Roman" pitchFamily="18" charset="0"/>
                <a:cs typeface="Times New Roman" pitchFamily="18" charset="0"/>
              </a:rPr>
              <a:t>kgs</a:t>
            </a:r>
            <a:r>
              <a:rPr lang="en-IN" u="sng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HR- 108bpm </a:t>
            </a:r>
          </a:p>
          <a:p>
            <a:r>
              <a:rPr lang="en-IN" u="sng" dirty="0" smtClean="0">
                <a:latin typeface="Times New Roman" pitchFamily="18" charset="0"/>
                <a:cs typeface="Times New Roman" pitchFamily="18" charset="0"/>
              </a:rPr>
              <a:t>BP- 132/90 </a:t>
            </a:r>
            <a:r>
              <a:rPr lang="en-IN" u="sng" dirty="0" err="1" smtClean="0">
                <a:latin typeface="Times New Roman" pitchFamily="18" charset="0"/>
                <a:cs typeface="Times New Roman" pitchFamily="18" charset="0"/>
              </a:rPr>
              <a:t>mmhg</a:t>
            </a:r>
            <a:r>
              <a:rPr lang="en-IN" u="sng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en-IN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Airway examination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Mallampatti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grade – 1 </a:t>
            </a:r>
          </a:p>
          <a:p>
            <a:pPr marL="0" indent="0">
              <a:buNone/>
            </a:pPr>
            <a:r>
              <a:rPr lang="en-IN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Spine examination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: normal in curvature </a:t>
            </a:r>
          </a:p>
          <a:p>
            <a:pPr marL="0" indent="0">
              <a:buNone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scar mark from previous surgery</a:t>
            </a:r>
          </a:p>
          <a:p>
            <a:pPr marL="0" indent="0">
              <a:buNone/>
            </a:pPr>
            <a:r>
              <a:rPr lang="en-I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                                     present at L1-L3 level </a:t>
            </a:r>
          </a:p>
          <a:p>
            <a:pPr marL="0" indent="0">
              <a:buNone/>
            </a:pP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20903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Systemic examination :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CVS – S1S2 +, no murmur 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RS – air entry was bilaterally equal.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CNS-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concious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and oriented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PER ABDOMEN- soft , no tenderness present .</a:t>
            </a:r>
          </a:p>
          <a:p>
            <a:pPr marL="0" indent="0">
              <a:buNone/>
            </a:pPr>
            <a:endParaRPr lang="en-IN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04663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778098"/>
          </a:xfrm>
        </p:spPr>
        <p:txBody>
          <a:bodyPr/>
          <a:lstStyle/>
          <a:p>
            <a:r>
              <a:rPr lang="en-IN" dirty="0" smtClean="0">
                <a:solidFill>
                  <a:srgbClr val="FFFF00"/>
                </a:solidFill>
              </a:rPr>
              <a:t>Investigations 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08720"/>
            <a:ext cx="8219256" cy="5217443"/>
          </a:xfrm>
        </p:spPr>
        <p:txBody>
          <a:bodyPr>
            <a:normAutofit fontScale="77500" lnSpcReduction="20000"/>
          </a:bodyPr>
          <a:lstStyle/>
          <a:p>
            <a:r>
              <a:rPr lang="en-IN" u="sng" dirty="0" err="1" smtClean="0">
                <a:latin typeface="Times New Roman" pitchFamily="18" charset="0"/>
                <a:cs typeface="Times New Roman" pitchFamily="18" charset="0"/>
              </a:rPr>
              <a:t>Hb</a:t>
            </a:r>
            <a:r>
              <a:rPr lang="en-IN" u="sng" dirty="0" smtClean="0">
                <a:latin typeface="Times New Roman" pitchFamily="18" charset="0"/>
                <a:cs typeface="Times New Roman" pitchFamily="18" charset="0"/>
              </a:rPr>
              <a:t>- 8gm%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Platelet counts – 2.34 lakhs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TLC-3500</a:t>
            </a:r>
          </a:p>
          <a:p>
            <a:r>
              <a:rPr lang="en-IN" u="sng" dirty="0" smtClean="0">
                <a:latin typeface="Times New Roman" pitchFamily="18" charset="0"/>
                <a:cs typeface="Times New Roman" pitchFamily="18" charset="0"/>
              </a:rPr>
              <a:t>Serum urea-36</a:t>
            </a:r>
          </a:p>
          <a:p>
            <a:r>
              <a:rPr lang="en-IN" u="sng" dirty="0" smtClean="0">
                <a:latin typeface="Times New Roman" pitchFamily="18" charset="0"/>
                <a:cs typeface="Times New Roman" pitchFamily="18" charset="0"/>
              </a:rPr>
              <a:t>Serum creatinine-5.5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Electrolytes NA/K- 141/4.7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BT/CT-1 min 28 sec/4 min 45 sec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Bilirubin – 0.33/0.05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PT/INR – 13.4/1.0</a:t>
            </a:r>
          </a:p>
          <a:p>
            <a:pPr marL="0" indent="0">
              <a:buNone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Others :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2d echo- normal study</a:t>
            </a:r>
          </a:p>
          <a:p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Ecg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- normal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CXR- normal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03305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Case Details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view of the high grade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Rt.Vesicouretric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reflux  and anticipated risk of post transplant recurrent UTI , pre transplant Right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Nephroureterectomy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was done.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Patient was planned for Live related donor renal transplantation with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ileal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conduit  after 6 weeks once  she had recovered from first surgery 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Donor – maternal grandmother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40414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FF00"/>
                </a:solidFill>
              </a:rPr>
              <a:t>Surgery plan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Live Related donor Renal transplantation with urinary diversion using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ileal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conduit 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implantion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of transplanted kidney ureter into the conduit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Donor kidney  be  placed into the Rt. Iliac fossa with vascular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anastamosis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done to the iliac vessels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Patient was accepted for surgery under ASA grade 3 with high risk consent 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adequate blood (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leucodepleted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)and blood products were  booked.</a:t>
            </a:r>
          </a:p>
          <a:p>
            <a:endParaRPr lang="en-US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44146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075240" cy="864096"/>
          </a:xfrm>
        </p:spPr>
        <p:txBody>
          <a:bodyPr>
            <a:normAutofit/>
          </a:bodyPr>
          <a:lstStyle/>
          <a:p>
            <a:r>
              <a:rPr lang="en-IN" dirty="0" smtClean="0">
                <a:solidFill>
                  <a:srgbClr val="FFFF00"/>
                </a:solidFill>
              </a:rPr>
              <a:t>Anaesthetic management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08720"/>
            <a:ext cx="8219256" cy="521744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IN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Pre operative optimisation :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5 days prior to surgery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imunosupressant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drugs were started 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Anti hypertensive medication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tb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Nifedipine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10 mg was continued on day of surgery.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Heparin free dialysis was done 1 day prior to surgery .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1 pint PCV was given during dialysis .</a:t>
            </a:r>
          </a:p>
          <a:p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IN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Pre operative vitals :</a:t>
            </a:r>
          </a:p>
          <a:p>
            <a:pPr marL="0" indent="0">
              <a:buNone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HR – 124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bpm</a:t>
            </a: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BP-170/100mmhg( on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tb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Nifidipine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10 mg )</a:t>
            </a: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SPO2 – 100% on room air </a:t>
            </a:r>
          </a:p>
          <a:p>
            <a:pPr marL="0" indent="0">
              <a:buNone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Plan of anaesthesia : General anaesthesia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3161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</TotalTime>
  <Words>1320</Words>
  <Application>Microsoft Office PowerPoint</Application>
  <PresentationFormat>On-screen Show (4:3)</PresentationFormat>
  <Paragraphs>134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Anaesthetic management of  11 years old female  child  with end stage renal disese (ESRD) posted for renal transplant and ileal conduit .</vt:lpstr>
      <vt:lpstr>PowerPoint Presentation</vt:lpstr>
      <vt:lpstr>PowerPoint Presentation</vt:lpstr>
      <vt:lpstr>PowerPoint Presentation</vt:lpstr>
      <vt:lpstr>PowerPoint Presentation</vt:lpstr>
      <vt:lpstr>Investigations </vt:lpstr>
      <vt:lpstr>Case Details </vt:lpstr>
      <vt:lpstr>Surgery plan </vt:lpstr>
      <vt:lpstr>Anaesthetic management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Anaesthetic challenges </vt:lpstr>
      <vt:lpstr>Discussion </vt:lpstr>
      <vt:lpstr>PowerPoint Presentation</vt:lpstr>
      <vt:lpstr>PowerPoint Presentation</vt:lpstr>
      <vt:lpstr>PowerPoint Presentation</vt:lpstr>
      <vt:lpstr>Pediatric renal  transplantation </vt:lpstr>
      <vt:lpstr>Summary 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Anaesthetic management of  11 years old female  child  with end stage renal disese (ESRD) posted for renal transplant and ileal conduit .</dc:title>
  <dc:creator>HP</dc:creator>
  <cp:lastModifiedBy>HP</cp:lastModifiedBy>
  <cp:revision>20</cp:revision>
  <dcterms:created xsi:type="dcterms:W3CDTF">2019-09-20T16:21:07Z</dcterms:created>
  <dcterms:modified xsi:type="dcterms:W3CDTF">2019-09-24T05:45:46Z</dcterms:modified>
</cp:coreProperties>
</file>