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Notes Placeholder 1048613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Notes Placeholder 1048615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Notes Placeholder 1048623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Notes Placeholder 1048626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048598"/>
          <p:cNvSpPr>
            <a:spLocks noGrp="1"/>
          </p:cNvSpPr>
          <p:nvPr>
            <p:ph type="ctrTitle"/>
          </p:nvPr>
        </p:nvSpPr>
        <p:spPr>
          <a:xfrm>
            <a:off x="1059656" y="254318"/>
            <a:ext cx="9984581" cy="296037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101876" tIns="50937" rIns="101876" bIns="50937" anchor="ctr">
            <a:normAutofit/>
          </a:bodyPr>
          <a:lstStyle>
            <a:lvl1pPr algn="ctr">
              <a:defRPr sz="6500"/>
            </a:lvl1pPr>
          </a:lstStyle>
          <a:p>
            <a:pPr lvl="0" eaLnBrk="1" latinLnBrk="1" hangingPunct="1"/>
            <a:r>
              <a:rPr lang="en-IN" altLang="en-US" sz="405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</a:t>
            </a:r>
            <a:r>
              <a:rPr lang="en-US" altLang="en-IN" sz="405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</a:t>
            </a:r>
            <a:r>
              <a:rPr lang="en-IN" altLang="en-US" sz="405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altLang="en-US" sz="405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year child posted for CT </a:t>
            </a:r>
            <a:br>
              <a:rPr lang="en-US" altLang="en-US" sz="405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5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cisternography</a:t>
            </a:r>
            <a:endParaRPr lang="en-US" altLang="en-US" sz="4050" b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0" name="Subtitle 1048599"/>
          <p:cNvSpPr>
            <a:spLocks noGrp="1"/>
          </p:cNvSpPr>
          <p:nvPr>
            <p:ph type="subTitle" idx="1"/>
          </p:nvPr>
        </p:nvSpPr>
        <p:spPr>
          <a:xfrm>
            <a:off x="2613184" y="3214688"/>
            <a:ext cx="6136481" cy="196977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101876" tIns="50937" rIns="101876" bIns="50937" anchor="t">
            <a:normAutofit fontScale="90000" lnSpcReduction="20000"/>
          </a:bodyPr>
          <a:lstStyle>
            <a:lvl1pPr marL="0" algn="ctr">
              <a:buNone/>
              <a:defRPr sz="4800">
                <a:solidFill>
                  <a:schemeClr val="dk1"/>
                </a:solidFill>
              </a:defRPr>
            </a:lvl1pPr>
            <a:lvl2pPr marL="679450" algn="ctr">
              <a:buNone/>
            </a:lvl2pPr>
            <a:lvl3pPr marL="1358900" algn="ctr">
              <a:buNone/>
            </a:lvl3pPr>
            <a:lvl4pPr marL="2038350" algn="ctr">
              <a:buNone/>
            </a:lvl4pPr>
            <a:lvl5pPr marL="2717800" algn="ctr">
              <a:buNone/>
            </a:lvl5pPr>
          </a:lstStyle>
          <a:p>
            <a:pPr lvl="0" eaLnBrk="1" latinLnBrk="1" hangingPunct="1"/>
            <a:r>
              <a:rPr lang="en-IN" alt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 - </a:t>
            </a:r>
            <a:r>
              <a:rPr lang="en-US" altLang="en-IN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IN" alt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mey</a:t>
            </a:r>
            <a:r>
              <a:rPr lang="en-US" alt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Ajit</a:t>
            </a:r>
            <a:r>
              <a:rPr lang="en-US" alt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Sable </a:t>
            </a:r>
            <a:endParaRPr lang="en-US" alt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latinLnBrk="1" hangingPunct="1"/>
            <a:r>
              <a:rPr lang="en-US" alt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(JRIII)</a:t>
            </a:r>
            <a:endParaRPr lang="en-US" alt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latinLnBrk="1" hangingPunct="1"/>
            <a:r>
              <a:rPr lang="en-US" alt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ANAESTHESIA</a:t>
            </a:r>
            <a:endParaRPr lang="en-US" alt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latinLnBrk="1" hangingPunct="1"/>
            <a:endParaRPr lang="zh-CN" altLang="en-US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latinLnBrk="1" hangingPunct="1"/>
            <a:r>
              <a:rPr lang="en-IN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altLang="en-US" sz="2100" b="1" dirty="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Content Placeholder 1048614"/>
          <p:cNvSpPr>
            <a:spLocks noGrp="1"/>
          </p:cNvSpPr>
          <p:nvPr>
            <p:ph idx="1"/>
          </p:nvPr>
        </p:nvSpPr>
        <p:spPr>
          <a:xfrm>
            <a:off x="1158479" y="1268760"/>
            <a:ext cx="9875044" cy="4945379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Pre-med: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Inj.GLYCOPYRROLATE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0.02mg given IV,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Inj.Midaz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0.12mg given IV,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fentanyl 10mcg given.</a:t>
            </a:r>
            <a:endParaRPr lang="en-IN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preoxygenated with 100% oxygen.</a:t>
            </a:r>
            <a:endParaRPr lang="en-IN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Induced with 20mg propofol IV after loss of reflexes 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Immediately after bag and mask Thick white milky content  seen per orally and nasally.</a:t>
            </a:r>
            <a:endParaRPr lang="en-IN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Laryngoscopy done and intubated with number 4.0 uncuffed tube.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Inj. atracurium 3mg given. </a:t>
            </a:r>
            <a:endParaRPr lang="en-IN" sz="2400" dirty="0">
              <a:solidFill>
                <a:schemeClr val="bg1"/>
              </a:solidFill>
            </a:endParaRPr>
          </a:p>
          <a:p>
            <a:endParaRPr lang="en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Content Placeholder 1048616"/>
          <p:cNvSpPr>
            <a:spLocks noGrp="1"/>
          </p:cNvSpPr>
          <p:nvPr>
            <p:ph idx="1"/>
          </p:nvPr>
        </p:nvSpPr>
        <p:spPr>
          <a:xfrm>
            <a:off x="1158479" y="1484784"/>
            <a:ext cx="9875044" cy="4449653"/>
          </a:xfrm>
          <a:solidFill>
            <a:schemeClr val="accent5">
              <a:lumMod val="50000"/>
            </a:schemeClr>
          </a:solidFill>
        </p:spPr>
        <p:txBody>
          <a:bodyPr>
            <a:normAutofit fontScale="7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Infant feeding tube number(IFT) 8 inserted  nasally with immediate effects.</a:t>
            </a:r>
            <a:endParaRPr lang="en-I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we are not suppose to do nasal suctioning in CSF rhinorrhoea but nasal cavity was filled so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Intratubal suctioning done. Placement of the tube confirmed with auscultation. </a:t>
            </a:r>
            <a:endParaRPr lang="en-I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Crepts on right lung with Conducted sounds present over right lung. </a:t>
            </a:r>
            <a:endParaRPr lang="en-I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Suctioning done from IFT , oral and nasally.</a:t>
            </a:r>
            <a:endParaRPr lang="en-I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Salbutamol puff 100ug was given.</a:t>
            </a:r>
            <a:endParaRPr lang="en-I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was given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Inj.Hydrocortisone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mg IV,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Dexamethasone 0.6 mg IV.</a:t>
            </a:r>
            <a:r>
              <a:rPr lang="en-US" sz="2100" dirty="0">
                <a:solidFill>
                  <a:schemeClr val="bg1"/>
                </a:solidFill>
              </a:rPr>
              <a:t>  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Content Placeholder 1048618"/>
          <p:cNvSpPr>
            <a:spLocks noGrp="1"/>
          </p:cNvSpPr>
          <p:nvPr>
            <p:ph idx="1"/>
          </p:nvPr>
        </p:nvSpPr>
        <p:spPr>
          <a:xfrm>
            <a:off x="1926431" y="1160621"/>
            <a:ext cx="9040654" cy="4749641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times Intratubal suctioning was done.</a:t>
            </a:r>
            <a:endParaRPr lang="en-IN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Crepts subsided , Conducted sounds reduced on auscultation.</a:t>
            </a:r>
            <a:endParaRPr lang="en-US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 on oxygen, Nitrous oxide, sevoflurane ,IPPV.</a:t>
            </a:r>
            <a:endParaRPr lang="en-US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after aspiration we continued with procedure and given baby left lateral position .</a:t>
            </a:r>
            <a:endParaRPr lang="en-US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Lumbar puncture was done with 26G hypodermic needle. </a:t>
            </a:r>
            <a:endParaRPr lang="en-US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Iomerol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iodinised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ionic low </a:t>
            </a:r>
            <a:r>
              <a:rPr lang="en-US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osmolar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contrast 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3.00cc given after dilution with CSF.</a:t>
            </a:r>
            <a:endParaRPr lang="en-IN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that CT cisternography was done.</a:t>
            </a:r>
            <a:endParaRPr lang="en-IN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048619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endParaRPr lang="en-IN"/>
          </a:p>
        </p:txBody>
      </p:sp>
      <p:sp>
        <p:nvSpPr>
          <p:cNvPr id="1048621" name="Content Placeholder 1048620"/>
          <p:cNvSpPr>
            <a:spLocks noGrp="1"/>
          </p:cNvSpPr>
          <p:nvPr>
            <p:ph idx="1"/>
          </p:nvPr>
        </p:nvSpPr>
        <p:spPr>
          <a:xfrm>
            <a:off x="1158478" y="1418034"/>
            <a:ext cx="9875044" cy="4525565"/>
          </a:xfrm>
        </p:spPr>
        <p:txBody>
          <a:bodyPr/>
          <a:lstStyle/>
          <a:p>
            <a:endParaRPr lang="en-IN"/>
          </a:p>
        </p:txBody>
      </p:sp>
      <p:pic>
        <p:nvPicPr>
          <p:cNvPr id="2097153" name="Picture 2097152"/>
          <p:cNvPicPr/>
          <p:nvPr/>
        </p:nvPicPr>
        <p:blipFill>
          <a:blip r:embed="rId1"/>
          <a:stretch>
            <a:fillRect/>
          </a:stretch>
        </p:blipFill>
        <p:spPr>
          <a:xfrm>
            <a:off x="6346377" y="1567309"/>
            <a:ext cx="4878008" cy="4227015"/>
          </a:xfrm>
          <a:prstGeom prst="rect">
            <a:avLst/>
          </a:prstGeom>
        </p:spPr>
      </p:pic>
      <p:pic>
        <p:nvPicPr>
          <p:cNvPr id="2097154" name="Picture 2097153"/>
          <p:cNvPicPr/>
          <p:nvPr/>
        </p:nvPicPr>
        <p:blipFill>
          <a:blip r:embed="rId2"/>
          <a:stretch>
            <a:fillRect/>
          </a:stretch>
        </p:blipFill>
        <p:spPr>
          <a:xfrm>
            <a:off x="1158478" y="1567309"/>
            <a:ext cx="5128389" cy="433476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04862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Aspiration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3" name="Content Placeholder 104862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endParaRPr lang="en-IN"/>
          </a:p>
        </p:txBody>
      </p:sp>
      <p:pic>
        <p:nvPicPr>
          <p:cNvPr id="2097155" name="Picture 2097154"/>
          <p:cNvPicPr/>
          <p:nvPr/>
        </p:nvPicPr>
        <p:blipFill>
          <a:blip r:embed="rId1"/>
          <a:srcRect t="34042" b="34042"/>
          <a:stretch>
            <a:fillRect/>
          </a:stretch>
        </p:blipFill>
        <p:spPr>
          <a:xfrm>
            <a:off x="3171257" y="1770663"/>
            <a:ext cx="6370279" cy="4061597"/>
          </a:xfrm>
          <a:prstGeom prst="rect">
            <a:avLst/>
          </a:prstGeom>
        </p:spPr>
      </p:pic>
      <p:sp>
        <p:nvSpPr>
          <p:cNvPr id="4" name="Arrow: Right 3"/>
          <p:cNvSpPr/>
          <p:nvPr/>
        </p:nvSpPr>
        <p:spPr>
          <a:xfrm>
            <a:off x="4151784" y="2606862"/>
            <a:ext cx="1026114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Content Placeholder 1048625"/>
          <p:cNvSpPr>
            <a:spLocks noGrp="1"/>
          </p:cNvSpPr>
          <p:nvPr>
            <p:ph idx="1"/>
          </p:nvPr>
        </p:nvSpPr>
        <p:spPr>
          <a:xfrm>
            <a:off x="1553528" y="1109663"/>
            <a:ext cx="9410224" cy="4801553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intraoperative hemodynamic variation or variation in saturation.</a:t>
            </a:r>
            <a:endParaRPr lang="en-IN" sz="3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Reversed with  </a:t>
            </a:r>
            <a:r>
              <a:rPr lang="en-US" sz="3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Inj.Neostigmine</a:t>
            </a:r>
            <a:r>
              <a:rPr lang="en-U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0.3 mg plus </a:t>
            </a:r>
            <a:r>
              <a:rPr lang="en-US" sz="3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Inj.glycopyrrolate</a:t>
            </a:r>
            <a:r>
              <a:rPr lang="en-U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0.04mg.</a:t>
            </a:r>
            <a:endParaRPr lang="en-US" sz="3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 opening present and  not maintaining without Oxygen.  </a:t>
            </a:r>
            <a:endParaRPr lang="en-US" sz="3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Content Placeholder 1048628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oxygen was given for 20 minutes</a:t>
            </a:r>
            <a:endParaRPr lang="en-IN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started maintaining  saturation without Oxygen after 20 minutes. </a:t>
            </a:r>
            <a:endParaRPr lang="en-IN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Endotracheal tube removed after suctioning.</a:t>
            </a:r>
            <a:endParaRPr lang="en-IN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was kept on steroids for 24 hours and on higher antibiotics.</a:t>
            </a:r>
            <a:endParaRPr lang="en-IN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kept on oxygen mask for 24 hours.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048629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31" name="Content Placeholder 1048630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endParaRPr lang="en-IN"/>
          </a:p>
        </p:txBody>
      </p:sp>
      <p:pic>
        <p:nvPicPr>
          <p:cNvPr id="2097156" name="Picture 2097155"/>
          <p:cNvPicPr/>
          <p:nvPr/>
        </p:nvPicPr>
        <p:blipFill>
          <a:blip r:embed="rId1"/>
          <a:stretch>
            <a:fillRect/>
          </a:stretch>
        </p:blipFill>
        <p:spPr>
          <a:xfrm>
            <a:off x="2190167" y="1600200"/>
            <a:ext cx="7426581" cy="3909089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p>
            <a:r>
              <a:rPr lang="en-US" altLang="en-IN" sz="405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IN" altLang="en-US" sz="405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astric acid aspiration</a:t>
            </a:r>
            <a:endParaRPr lang="en-IN" altLang="en-US" sz="405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lnSpcReduction="10000"/>
          </a:bodyPr>
          <a:p>
            <a:r>
              <a:rPr lang="en-US" altLang="en-IN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of the most dangerous and challenging situation i</a:t>
            </a:r>
            <a:r>
              <a:rPr lang="en-US" altLang="en-IN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while</a:t>
            </a:r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anaesthetising pediatric age group is gastric acid aspiration.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fasting guidelines :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altLang="en-IN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 fluids : 2 hours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altLang="en-IN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reast milk: 4 hours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altLang="en-IN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nfant formula : 6 hours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altLang="en-IN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olid (fatty fried food): 8 hours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p>
            <a:r>
              <a:rPr lang="en-US" altLang="en-IN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alt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reast milk has very high variable fat content (determined by material diet) delays gastric emptying.</a:t>
            </a:r>
            <a:endParaRPr lang="en-IN" alt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IN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alt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disposing factors for regurgitation aspiration </a:t>
            </a:r>
            <a:endParaRPr lang="en-IN" alt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altLang="en-IN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IN" alt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ecreased competence of lower esophageal sphincter</a:t>
            </a:r>
            <a:endParaRPr lang="en-IN" alt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altLang="en-IN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alt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swallowing while crying during pre induction period</a:t>
            </a:r>
            <a:endParaRPr lang="en-IN" alt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altLang="en-IN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Strenuous</a:t>
            </a:r>
            <a:r>
              <a:rPr lang="en-IN" alt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diaphragmatic breathing.</a:t>
            </a:r>
            <a:endParaRPr lang="en-IN" alt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extBox 1048600"/>
          <p:cNvSpPr txBox="1"/>
          <p:nvPr/>
        </p:nvSpPr>
        <p:spPr>
          <a:xfrm>
            <a:off x="1157764" y="43815"/>
            <a:ext cx="9559766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68571" tIns="34286" rIns="68571" bIns="34286" anchor="ctr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1pPr>
            <a:lvl2pPr marL="455295" indent="190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2pPr>
            <a:lvl3pPr marL="912495" indent="190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3pPr>
            <a:lvl4pPr marL="1369695" indent="190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4pPr>
            <a:lvl5pPr marL="1826895" indent="190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 algn="ctr" eaLnBrk="1" latinLnBrk="1" hangingPunct="1"/>
            <a:r>
              <a:rPr lang="en-IN" altLang="en-US" sz="4125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CHIEF COMPLAINTS</a:t>
            </a:r>
            <a:endParaRPr lang="en-IN" altLang="en-US" sz="4125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602" name="TextBox 1048601"/>
          <p:cNvSpPr txBox="1"/>
          <p:nvPr/>
        </p:nvSpPr>
        <p:spPr>
          <a:xfrm>
            <a:off x="1172528" y="1186815"/>
            <a:ext cx="9544526" cy="479869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68571" tIns="34286" rIns="68571" bIns="34286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1pPr>
            <a:lvl2pPr marL="455295" indent="190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2pPr>
            <a:lvl3pPr marL="912495" indent="190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3pPr>
            <a:lvl4pPr marL="1369695" indent="190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4pPr>
            <a:lvl5pPr marL="1826895" indent="190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marL="0" lvl="0" indent="0" eaLnBrk="1" latinLnBrk="1" hangingPunct="1">
              <a:lnSpc>
                <a:spcPct val="200000"/>
              </a:lnSpc>
              <a:spcBef>
                <a:spcPct val="20000"/>
              </a:spcBef>
              <a:buFontTx/>
              <a:buNone/>
            </a:pP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Informant - Mother</a:t>
            </a:r>
            <a:r>
              <a:rPr lang="en-US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,1 year</a:t>
            </a: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old complaints of-  </a:t>
            </a:r>
            <a:r>
              <a:rPr lang="en-US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 injury 2  days back.</a:t>
            </a: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female child  presented with chief </a:t>
            </a:r>
            <a:endParaRPr lang="zh-CN" alt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latinLnBrk="1" hangingPunct="1">
              <a:lnSpc>
                <a:spcPct val="200000"/>
              </a:lnSpc>
            </a:pPr>
            <a:r>
              <a:rPr lang="en-US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HOPI:</a:t>
            </a: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of head injury two days back when baby had  fall the from bed . </a:t>
            </a:r>
            <a:endParaRPr lang="en-US" alt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charRg st="1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602">
                                            <p:txEl>
                                              <p:charRg st="19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charRg st="8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48602">
                                            <p:txEl>
                                              <p:charRg st="80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4860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p>
            <a:r>
              <a:rPr lang="en-IN" alt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aspiration </a:t>
            </a:r>
            <a:endParaRPr lang="en-IN" alt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p>
            <a:r>
              <a:rPr lang="en-US" altLang="en-IN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is to reverse pulmonary functions and gases exchange.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IN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xygen face mask to maintain saturation(&gt;96%on room air)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IN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ndotracheal intubation and general anaesthesia given additional sedation and muscle relaxation.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IN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xamination of airway with bronchoscope and removal of solid particles.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>
          <a:xfrm>
            <a:off x="897890" y="325120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IN" alt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Take home message</a:t>
            </a:r>
            <a:r>
              <a:rPr lang="en-IN" altLang="en-US">
                <a:sym typeface="+mn-ea"/>
              </a:rPr>
              <a:t> </a:t>
            </a:r>
            <a:br>
              <a:rPr lang="en-IN" altLang="en-US"/>
            </a:br>
            <a:endParaRPr lang="en-IN"/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For day care procedures we can't expect morbidity and mortality.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sz="3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So strict NBM guidelines should be followed.</a:t>
            </a:r>
            <a:endParaRPr lang="en-IN" altLang="en-US" sz="3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3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/>
          </a:p>
          <a:p>
            <a:endParaRPr lang="en-IN" dirty="0"/>
          </a:p>
        </p:txBody>
      </p:sp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>
          <a:xfrm>
            <a:off x="1158240" y="274796"/>
            <a:ext cx="9875520" cy="163877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5080"/>
            <a:endParaRPr lang="en-IN" dirty="0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endParaRPr lang="en-IN" dirty="0"/>
          </a:p>
        </p:txBody>
      </p:sp>
      <p:pic>
        <p:nvPicPr>
          <p:cNvPr id="2097152" name="Picture 2097151"/>
          <p:cNvPicPr/>
          <p:nvPr/>
        </p:nvPicPr>
        <p:blipFill>
          <a:blip r:embed="rId1"/>
          <a:stretch>
            <a:fillRect/>
          </a:stretch>
        </p:blipFill>
        <p:spPr>
          <a:xfrm>
            <a:off x="3259455" y="948214"/>
            <a:ext cx="6540341" cy="478917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altLang="en-US" sz="4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of rhinorrhea since two days . </a:t>
            </a:r>
            <a:endParaRPr lang="en-US" altLang="en-US" sz="4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4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history of ENT bleed , unconsciousness. </a:t>
            </a:r>
            <a:endParaRPr lang="en-US" altLang="en-US" sz="4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4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</a:t>
            </a:r>
            <a:r>
              <a:rPr lang="en-IN" altLang="en-US" sz="4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seizures,  excessive crying, irritability, no  muscle</a:t>
            </a:r>
            <a:r>
              <a:rPr lang="en-US" altLang="en-US" sz="4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weaknesses.</a:t>
            </a:r>
            <a:endParaRPr lang="en-US" altLang="en-US" sz="4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Content Placeholder 1048602"/>
          <p:cNvSpPr>
            <a:spLocks noGrp="1"/>
          </p:cNvSpPr>
          <p:nvPr>
            <p:ph idx="1"/>
          </p:nvPr>
        </p:nvSpPr>
        <p:spPr>
          <a:xfrm>
            <a:off x="1158240" y="1236821"/>
            <a:ext cx="9875996" cy="49687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101876" tIns="50937" rIns="101876" bIns="50937" anchor="t"/>
          <a:lstStyle>
            <a:lvl1pPr marL="508000" indent="-5080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48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1pPr>
            <a:lvl2pPr marL="1102995" indent="-42354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42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2pPr>
            <a:lvl3pPr marL="169672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36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3pPr>
            <a:lvl4pPr marL="237617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30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4pPr>
            <a:lvl5pPr marL="305562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5pPr>
          </a:lstStyle>
          <a:p>
            <a:pPr marL="0" lvl="0" indent="0" eaLnBrk="1" latinLnBrk="1" hangingPunct="1">
              <a:lnSpc>
                <a:spcPct val="200000"/>
              </a:lnSpc>
              <a:buNone/>
            </a:pPr>
            <a:r>
              <a:rPr lang="en-US" altLang="en-US" sz="33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Birth history : full term normal vaginal delivery, cried </a:t>
            </a:r>
            <a:endParaRPr lang="en-US" altLang="en-US" sz="33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latinLnBrk="1" hangingPunct="1">
              <a:lnSpc>
                <a:spcPct val="200000"/>
              </a:lnSpc>
              <a:buNone/>
            </a:pPr>
            <a:r>
              <a:rPr lang="en-US" altLang="en-US" sz="33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immediately after birth , completely immunized.</a:t>
            </a:r>
            <a:endParaRPr lang="zh-CN" altLang="en-US" sz="3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latinLnBrk="1" hangingPunct="1">
              <a:lnSpc>
                <a:spcPct val="200000"/>
              </a:lnSpc>
              <a:buNone/>
            </a:pPr>
            <a:r>
              <a:rPr lang="en-US" altLang="en-US" sz="33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 history: not significant.</a:t>
            </a:r>
            <a:endParaRPr lang="zh-CN" altLang="en-US" sz="3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latinLnBrk="1" hangingPunct="1">
              <a:lnSpc>
                <a:spcPct val="200000"/>
              </a:lnSpc>
              <a:buNone/>
            </a:pPr>
            <a:r>
              <a:rPr lang="en-US" altLang="en-US" sz="33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Family history : not significant.</a:t>
            </a:r>
            <a:endParaRPr lang="en-US" altLang="en-US" sz="33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title"/>
          </p:nvPr>
        </p:nvSpPr>
        <p:spPr>
          <a:xfrm>
            <a:off x="1158954" y="575549"/>
            <a:ext cx="9875044" cy="8548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101876" tIns="50937" rIns="101876" bIns="50937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65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1pPr>
          </a:lstStyle>
          <a:p>
            <a:pPr lvl="0" eaLnBrk="1" latinLnBrk="1" hangingPunct="1"/>
            <a:r>
              <a:rPr lang="en-IN" altLang="en-US" sz="4125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GENERAL EXAMINATION</a:t>
            </a:r>
            <a:endParaRPr lang="en-IN" altLang="en-US" sz="4125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605" name="Content Placeholder 1048604"/>
          <p:cNvSpPr>
            <a:spLocks noGrp="1"/>
          </p:cNvSpPr>
          <p:nvPr>
            <p:ph idx="1"/>
          </p:nvPr>
        </p:nvSpPr>
        <p:spPr>
          <a:xfrm>
            <a:off x="1213009" y="1430655"/>
            <a:ext cx="9714071" cy="435578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101876" tIns="50937" rIns="101876" bIns="50937" anchor="t"/>
          <a:lstStyle>
            <a:lvl1pPr marL="508000" indent="-5080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48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1pPr>
            <a:lvl2pPr marL="1102995" indent="-42354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42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2pPr>
            <a:lvl3pPr marL="169672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36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3pPr>
            <a:lvl4pPr marL="237617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30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4pPr>
            <a:lvl5pPr marL="305562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5pPr>
          </a:lstStyle>
          <a:p>
            <a:pPr lvl="0" eaLnBrk="1" latinLnBrk="1" hangingPunct="1">
              <a:lnSpc>
                <a:spcPct val="130000"/>
              </a:lnSpc>
            </a:pP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Female child conscious, un co-operative</a:t>
            </a:r>
            <a:endParaRPr lang="en-IN" altLang="en-US" sz="3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latinLnBrk="1" hangingPunct="1">
              <a:lnSpc>
                <a:spcPct val="130000"/>
              </a:lnSpc>
            </a:pP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Weight- </a:t>
            </a:r>
            <a:r>
              <a:rPr lang="en-US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kg</a:t>
            </a: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latinLnBrk="1" hangingPunct="1">
              <a:lnSpc>
                <a:spcPct val="130000"/>
              </a:lnSpc>
            </a:pP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Afebrile</a:t>
            </a:r>
            <a:endParaRPr lang="en-IN" altLang="en-US" sz="3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latinLnBrk="1" hangingPunct="1">
              <a:lnSpc>
                <a:spcPct val="130000"/>
              </a:lnSpc>
            </a:pP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PR-</a:t>
            </a:r>
            <a:r>
              <a:rPr lang="en-US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</a:t>
            </a:r>
            <a:endParaRPr lang="zh-CN" alt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latinLnBrk="1" hangingPunct="1">
              <a:lnSpc>
                <a:spcPct val="130000"/>
              </a:lnSpc>
            </a:pP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RR- 20/min</a:t>
            </a:r>
            <a:endParaRPr lang="en-IN" altLang="en-US" sz="3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latinLnBrk="1" hangingPunct="1">
              <a:lnSpc>
                <a:spcPct val="130000"/>
              </a:lnSpc>
            </a:pPr>
            <a:r>
              <a:rPr lang="en-I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pallor, icterus, cyanosis, oedema or lymphadenopathy. </a:t>
            </a:r>
            <a:endParaRPr lang="en-IN" altLang="en-US" sz="3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048605"/>
          <p:cNvSpPr>
            <a:spLocks noGrp="1"/>
          </p:cNvSpPr>
          <p:nvPr>
            <p:ph type="title"/>
          </p:nvPr>
        </p:nvSpPr>
        <p:spPr>
          <a:xfrm>
            <a:off x="1158240" y="338932"/>
            <a:ext cx="987552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101876" tIns="50937" rIns="101876" bIns="50937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65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1pPr>
          </a:lstStyle>
          <a:p>
            <a:pPr lvl="0" eaLnBrk="1" latinLnBrk="1" hangingPunct="1"/>
            <a:r>
              <a:rPr lang="en-IN" altLang="en-US" sz="4125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SYSTEMIC EXAMINATION</a:t>
            </a:r>
            <a:endParaRPr lang="en-IN" altLang="en-US" sz="4125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607" name="Content Placeholder 1048606"/>
          <p:cNvSpPr>
            <a:spLocks noGrp="1"/>
          </p:cNvSpPr>
          <p:nvPr>
            <p:ph idx="1"/>
          </p:nvPr>
        </p:nvSpPr>
        <p:spPr>
          <a:xfrm>
            <a:off x="1158240" y="1482090"/>
            <a:ext cx="9789319" cy="45255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101876" tIns="50937" rIns="101876" bIns="50937" anchor="t">
            <a:normAutofit fontScale="60000"/>
          </a:bodyPr>
          <a:lstStyle>
            <a:lvl1pPr marL="508000" indent="-5080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48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1pPr>
            <a:lvl2pPr marL="1102995" indent="-42354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42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2pPr>
            <a:lvl3pPr marL="169672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36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3pPr>
            <a:lvl4pPr marL="237617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30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4pPr>
            <a:lvl5pPr marL="305562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5pPr>
          </a:lstStyle>
          <a:p>
            <a:pPr lvl="0" algn="just" eaLnBrk="1" latinLnBrk="1" hangingPunct="1">
              <a:lnSpc>
                <a:spcPct val="150000"/>
              </a:lnSpc>
            </a:pPr>
            <a:r>
              <a:rPr lang="en-IN" alt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CVS – S1S2 normal , no murmur</a:t>
            </a:r>
            <a:endParaRPr lang="en-IN" altLang="en-US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latinLnBrk="1" hangingPunct="1">
              <a:lnSpc>
                <a:spcPct val="150000"/>
              </a:lnSpc>
            </a:pPr>
            <a:r>
              <a:rPr lang="en-IN" alt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 – Air entry bilaterally equal, no abnormal       sounds.</a:t>
            </a:r>
            <a:endParaRPr lang="en-IN" altLang="en-US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latinLnBrk="1" hangingPunct="1">
              <a:lnSpc>
                <a:spcPct val="150000"/>
              </a:lnSpc>
            </a:pPr>
            <a:r>
              <a:rPr lang="en-IN" alt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P/A – soft, bowel sounds present .</a:t>
            </a:r>
            <a:endParaRPr lang="en-IN" altLang="en-US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latinLnBrk="1" hangingPunct="1">
              <a:lnSpc>
                <a:spcPct val="150000"/>
              </a:lnSpc>
            </a:pPr>
            <a:r>
              <a:rPr lang="en-IN" alt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CNS - conscious</a:t>
            </a:r>
            <a:endParaRPr lang="en-IN" altLang="en-US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latinLnBrk="1" hangingPunct="1">
              <a:lnSpc>
                <a:spcPct val="150000"/>
              </a:lnSpc>
              <a:buNone/>
            </a:pPr>
            <a:r>
              <a:rPr lang="en-I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altLang="en-US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04861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Anaesthesia Management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3" name="Content Placeholder 104861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Baby was NBM was since mid night confirmed with mother and consent checked.</a:t>
            </a:r>
            <a:endParaRPr lang="en-IN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taken for CT guided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cistrenography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IN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anesthesia monitoring attached in the form of ECG, pulse oximeter, non-invasive blood  pressure monitor.</a:t>
            </a:r>
            <a:endParaRPr lang="en-IN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fluid connected.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0486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101876" tIns="50937" rIns="101876" bIns="50937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65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1pPr>
          </a:lstStyle>
          <a:p>
            <a:pPr lvl="0" eaLnBrk="1" latinLnBrk="1" hangingPunct="1"/>
            <a:r>
              <a:rPr lang="en-IN" altLang="en-US" sz="4125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PROVISIONAL DIAGNOSIS</a:t>
            </a:r>
            <a:endParaRPr lang="en-IN" altLang="en-US" sz="4125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609" name="Content Placeholder 1048608"/>
          <p:cNvSpPr>
            <a:spLocks noGrp="1"/>
          </p:cNvSpPr>
          <p:nvPr>
            <p:ph idx="1"/>
          </p:nvPr>
        </p:nvSpPr>
        <p:spPr>
          <a:xfrm>
            <a:off x="1158240" y="1417796"/>
            <a:ext cx="9789319" cy="45255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101876" tIns="50937" rIns="101876" bIns="50937" anchor="t"/>
          <a:lstStyle>
            <a:lvl1pPr marL="508000" indent="-5080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48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1pPr>
            <a:lvl2pPr marL="1102995" indent="-42354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42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2pPr>
            <a:lvl3pPr marL="169672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36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3pPr>
            <a:lvl4pPr marL="237617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30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4pPr>
            <a:lvl5pPr marL="3055620" indent="-33782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5pPr>
          </a:lstStyle>
          <a:p>
            <a:pPr lvl="0" algn="just" eaLnBrk="1" latinLnBrk="1" hangingPunct="1">
              <a:lnSpc>
                <a:spcPct val="150000"/>
              </a:lnSpc>
            </a:pPr>
            <a:r>
              <a:rPr lang="en-US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year child posted for CT cisternography under general </a:t>
            </a:r>
            <a:endParaRPr lang="en-US" altLang="en-US" sz="3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latinLnBrk="1" hangingPunct="1">
              <a:lnSpc>
                <a:spcPct val="150000"/>
              </a:lnSpc>
              <a:buNone/>
            </a:pPr>
            <a:r>
              <a:rPr lang="en-US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anesthesia in Radio-diagnosis department as advised by             neurosurgery department.</a:t>
            </a:r>
            <a:endParaRPr lang="en-US" altLang="en-US" sz="3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048609"/>
          <p:cNvSpPr>
            <a:spLocks noGrp="1"/>
          </p:cNvSpPr>
          <p:nvPr>
            <p:ph type="title"/>
          </p:nvPr>
        </p:nvSpPr>
        <p:spPr>
          <a:xfrm>
            <a:off x="2120503" y="-44053"/>
            <a:ext cx="8349854" cy="8096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lIns="101876" tIns="50937" rIns="101876" bIns="50937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6500" b="0" i="0" u="none" baseline="0">
                <a:solidFill>
                  <a:schemeClr val="dk1"/>
                </a:solidFill>
                <a:latin typeface="Calibri" panose="020F0502020204030204" charset="0"/>
                <a:sym typeface="Arial" panose="020B0604020202020204" pitchFamily="34" charset="0"/>
              </a:defRPr>
            </a:lvl1pPr>
          </a:lstStyle>
          <a:p>
            <a:pPr lvl="0" eaLnBrk="1" latinLnBrk="1" hangingPunct="1"/>
            <a:r>
              <a:rPr lang="en-US" altLang="en-US" sz="4125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INVESTIGATIONS</a:t>
            </a:r>
            <a:endParaRPr lang="en-US" altLang="en-US" sz="4125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194304" name="Table 4194303"/>
          <p:cNvGraphicFramePr/>
          <p:nvPr/>
        </p:nvGraphicFramePr>
        <p:xfrm>
          <a:off x="1343025" y="1135856"/>
          <a:ext cx="10050780" cy="750570"/>
        </p:xfrm>
        <a:graphic>
          <a:graphicData uri="http://schemas.openxmlformats.org/drawingml/2006/table">
            <a:tbl>
              <a:tblPr/>
              <a:tblGrid>
                <a:gridCol w="2614295"/>
                <a:gridCol w="2614930"/>
                <a:gridCol w="2614295"/>
                <a:gridCol w="2207260"/>
              </a:tblGrid>
              <a:tr h="750570"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725" b="1" dirty="0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Hb- 10.9  g%</a:t>
                      </a:r>
                      <a:endParaRPr lang="en-US" altLang="en-US" sz="1725" b="1" dirty="0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725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TLC- 5,000 / cmm</a:t>
                      </a:r>
                      <a:endParaRPr lang="en-US" altLang="en-US" sz="1725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725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Platelets- 2.6 lakh/cmm</a:t>
                      </a:r>
                      <a:endParaRPr lang="en-US" altLang="en-US" sz="1725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725" b="1" dirty="0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Blood group- B positive</a:t>
                      </a:r>
                      <a:endParaRPr lang="en-US" altLang="en-US" sz="1725" b="1" dirty="0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305" name="Table 4194304"/>
          <p:cNvGraphicFramePr/>
          <p:nvPr/>
        </p:nvGraphicFramePr>
        <p:xfrm>
          <a:off x="1343025" y="5372100"/>
          <a:ext cx="4885055" cy="349885"/>
        </p:xfrm>
        <a:graphic>
          <a:graphicData uri="http://schemas.openxmlformats.org/drawingml/2006/table">
            <a:tbl>
              <a:tblPr/>
              <a:tblGrid>
                <a:gridCol w="2246630"/>
                <a:gridCol w="2638425"/>
              </a:tblGrid>
              <a:tr h="349885"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RBS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23" marR="109723" marT="45657" marB="45657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 dirty="0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98 mg %</a:t>
                      </a:r>
                      <a:endParaRPr lang="en-US" altLang="en-US" sz="1650" b="1" dirty="0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23" marR="109723" marT="45657" marB="45657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306" name="Table 4194305"/>
          <p:cNvGraphicFramePr/>
          <p:nvPr/>
        </p:nvGraphicFramePr>
        <p:xfrm>
          <a:off x="1343025" y="1982390"/>
          <a:ext cx="10050780" cy="1904365"/>
        </p:xfrm>
        <a:graphic>
          <a:graphicData uri="http://schemas.openxmlformats.org/drawingml/2006/table">
            <a:tbl>
              <a:tblPr/>
              <a:tblGrid>
                <a:gridCol w="2067560"/>
                <a:gridCol w="2016125"/>
                <a:gridCol w="2118995"/>
                <a:gridCol w="3848100"/>
              </a:tblGrid>
              <a:tr h="497205"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LFT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S . bilirubin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TOTAL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0.5 mg%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lvl="0" algn="l" eaLnBrk="1" latinLnBrk="1" hangingPunct="1"/>
                      <a:endParaRPr lang="en-US" altLang="en-US" sz="1650" b="1">
                        <a:solidFill>
                          <a:srgbClr val="000099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endParaRPr lang="en-US" altLang="en-US" sz="1650" b="1">
                        <a:solidFill>
                          <a:srgbClr val="000099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DIRECT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0.3 mg %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lvl="0" algn="l" eaLnBrk="1" latinLnBrk="1" hangingPunct="1"/>
                      <a:endParaRPr lang="en-US" altLang="en-US" sz="1650" b="1">
                        <a:solidFill>
                          <a:srgbClr val="000099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SGPT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17 IU/L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[ 0-40 IU/L]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lvl="0" algn="l" eaLnBrk="1" latinLnBrk="1" hangingPunct="1"/>
                      <a:endParaRPr lang="en-US" altLang="en-US" sz="1650" b="1">
                        <a:solidFill>
                          <a:srgbClr val="000099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SGOT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8 IU/ L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[5-35 IU/L]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lvl="0" algn="l" eaLnBrk="1" latinLnBrk="1" hangingPunct="1"/>
                      <a:endParaRPr lang="en-US" altLang="en-US" sz="1650" b="1">
                        <a:solidFill>
                          <a:srgbClr val="000099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S.ALP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92 IU/ L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[15-112 IU/L]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0" marR="10973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307" name="Table 4194306"/>
          <p:cNvGraphicFramePr/>
          <p:nvPr/>
        </p:nvGraphicFramePr>
        <p:xfrm>
          <a:off x="1343025" y="4023066"/>
          <a:ext cx="4949190" cy="1242695"/>
        </p:xfrm>
        <a:graphic>
          <a:graphicData uri="http://schemas.openxmlformats.org/drawingml/2006/table">
            <a:tbl>
              <a:tblPr/>
              <a:tblGrid>
                <a:gridCol w="1691640"/>
                <a:gridCol w="1692275"/>
                <a:gridCol w="1565275"/>
              </a:tblGrid>
              <a:tr h="494030"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RFT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4" marR="109734" marT="45750" marB="4575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Blood urea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4" marR="109734" marT="45750" marB="4575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17 mg%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4" marR="109734" marT="45750" marB="4575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748665">
                <a:tc>
                  <a:txBody>
                    <a:bodyPr/>
                    <a:lstStyle/>
                    <a:p>
                      <a:pPr lvl="0" algn="l" eaLnBrk="1" latinLnBrk="1" hangingPunct="1"/>
                      <a:endParaRPr lang="en-US" altLang="en-US" sz="1650" b="1">
                        <a:solidFill>
                          <a:srgbClr val="000099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4" marR="109734" marT="45750" marB="4575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 dirty="0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S. creatinine</a:t>
                      </a:r>
                      <a:endParaRPr lang="en-US" altLang="en-US" sz="1650" b="1" dirty="0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4" marR="109734" marT="45750" marB="4575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 dirty="0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0.2 mg %</a:t>
                      </a:r>
                      <a:endParaRPr lang="en-US" altLang="en-US" sz="1650" b="1" dirty="0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34" marR="109734" marT="45750" marB="45750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308" name="Table 4194307"/>
          <p:cNvGraphicFramePr/>
          <p:nvPr/>
        </p:nvGraphicFramePr>
        <p:xfrm>
          <a:off x="6454140" y="3972878"/>
          <a:ext cx="4940935" cy="933450"/>
        </p:xfrm>
        <a:graphic>
          <a:graphicData uri="http://schemas.openxmlformats.org/drawingml/2006/table">
            <a:tbl>
              <a:tblPr/>
              <a:tblGrid>
                <a:gridCol w="2498090"/>
                <a:gridCol w="2442845"/>
              </a:tblGrid>
              <a:tr h="590550"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Na+   -139 m mol / L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26" marR="109726" marT="45753" marB="45753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BT- 2 min , 00 sec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26" marR="109726" marT="45753" marB="45753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 dirty="0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K+ - 4.8 </a:t>
                      </a:r>
                      <a:r>
                        <a:rPr lang="en-US" altLang="en-US" sz="1650" b="1" dirty="0" err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m.mol</a:t>
                      </a:r>
                      <a:r>
                        <a:rPr lang="en-US" altLang="en-US" sz="1650" b="1" dirty="0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 /L</a:t>
                      </a:r>
                      <a:endParaRPr lang="en-US" altLang="en-US" sz="1650" b="1" dirty="0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26" marR="109726" marT="45753" marB="45753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 dirty="0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CT – 4 min . 15 sec</a:t>
                      </a:r>
                      <a:endParaRPr lang="en-US" altLang="en-US" sz="1650" b="1" dirty="0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26" marR="109726" marT="45753" marB="45753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309" name="Table 4194308"/>
          <p:cNvGraphicFramePr/>
          <p:nvPr/>
        </p:nvGraphicFramePr>
        <p:xfrm>
          <a:off x="1343025" y="5800725"/>
          <a:ext cx="4885055" cy="349885"/>
        </p:xfrm>
        <a:graphic>
          <a:graphicData uri="http://schemas.openxmlformats.org/drawingml/2006/table">
            <a:tbl>
              <a:tblPr/>
              <a:tblGrid>
                <a:gridCol w="2246630"/>
                <a:gridCol w="2638425"/>
              </a:tblGrid>
              <a:tr h="349885"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INR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24" marR="109724" marT="45657" marB="45657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 dirty="0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1.0</a:t>
                      </a:r>
                      <a:endParaRPr lang="en-US" altLang="en-US" sz="1650" b="1" dirty="0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24" marR="109724" marT="45657" marB="45657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310" name="Table 4194309"/>
          <p:cNvGraphicFramePr/>
          <p:nvPr/>
        </p:nvGraphicFramePr>
        <p:xfrm>
          <a:off x="1343025" y="6151959"/>
          <a:ext cx="4885055" cy="349885"/>
        </p:xfrm>
        <a:graphic>
          <a:graphicData uri="http://schemas.openxmlformats.org/drawingml/2006/table">
            <a:tbl>
              <a:tblPr/>
              <a:tblGrid>
                <a:gridCol w="2264410"/>
                <a:gridCol w="2620645"/>
              </a:tblGrid>
              <a:tr h="349885"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PT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23" marR="109723" marT="45696" marB="45696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/>
                      <a:r>
                        <a:rPr lang="en-US" altLang="en-US" sz="1650" b="1">
                          <a:solidFill>
                            <a:schemeClr val="bg1"/>
                          </a:solidFill>
                          <a:latin typeface="Copperplate Gothic Light" panose="020E0507020206020404" pitchFamily="34" charset="0"/>
                        </a:rPr>
                        <a:t>13.6 secs</a:t>
                      </a:r>
                      <a:endParaRPr lang="en-US" altLang="en-US" sz="1650" b="1">
                        <a:solidFill>
                          <a:schemeClr val="bg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marL="109723" marR="109723" marT="45696" marB="45696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48611" name="TextBox 1048610"/>
          <p:cNvSpPr txBox="1"/>
          <p:nvPr/>
        </p:nvSpPr>
        <p:spPr>
          <a:xfrm>
            <a:off x="6730841" y="4903470"/>
            <a:ext cx="3805714" cy="196088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lvl="0" eaLnBrk="1" latinLnBrk="1" hangingPunct="1">
              <a:lnSpc>
                <a:spcPct val="150000"/>
              </a:lnSpc>
              <a:buNone/>
            </a:pPr>
            <a:r>
              <a:rPr lang="en-IN" altLang="en-US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CXR-  WNL</a:t>
            </a:r>
            <a:endParaRPr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latinLnBrk="1" hangingPunct="1">
              <a:lnSpc>
                <a:spcPct val="150000"/>
              </a:lnSpc>
              <a:buNone/>
            </a:pPr>
            <a:r>
              <a:rPr lang="en-IN" altLang="en-US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2DECHO – Normal </a:t>
            </a:r>
            <a:endParaRPr lang="en-IN" altLang="en-US" sz="27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latinLnBrk="1" hangingPunct="1">
              <a:lnSpc>
                <a:spcPct val="150000"/>
              </a:lnSpc>
              <a:buNone/>
            </a:pPr>
            <a:r>
              <a:rPr lang="en-IN" altLang="en-US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en-IN" altLang="en-US" sz="27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4497</Words>
  <Application>WPS Presentation</Application>
  <PresentationFormat>Widescreen</PresentationFormat>
  <Paragraphs>195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Times New Roman</vt:lpstr>
      <vt:lpstr>Copperplate Gothic Light</vt:lpstr>
      <vt:lpstr>Office Theme</vt:lpstr>
      <vt:lpstr>A Case OF 1 year child posted for CT  cisternography</vt:lpstr>
      <vt:lpstr>PowerPoint 演示文稿</vt:lpstr>
      <vt:lpstr>PowerPoint 演示文稿</vt:lpstr>
      <vt:lpstr>PowerPoint 演示文稿</vt:lpstr>
      <vt:lpstr>GENERAL EXAMINATION</vt:lpstr>
      <vt:lpstr>SYSTEMIC EXAMINATION</vt:lpstr>
      <vt:lpstr>Anaesthesia Management</vt:lpstr>
      <vt:lpstr>PROVISIONAL DIAGNOSIS</vt:lpstr>
      <vt:lpstr>INVESTIGATIONS</vt:lpstr>
      <vt:lpstr>PowerPoint 演示文稿</vt:lpstr>
      <vt:lpstr>PowerPoint 演示文稿</vt:lpstr>
      <vt:lpstr>PowerPoint 演示文稿</vt:lpstr>
      <vt:lpstr>PowerPoint 演示文稿</vt:lpstr>
      <vt:lpstr>Aspiration</vt:lpstr>
      <vt:lpstr>PowerPoint 演示文稿</vt:lpstr>
      <vt:lpstr>PowerPoint 演示文稿</vt:lpstr>
      <vt:lpstr>Discussion</vt:lpstr>
      <vt:lpstr>Gastric acid aspiration</vt:lpstr>
      <vt:lpstr>PowerPoint 演示文稿</vt:lpstr>
      <vt:lpstr>Management of aspiration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OF 1 year child posted for CT  cisternography</dc:title>
  <dc:creator/>
  <cp:lastModifiedBy>ameys</cp:lastModifiedBy>
  <cp:revision>2</cp:revision>
  <dcterms:created xsi:type="dcterms:W3CDTF">2019-09-20T11:47:40Z</dcterms:created>
  <dcterms:modified xsi:type="dcterms:W3CDTF">2019-09-20T11:51:58Z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1033-11.2.0.8942</vt:lpwstr>
  </property>
</Properties>
</file>