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86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6" r:id="rId14"/>
    <p:sldId id="284" r:id="rId15"/>
    <p:sldId id="285" r:id="rId16"/>
    <p:sldId id="273" r:id="rId17"/>
    <p:sldId id="268" r:id="rId18"/>
    <p:sldId id="283" r:id="rId19"/>
    <p:sldId id="271" r:id="rId20"/>
    <p:sldId id="272" r:id="rId21"/>
    <p:sldId id="281" r:id="rId22"/>
    <p:sldId id="274" r:id="rId23"/>
    <p:sldId id="290" r:id="rId24"/>
    <p:sldId id="282" r:id="rId25"/>
    <p:sldId id="275" r:id="rId26"/>
    <p:sldId id="291" r:id="rId27"/>
    <p:sldId id="270" r:id="rId28"/>
    <p:sldId id="278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6150" autoAdjust="0"/>
    <p:restoredTop sz="94660"/>
  </p:normalViewPr>
  <p:slideViewPr>
    <p:cSldViewPr>
      <p:cViewPr varScale="1">
        <p:scale>
          <a:sx n="81" d="100"/>
          <a:sy n="81" d="100"/>
        </p:scale>
        <p:origin x="-82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E:\Saumya%20sts\graph%20excel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r_sl\AppData\Roaming\Microsoft\Excel\Book1%20(version%201).xlsb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r_sl\AppData\Roaming\Microsoft\Excel\Book1%20(version%201).xlsb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E:\Saumya%20sts\graph%20excel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E:\Saumya%20sts\graph%20excel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E:\Saumya%20sts\graph%20excel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I:\Saumya%20sts\graph%20exce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IN"/>
  <c:chart>
    <c:title>
      <c:tx>
        <c:rich>
          <a:bodyPr/>
          <a:lstStyle/>
          <a:p>
            <a:pPr>
              <a:defRPr lang="en-US" sz="2000"/>
            </a:pPr>
            <a:r>
              <a:rPr lang="en-US" sz="2000"/>
              <a:t>Reaction</a:t>
            </a:r>
            <a:r>
              <a:rPr lang="en-US" sz="2000" baseline="0"/>
              <a:t> on first menstruation(</a:t>
            </a:r>
            <a:r>
              <a:rPr lang="en-US" sz="2000"/>
              <a:t>%)</a:t>
            </a:r>
          </a:p>
        </c:rich>
      </c:tx>
      <c:layout/>
    </c:title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Lbls>
            <c:txPr>
              <a:bodyPr/>
              <a:lstStyle/>
              <a:p>
                <a:pPr>
                  <a:defRPr lang="en-US" sz="1800"/>
                </a:pPr>
                <a:endParaRPr lang="en-US"/>
              </a:p>
            </c:txPr>
            <c:dLblPos val="inEnd"/>
            <c:showVal val="1"/>
          </c:dLbls>
          <c:cat>
            <c:strRef>
              <c:f>Sheet1!$A$2:$A$5</c:f>
              <c:strCache>
                <c:ptCount val="4"/>
                <c:pt idx="0">
                  <c:v>Scared</c:v>
                </c:pt>
                <c:pt idx="1">
                  <c:v>Calm</c:v>
                </c:pt>
                <c:pt idx="2">
                  <c:v>Depressed</c:v>
                </c:pt>
                <c:pt idx="3">
                  <c:v>Other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37</c:v>
                </c:pt>
                <c:pt idx="1">
                  <c:v>20.5</c:v>
                </c:pt>
                <c:pt idx="2">
                  <c:v>33</c:v>
                </c:pt>
                <c:pt idx="3">
                  <c:v>9.5</c:v>
                </c:pt>
              </c:numCache>
            </c:numRef>
          </c:val>
        </c:ser>
        <c:dLbls>
          <c:showVal val="1"/>
        </c:dLbls>
        <c:firstSliceAng val="0"/>
      </c:pieChart>
    </c:plotArea>
    <c:legend>
      <c:legendPos val="r"/>
      <c:layout/>
      <c:txPr>
        <a:bodyPr/>
        <a:lstStyle/>
        <a:p>
          <a:pPr>
            <a:defRPr lang="en-US" sz="2000"/>
          </a:pPr>
          <a:endParaRPr lang="en-US"/>
        </a:p>
      </c:txPr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IN"/>
  <c:chart>
    <c:title>
      <c:tx>
        <c:rich>
          <a:bodyPr/>
          <a:lstStyle/>
          <a:p>
            <a:pPr>
              <a:defRPr lang="en-US" sz="2000"/>
            </a:pPr>
            <a:r>
              <a:rPr lang="en-US" sz="2000"/>
              <a:t>Source</a:t>
            </a:r>
            <a:r>
              <a:rPr lang="en-US" sz="2000" baseline="0"/>
              <a:t> of information on menstrual hygiene </a:t>
            </a:r>
            <a:endParaRPr lang="en-US" sz="2000"/>
          </a:p>
        </c:rich>
      </c:tx>
      <c:layout/>
    </c:title>
    <c:plotArea>
      <c:layout>
        <c:manualLayout>
          <c:layoutTarget val="inner"/>
          <c:xMode val="edge"/>
          <c:yMode val="edge"/>
          <c:x val="8.6875670848843956E-2"/>
          <c:y val="8.8208369787109941E-2"/>
          <c:w val="0.89784656456009482"/>
          <c:h val="0.82311111111111113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Sheet1!$B$18</c:f>
              <c:strCache>
                <c:ptCount val="1"/>
                <c:pt idx="0">
                  <c:v>%</c:v>
                </c:pt>
              </c:strCache>
            </c:strRef>
          </c:tx>
          <c:dPt>
            <c:idx val="3"/>
            <c:spPr/>
          </c:dPt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smtClean="0"/>
                      <a:t>7</a:t>
                    </a:r>
                    <a:endParaRPr/>
                  </a:p>
                </c:rich>
              </c:tx>
              <c:dLblPos val="outEnd"/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smtClean="0"/>
                      <a:t>1.5</a:t>
                    </a:r>
                    <a:endParaRPr/>
                  </a:p>
                </c:rich>
              </c:tx>
              <c:dLblPos val="outEnd"/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smtClean="0"/>
                      <a:t>1</a:t>
                    </a:r>
                    <a:endParaRPr/>
                  </a:p>
                </c:rich>
              </c:tx>
              <c:dLblPos val="outEnd"/>
              <c:showVal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smtClean="0"/>
                      <a:t>1</a:t>
                    </a:r>
                    <a:endParaRPr/>
                  </a:p>
                </c:rich>
              </c:tx>
              <c:dLblPos val="outEnd"/>
              <c:showVal val="1"/>
            </c:dLbl>
            <c:txPr>
              <a:bodyPr/>
              <a:lstStyle/>
              <a:p>
                <a:pPr>
                  <a:defRPr lang="en-US" sz="1800"/>
                </a:pPr>
                <a:endParaRPr lang="en-US"/>
              </a:p>
            </c:txPr>
            <c:dLblPos val="outEnd"/>
            <c:showVal val="1"/>
          </c:dLbls>
          <c:cat>
            <c:strRef>
              <c:f>Sheet1!$A$19:$A$23</c:f>
              <c:strCache>
                <c:ptCount val="5"/>
                <c:pt idx="0">
                  <c:v>Mother</c:v>
                </c:pt>
                <c:pt idx="1">
                  <c:v>Elder sister</c:v>
                </c:pt>
                <c:pt idx="2">
                  <c:v>Friend</c:v>
                </c:pt>
                <c:pt idx="3">
                  <c:v>Nurse</c:v>
                </c:pt>
                <c:pt idx="4">
                  <c:v>Others</c:v>
                </c:pt>
              </c:strCache>
            </c:strRef>
          </c:cat>
          <c:val>
            <c:numRef>
              <c:f>Sheet1!$B$19:$B$23</c:f>
              <c:numCache>
                <c:formatCode>General</c:formatCode>
                <c:ptCount val="5"/>
                <c:pt idx="0">
                  <c:v>89.5</c:v>
                </c:pt>
                <c:pt idx="1">
                  <c:v>8</c:v>
                </c:pt>
                <c:pt idx="2">
                  <c:v>2.5</c:v>
                </c:pt>
                <c:pt idx="3">
                  <c:v>2</c:v>
                </c:pt>
                <c:pt idx="4">
                  <c:v>2</c:v>
                </c:pt>
              </c:numCache>
            </c:numRef>
          </c:val>
        </c:ser>
        <c:dLbls>
          <c:showVal val="1"/>
        </c:dLbls>
        <c:axId val="190339328"/>
        <c:axId val="190355328"/>
      </c:barChart>
      <c:catAx>
        <c:axId val="190339328"/>
        <c:scaling>
          <c:orientation val="minMax"/>
        </c:scaling>
        <c:axPos val="b"/>
        <c:tickLblPos val="nextTo"/>
        <c:txPr>
          <a:bodyPr/>
          <a:lstStyle/>
          <a:p>
            <a:pPr>
              <a:defRPr lang="en-US" sz="1800"/>
            </a:pPr>
            <a:endParaRPr lang="en-US"/>
          </a:p>
        </c:txPr>
        <c:crossAx val="190355328"/>
        <c:crosses val="autoZero"/>
        <c:auto val="1"/>
        <c:lblAlgn val="ctr"/>
        <c:lblOffset val="100"/>
      </c:catAx>
      <c:valAx>
        <c:axId val="190355328"/>
        <c:scaling>
          <c:orientation val="minMax"/>
        </c:scaling>
        <c:axPos val="l"/>
        <c:title>
          <c:tx>
            <c:rich>
              <a:bodyPr rot="0" vert="horz"/>
              <a:lstStyle/>
              <a:p>
                <a:pPr>
                  <a:defRPr lang="en-US"/>
                </a:pPr>
                <a:r>
                  <a:rPr lang="en-US"/>
                  <a:t>%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lang="en-US" sz="1800"/>
            </a:pPr>
            <a:endParaRPr lang="en-US"/>
          </a:p>
        </c:txPr>
        <c:crossAx val="190339328"/>
        <c:crosses val="autoZero"/>
        <c:crossBetween val="between"/>
      </c:valAx>
    </c:plotArea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IN"/>
  <c:chart>
    <c:title>
      <c:tx>
        <c:rich>
          <a:bodyPr/>
          <a:lstStyle/>
          <a:p>
            <a:pPr>
              <a:defRPr lang="en-US" sz="2400"/>
            </a:pPr>
            <a:r>
              <a:rPr lang="en-US" sz="2400" dirty="0" smtClean="0"/>
              <a:t>Correct Knowledge </a:t>
            </a:r>
            <a:r>
              <a:rPr lang="en-US" sz="2400" dirty="0"/>
              <a:t>: menstrual</a:t>
            </a:r>
            <a:r>
              <a:rPr lang="en-US" sz="2400" baseline="0" dirty="0"/>
              <a:t> hygiene </a:t>
            </a:r>
            <a:endParaRPr lang="en-US" sz="2400" dirty="0"/>
          </a:p>
        </c:rich>
      </c:tx>
      <c:layout/>
    </c:title>
    <c:plotArea>
      <c:layout/>
      <c:barChart>
        <c:barDir val="bar"/>
        <c:grouping val="clustered"/>
        <c:varyColors val="1"/>
        <c:ser>
          <c:idx val="0"/>
          <c:order val="0"/>
          <c:tx>
            <c:strRef>
              <c:f>Sheet1!$B$34</c:f>
              <c:strCache>
                <c:ptCount val="1"/>
                <c:pt idx="0">
                  <c:v>%</c:v>
                </c:pt>
              </c:strCache>
            </c:strRef>
          </c:tx>
          <c:dLbls>
            <c:txPr>
              <a:bodyPr/>
              <a:lstStyle/>
              <a:p>
                <a:pPr>
                  <a:defRPr lang="en-US" sz="1800"/>
                </a:pPr>
                <a:endParaRPr lang="en-US"/>
              </a:p>
            </c:txPr>
            <c:dLblPos val="outEnd"/>
            <c:showVal val="1"/>
          </c:dLbls>
          <c:cat>
            <c:strRef>
              <c:f>Sheet1!$A$35:$A$38</c:f>
              <c:strCache>
                <c:ptCount val="4"/>
                <c:pt idx="0">
                  <c:v>Is menstruation a disease?  </c:v>
                </c:pt>
                <c:pt idx="1">
                  <c:v>Where does menstrual blood comes from?</c:v>
                </c:pt>
                <c:pt idx="2">
                  <c:v>Pain during menstruation is unhealthy   </c:v>
                </c:pt>
                <c:pt idx="3">
                  <c:v>Dancing or running during menstruation is harmful  </c:v>
                </c:pt>
              </c:strCache>
            </c:strRef>
          </c:cat>
          <c:val>
            <c:numRef>
              <c:f>Sheet1!$B$35:$B$38</c:f>
              <c:numCache>
                <c:formatCode>General</c:formatCode>
                <c:ptCount val="4"/>
                <c:pt idx="0">
                  <c:v>94.5</c:v>
                </c:pt>
                <c:pt idx="1">
                  <c:v>11</c:v>
                </c:pt>
                <c:pt idx="2">
                  <c:v>88</c:v>
                </c:pt>
                <c:pt idx="3">
                  <c:v>63.5</c:v>
                </c:pt>
              </c:numCache>
            </c:numRef>
          </c:val>
        </c:ser>
        <c:dLbls>
          <c:showVal val="1"/>
        </c:dLbls>
        <c:axId val="89852160"/>
        <c:axId val="89858048"/>
      </c:barChart>
      <c:catAx>
        <c:axId val="89852160"/>
        <c:scaling>
          <c:orientation val="minMax"/>
        </c:scaling>
        <c:axPos val="l"/>
        <c:tickLblPos val="nextTo"/>
        <c:txPr>
          <a:bodyPr/>
          <a:lstStyle/>
          <a:p>
            <a:pPr>
              <a:defRPr lang="en-US" sz="1600"/>
            </a:pPr>
            <a:endParaRPr lang="en-US"/>
          </a:p>
        </c:txPr>
        <c:crossAx val="89858048"/>
        <c:crosses val="autoZero"/>
        <c:auto val="1"/>
        <c:lblAlgn val="ctr"/>
        <c:lblOffset val="100"/>
      </c:catAx>
      <c:valAx>
        <c:axId val="8985804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lang="en-US" sz="1800"/>
            </a:pPr>
            <a:endParaRPr lang="en-US"/>
          </a:p>
        </c:txPr>
        <c:crossAx val="89852160"/>
        <c:crosses val="autoZero"/>
        <c:crossBetween val="between"/>
      </c:valAx>
    </c:plotArea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IN"/>
  <c:chart>
    <c:title>
      <c:tx>
        <c:rich>
          <a:bodyPr/>
          <a:lstStyle/>
          <a:p>
            <a:pPr>
              <a:defRPr lang="en-US"/>
            </a:pPr>
            <a:r>
              <a:rPr lang="en-US"/>
              <a:t>Restrictions</a:t>
            </a:r>
            <a:r>
              <a:rPr lang="en-US" baseline="0"/>
              <a:t> during menstruation</a:t>
            </a:r>
            <a:endParaRPr lang="en-US"/>
          </a:p>
        </c:rich>
      </c:tx>
      <c:layout/>
    </c:title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Sheet1!$B$45</c:f>
              <c:strCache>
                <c:ptCount val="1"/>
                <c:pt idx="0">
                  <c:v>%</c:v>
                </c:pt>
              </c:strCache>
            </c:strRef>
          </c:tx>
          <c:dLbls>
            <c:txPr>
              <a:bodyPr/>
              <a:lstStyle/>
              <a:p>
                <a:pPr>
                  <a:defRPr lang="en-US" sz="1800"/>
                </a:pPr>
                <a:endParaRPr lang="en-US"/>
              </a:p>
            </c:txPr>
            <c:dLblPos val="outEnd"/>
            <c:showVal val="1"/>
          </c:dLbls>
          <c:cat>
            <c:strRef>
              <c:f>Sheet1!$A$46:$A$50</c:f>
              <c:strCache>
                <c:ptCount val="5"/>
                <c:pt idx="0">
                  <c:v>Not visiting places of worship</c:v>
                </c:pt>
                <c:pt idx="1">
                  <c:v>Not allowed to attend social functions</c:v>
                </c:pt>
                <c:pt idx="2">
                  <c:v>Cannot wash hair</c:v>
                </c:pt>
                <c:pt idx="3">
                  <c:v>Not allowed to touch people</c:v>
                </c:pt>
                <c:pt idx="4">
                  <c:v>Others</c:v>
                </c:pt>
              </c:strCache>
            </c:strRef>
          </c:cat>
          <c:val>
            <c:numRef>
              <c:f>Sheet1!$B$46:$B$50</c:f>
              <c:numCache>
                <c:formatCode>General</c:formatCode>
                <c:ptCount val="5"/>
                <c:pt idx="0">
                  <c:v>75.5</c:v>
                </c:pt>
                <c:pt idx="1">
                  <c:v>59</c:v>
                </c:pt>
                <c:pt idx="2">
                  <c:v>34</c:v>
                </c:pt>
                <c:pt idx="3">
                  <c:v>29.5</c:v>
                </c:pt>
                <c:pt idx="4">
                  <c:v>23</c:v>
                </c:pt>
              </c:numCache>
            </c:numRef>
          </c:val>
        </c:ser>
        <c:axId val="89890816"/>
        <c:axId val="89892352"/>
      </c:barChart>
      <c:catAx>
        <c:axId val="89890816"/>
        <c:scaling>
          <c:orientation val="minMax"/>
        </c:scaling>
        <c:axPos val="b"/>
        <c:tickLblPos val="nextTo"/>
        <c:txPr>
          <a:bodyPr/>
          <a:lstStyle/>
          <a:p>
            <a:pPr>
              <a:defRPr lang="en-US" sz="1800"/>
            </a:pPr>
            <a:endParaRPr lang="en-US"/>
          </a:p>
        </c:txPr>
        <c:crossAx val="89892352"/>
        <c:crosses val="autoZero"/>
        <c:auto val="1"/>
        <c:lblAlgn val="ctr"/>
        <c:lblOffset val="100"/>
      </c:catAx>
      <c:valAx>
        <c:axId val="89892352"/>
        <c:scaling>
          <c:orientation val="minMax"/>
        </c:scaling>
        <c:axPos val="l"/>
        <c:title>
          <c:tx>
            <c:rich>
              <a:bodyPr rot="0" vert="horz"/>
              <a:lstStyle/>
              <a:p>
                <a:pPr>
                  <a:defRPr lang="en-US"/>
                </a:pPr>
                <a:r>
                  <a:rPr lang="en-US"/>
                  <a:t>%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lang="en-US" sz="1800"/>
            </a:pPr>
            <a:endParaRPr lang="en-US"/>
          </a:p>
        </c:txPr>
        <c:crossAx val="89890816"/>
        <c:crosses val="autoZero"/>
        <c:crossBetween val="between"/>
      </c:valAx>
    </c:plotArea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IN"/>
  <c:chart>
    <c:title>
      <c:tx>
        <c:rich>
          <a:bodyPr/>
          <a:lstStyle/>
          <a:p>
            <a:pPr>
              <a:defRPr lang="en-US"/>
            </a:pPr>
            <a:r>
              <a:rPr lang="en-US"/>
              <a:t>Menstruation related absenteeism(%)</a:t>
            </a:r>
          </a:p>
        </c:rich>
      </c:tx>
      <c:layout>
        <c:manualLayout>
          <c:xMode val="edge"/>
          <c:yMode val="edge"/>
          <c:x val="0.21714588801399859"/>
          <c:y val="4.1666666666666664E-2"/>
        </c:manualLayout>
      </c:layout>
    </c:title>
    <c:plotArea>
      <c:layout/>
      <c:pieChart>
        <c:varyColors val="1"/>
        <c:ser>
          <c:idx val="0"/>
          <c:order val="0"/>
          <c:tx>
            <c:strRef>
              <c:f>Sheet1!$B$58</c:f>
              <c:strCache>
                <c:ptCount val="1"/>
                <c:pt idx="0">
                  <c:v>%</c:v>
                </c:pt>
              </c:strCache>
            </c:strRef>
          </c:tx>
          <c:dLbls>
            <c:txPr>
              <a:bodyPr/>
              <a:lstStyle/>
              <a:p>
                <a:pPr>
                  <a:defRPr lang="en-US" sz="1800"/>
                </a:pPr>
                <a:endParaRPr lang="en-US"/>
              </a:p>
            </c:txPr>
            <c:dLblPos val="inEnd"/>
            <c:showVal val="1"/>
          </c:dLbls>
          <c:cat>
            <c:strRef>
              <c:f>Sheet1!$A$59:$A$60</c:f>
              <c:strCache>
                <c:ptCount val="2"/>
                <c:pt idx="0">
                  <c:v>Absent</c:v>
                </c:pt>
                <c:pt idx="1">
                  <c:v>Not absent</c:v>
                </c:pt>
              </c:strCache>
            </c:strRef>
          </c:cat>
          <c:val>
            <c:numRef>
              <c:f>Sheet1!$B$59:$B$60</c:f>
              <c:numCache>
                <c:formatCode>General</c:formatCode>
                <c:ptCount val="2"/>
                <c:pt idx="0">
                  <c:v>54</c:v>
                </c:pt>
                <c:pt idx="1">
                  <c:v>46</c:v>
                </c:pt>
              </c:numCache>
            </c:numRef>
          </c:val>
        </c:ser>
        <c:dLbls>
          <c:showVal val="1"/>
        </c:dLbls>
        <c:firstSliceAng val="0"/>
      </c:pieChart>
    </c:plotArea>
    <c:legend>
      <c:legendPos val="r"/>
      <c:layout/>
      <c:txPr>
        <a:bodyPr/>
        <a:lstStyle/>
        <a:p>
          <a:pPr>
            <a:defRPr lang="en-US" sz="1600"/>
          </a:pPr>
          <a:endParaRPr lang="en-US"/>
        </a:p>
      </c:txPr>
    </c:legend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IN"/>
  <c:chart>
    <c:title>
      <c:tx>
        <c:rich>
          <a:bodyPr/>
          <a:lstStyle/>
          <a:p>
            <a:pPr>
              <a:defRPr lang="en-US"/>
            </a:pPr>
            <a:r>
              <a:rPr lang="en-US"/>
              <a:t>Reasons for menstrual related absenteeism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8.6248797025371818E-2"/>
          <c:y val="8.3527704870224567E-2"/>
          <c:w val="0.89014009186351717"/>
          <c:h val="0.75615281423155445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Sheet1!$B$79</c:f>
              <c:strCache>
                <c:ptCount val="1"/>
                <c:pt idx="0">
                  <c:v>%</c:v>
                </c:pt>
              </c:strCache>
            </c:strRef>
          </c:tx>
          <c:dLbls>
            <c:txPr>
              <a:bodyPr/>
              <a:lstStyle/>
              <a:p>
                <a:pPr>
                  <a:defRPr sz="1800"/>
                </a:pPr>
                <a:endParaRPr lang="en-US"/>
              </a:p>
            </c:txPr>
            <c:dLblPos val="outEnd"/>
            <c:showVal val="1"/>
          </c:dLbls>
          <c:cat>
            <c:strRef>
              <c:f>Sheet1!$A$80:$A$84</c:f>
              <c:strCache>
                <c:ptCount val="5"/>
                <c:pt idx="0">
                  <c:v>Pain, discomfort </c:v>
                </c:pt>
                <c:pt idx="1">
                  <c:v>Fear of staining </c:v>
                </c:pt>
                <c:pt idx="2">
                  <c:v>Afraid others making fun</c:v>
                </c:pt>
                <c:pt idx="3">
                  <c:v>No private place for washing</c:v>
                </c:pt>
                <c:pt idx="4">
                  <c:v> problems disposal pads</c:v>
                </c:pt>
              </c:strCache>
            </c:strRef>
          </c:cat>
          <c:val>
            <c:numRef>
              <c:f>Sheet1!$B$80:$B$84</c:f>
              <c:numCache>
                <c:formatCode>General</c:formatCode>
                <c:ptCount val="5"/>
                <c:pt idx="0">
                  <c:v>38.5</c:v>
                </c:pt>
                <c:pt idx="1">
                  <c:v>10</c:v>
                </c:pt>
                <c:pt idx="2">
                  <c:v>5</c:v>
                </c:pt>
                <c:pt idx="3">
                  <c:v>1.5</c:v>
                </c:pt>
                <c:pt idx="4">
                  <c:v>1</c:v>
                </c:pt>
              </c:numCache>
            </c:numRef>
          </c:val>
        </c:ser>
        <c:axId val="90243456"/>
        <c:axId val="90244992"/>
      </c:barChart>
      <c:catAx>
        <c:axId val="90243456"/>
        <c:scaling>
          <c:orientation val="minMax"/>
        </c:scaling>
        <c:axPos val="b"/>
        <c:tickLblPos val="nextTo"/>
        <c:txPr>
          <a:bodyPr/>
          <a:lstStyle/>
          <a:p>
            <a:pPr>
              <a:defRPr lang="en-US" sz="1600"/>
            </a:pPr>
            <a:endParaRPr lang="en-US"/>
          </a:p>
        </c:txPr>
        <c:crossAx val="90244992"/>
        <c:crosses val="autoZero"/>
        <c:auto val="1"/>
        <c:lblAlgn val="ctr"/>
        <c:lblOffset val="100"/>
      </c:catAx>
      <c:valAx>
        <c:axId val="90244992"/>
        <c:scaling>
          <c:orientation val="minMax"/>
        </c:scaling>
        <c:axPos val="l"/>
        <c:title>
          <c:tx>
            <c:rich>
              <a:bodyPr rot="0" vert="horz"/>
              <a:lstStyle/>
              <a:p>
                <a:pPr>
                  <a:defRPr lang="en-US"/>
                </a:pPr>
                <a:r>
                  <a:rPr lang="en-US"/>
                  <a:t>%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lang="en-US" sz="1800"/>
            </a:pPr>
            <a:endParaRPr lang="en-US"/>
          </a:p>
        </c:txPr>
        <c:crossAx val="90243456"/>
        <c:crosses val="autoZero"/>
        <c:crossBetween val="between"/>
      </c:valAx>
    </c:plotArea>
    <c:plotVisOnly val="1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IN"/>
  <c:chart>
    <c:title>
      <c:tx>
        <c:rich>
          <a:bodyPr/>
          <a:lstStyle/>
          <a:p>
            <a:pPr>
              <a:defRPr lang="en-US"/>
            </a:pPr>
            <a:r>
              <a:rPr lang="en-US"/>
              <a:t>Absorbent used (%)</a:t>
            </a:r>
          </a:p>
        </c:rich>
      </c:tx>
      <c:layout/>
    </c:title>
    <c:plotArea>
      <c:layout/>
      <c:pieChart>
        <c:varyColors val="1"/>
        <c:ser>
          <c:idx val="0"/>
          <c:order val="0"/>
          <c:tx>
            <c:strRef>
              <c:f>Sheet1!$B$90</c:f>
              <c:strCache>
                <c:ptCount val="1"/>
                <c:pt idx="0">
                  <c:v>%</c:v>
                </c:pt>
              </c:strCache>
            </c:strRef>
          </c:tx>
          <c:dLbls>
            <c:txPr>
              <a:bodyPr/>
              <a:lstStyle/>
              <a:p>
                <a:pPr>
                  <a:defRPr lang="en-US" sz="1800"/>
                </a:pPr>
                <a:endParaRPr lang="en-US"/>
              </a:p>
            </c:txPr>
            <c:dLblPos val="inEnd"/>
            <c:showVal val="1"/>
            <c:showLeaderLines val="1"/>
          </c:dLbls>
          <c:cat>
            <c:strRef>
              <c:f>Sheet1!$A$91:$A$94</c:f>
              <c:strCache>
                <c:ptCount val="4"/>
                <c:pt idx="0">
                  <c:v>Pads</c:v>
                </c:pt>
                <c:pt idx="1">
                  <c:v>Both pads and cloth</c:v>
                </c:pt>
                <c:pt idx="2">
                  <c:v>Cloth</c:v>
                </c:pt>
                <c:pt idx="3">
                  <c:v>Others</c:v>
                </c:pt>
              </c:strCache>
            </c:strRef>
          </c:cat>
          <c:val>
            <c:numRef>
              <c:f>Sheet1!$B$91:$B$94</c:f>
              <c:numCache>
                <c:formatCode>General</c:formatCode>
                <c:ptCount val="4"/>
                <c:pt idx="0">
                  <c:v>48.5</c:v>
                </c:pt>
                <c:pt idx="1">
                  <c:v>40</c:v>
                </c:pt>
                <c:pt idx="2">
                  <c:v>11</c:v>
                </c:pt>
                <c:pt idx="3">
                  <c:v>0.5</c:v>
                </c:pt>
              </c:numCache>
            </c:numRef>
          </c:val>
        </c:ser>
        <c:firstSliceAng val="0"/>
      </c:pieChart>
    </c:plotArea>
    <c:legend>
      <c:legendPos val="r"/>
      <c:layout/>
      <c:txPr>
        <a:bodyPr/>
        <a:lstStyle/>
        <a:p>
          <a:pPr>
            <a:defRPr lang="en-US" sz="1800"/>
          </a:pPr>
          <a:endParaRPr lang="en-US"/>
        </a:p>
      </c:txPr>
    </c:legend>
    <c:plotVisOnly val="1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IN"/>
  <c:chart>
    <c:title>
      <c:tx>
        <c:rich>
          <a:bodyPr/>
          <a:lstStyle/>
          <a:p>
            <a:pPr>
              <a:defRPr lang="en-US"/>
            </a:pPr>
            <a:r>
              <a:rPr lang="en-US"/>
              <a:t>Method</a:t>
            </a:r>
            <a:r>
              <a:rPr lang="en-US" baseline="0"/>
              <a:t> of disposal(%)</a:t>
            </a:r>
            <a:endParaRPr lang="en-US"/>
          </a:p>
        </c:rich>
      </c:tx>
      <c:layout/>
    </c:title>
    <c:plotArea>
      <c:layout/>
      <c:pieChart>
        <c:varyColors val="1"/>
        <c:ser>
          <c:idx val="0"/>
          <c:order val="0"/>
          <c:tx>
            <c:strRef>
              <c:f>Sheet1!$B$107</c:f>
              <c:strCache>
                <c:ptCount val="1"/>
                <c:pt idx="0">
                  <c:v>Percent</c:v>
                </c:pt>
              </c:strCache>
            </c:strRef>
          </c:tx>
          <c:explosion val="25"/>
          <c:dLbls>
            <c:dLbl>
              <c:idx val="4"/>
              <c:layout>
                <c:manualLayout>
                  <c:x val="4.166666666666672E-2"/>
                  <c:y val="0"/>
                </c:manualLayout>
              </c:layout>
              <c:dLblPos val="outEnd"/>
              <c:showVal val="1"/>
            </c:dLbl>
            <c:txPr>
              <a:bodyPr/>
              <a:lstStyle/>
              <a:p>
                <a:pPr>
                  <a:defRPr lang="en-US" sz="1800"/>
                </a:pPr>
                <a:endParaRPr lang="en-US"/>
              </a:p>
            </c:txPr>
            <c:dLblPos val="outEnd"/>
            <c:showVal val="1"/>
            <c:showLeaderLines val="1"/>
          </c:dLbls>
          <c:cat>
            <c:strRef>
              <c:f>Sheet1!$A$108:$A$112</c:f>
              <c:strCache>
                <c:ptCount val="5"/>
                <c:pt idx="0">
                  <c:v>Burn</c:v>
                </c:pt>
                <c:pt idx="1">
                  <c:v>Throw in dust bin</c:v>
                </c:pt>
                <c:pt idx="2">
                  <c:v>Bury</c:v>
                </c:pt>
                <c:pt idx="3">
                  <c:v>Other</c:v>
                </c:pt>
                <c:pt idx="4">
                  <c:v>No response</c:v>
                </c:pt>
              </c:strCache>
            </c:strRef>
          </c:cat>
          <c:val>
            <c:numRef>
              <c:f>Sheet1!$B$108:$B$112</c:f>
              <c:numCache>
                <c:formatCode>General</c:formatCode>
                <c:ptCount val="5"/>
                <c:pt idx="0">
                  <c:v>67.5</c:v>
                </c:pt>
                <c:pt idx="1">
                  <c:v>25</c:v>
                </c:pt>
                <c:pt idx="2">
                  <c:v>4.5</c:v>
                </c:pt>
                <c:pt idx="3">
                  <c:v>2.5</c:v>
                </c:pt>
                <c:pt idx="4">
                  <c:v>0.5</c:v>
                </c:pt>
              </c:numCache>
            </c:numRef>
          </c:val>
        </c:ser>
        <c:dLbls>
          <c:showVal val="1"/>
        </c:dLbls>
        <c:firstSliceAng val="0"/>
      </c:pieChart>
    </c:plotArea>
    <c:legend>
      <c:legendPos val="r"/>
      <c:layout/>
      <c:txPr>
        <a:bodyPr/>
        <a:lstStyle/>
        <a:p>
          <a:pPr>
            <a:defRPr lang="en-US" sz="1800"/>
          </a:pPr>
          <a:endParaRPr lang="en-US"/>
        </a:p>
      </c:txPr>
    </c:legend>
    <c:plotVisOnly val="1"/>
  </c:chart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IN"/>
  <c:chart>
    <c:title>
      <c:tx>
        <c:rich>
          <a:bodyPr/>
          <a:lstStyle/>
          <a:p>
            <a:pPr>
              <a:defRPr lang="en-US" sz="2000"/>
            </a:pPr>
            <a:r>
              <a:rPr lang="en-US" sz="2000"/>
              <a:t>Class</a:t>
            </a:r>
            <a:r>
              <a:rPr lang="en-US" sz="2000" baseline="0"/>
              <a:t> wise attendance of health education on menstruation  </a:t>
            </a:r>
            <a:r>
              <a:rPr lang="en-US" sz="2000"/>
              <a:t> </a:t>
            </a:r>
          </a:p>
        </c:rich>
      </c:tx>
      <c:layout/>
    </c:title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Sheet1!$B$123</c:f>
              <c:strCache>
                <c:ptCount val="1"/>
                <c:pt idx="0">
                  <c:v>% </c:v>
                </c:pt>
              </c:strCache>
            </c:strRef>
          </c:tx>
          <c:dLbls>
            <c:txPr>
              <a:bodyPr/>
              <a:lstStyle/>
              <a:p>
                <a:pPr>
                  <a:defRPr lang="en-US" sz="1800"/>
                </a:pPr>
                <a:endParaRPr lang="en-US"/>
              </a:p>
            </c:txPr>
            <c:dLblPos val="outEnd"/>
            <c:showVal val="1"/>
          </c:dLbls>
          <c:cat>
            <c:strRef>
              <c:f>Sheet1!$A$124:$A$126</c:f>
              <c:strCache>
                <c:ptCount val="3"/>
                <c:pt idx="0">
                  <c:v>Class 10</c:v>
                </c:pt>
                <c:pt idx="1">
                  <c:v>Class 11</c:v>
                </c:pt>
                <c:pt idx="2">
                  <c:v>Class 12</c:v>
                </c:pt>
              </c:strCache>
            </c:strRef>
          </c:cat>
          <c:val>
            <c:numRef>
              <c:f>Sheet1!$B$124:$B$126</c:f>
              <c:numCache>
                <c:formatCode>General</c:formatCode>
                <c:ptCount val="3"/>
                <c:pt idx="0">
                  <c:v>100</c:v>
                </c:pt>
                <c:pt idx="1">
                  <c:v>88.1</c:v>
                </c:pt>
                <c:pt idx="2">
                  <c:v>90.2</c:v>
                </c:pt>
              </c:numCache>
            </c:numRef>
          </c:val>
        </c:ser>
        <c:axId val="90447872"/>
        <c:axId val="90449408"/>
      </c:barChart>
      <c:catAx>
        <c:axId val="9044787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lang="en-US" sz="1800"/>
            </a:pPr>
            <a:endParaRPr lang="en-US"/>
          </a:p>
        </c:txPr>
        <c:crossAx val="90449408"/>
        <c:crosses val="autoZero"/>
        <c:auto val="1"/>
        <c:lblAlgn val="ctr"/>
        <c:lblOffset val="100"/>
      </c:catAx>
      <c:valAx>
        <c:axId val="90449408"/>
        <c:scaling>
          <c:orientation val="minMax"/>
          <c:min val="0"/>
        </c:scaling>
        <c:axPos val="l"/>
        <c:title>
          <c:tx>
            <c:rich>
              <a:bodyPr rot="0" vert="horz"/>
              <a:lstStyle/>
              <a:p>
                <a:pPr>
                  <a:defRPr lang="en-US"/>
                </a:pPr>
                <a:r>
                  <a:rPr lang="en-US"/>
                  <a:t>%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lang="en-US" sz="1800"/>
            </a:pPr>
            <a:endParaRPr lang="en-US"/>
          </a:p>
        </c:txPr>
        <c:crossAx val="90447872"/>
        <c:crosses val="autoZero"/>
        <c:crossBetween val="between"/>
      </c:valAx>
    </c:plotArea>
    <c:plotVisOnly val="1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0EA7F3-EF67-47D4-BF56-C401B8D29FC5}" type="datetimeFigureOut">
              <a:rPr lang="en-US" smtClean="0"/>
              <a:pPr/>
              <a:t>11/8/2019</a:t>
            </a:fld>
            <a:endParaRPr lang="en-IN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24B9EE-35A2-4D94-A614-22A9678EE818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0EA7F3-EF67-47D4-BF56-C401B8D29FC5}" type="datetimeFigureOut">
              <a:rPr lang="en-US" smtClean="0"/>
              <a:pPr/>
              <a:t>11/8/2019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24B9EE-35A2-4D94-A614-22A9678EE818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0EA7F3-EF67-47D4-BF56-C401B8D29FC5}" type="datetimeFigureOut">
              <a:rPr lang="en-US" smtClean="0"/>
              <a:pPr/>
              <a:t>11/8/2019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24B9EE-35A2-4D94-A614-22A9678EE818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0EA7F3-EF67-47D4-BF56-C401B8D29FC5}" type="datetimeFigureOut">
              <a:rPr lang="en-US" smtClean="0"/>
              <a:pPr/>
              <a:t>11/8/2019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24B9EE-35A2-4D94-A614-22A9678EE818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0EA7F3-EF67-47D4-BF56-C401B8D29FC5}" type="datetimeFigureOut">
              <a:rPr lang="en-US" smtClean="0"/>
              <a:pPr/>
              <a:t>11/8/2019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24B9EE-35A2-4D94-A614-22A9678EE818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0EA7F3-EF67-47D4-BF56-C401B8D29FC5}" type="datetimeFigureOut">
              <a:rPr lang="en-US" smtClean="0"/>
              <a:pPr/>
              <a:t>11/8/2019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24B9EE-35A2-4D94-A614-22A9678EE818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0EA7F3-EF67-47D4-BF56-C401B8D29FC5}" type="datetimeFigureOut">
              <a:rPr lang="en-US" smtClean="0"/>
              <a:pPr/>
              <a:t>11/8/2019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24B9EE-35A2-4D94-A614-22A9678EE818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0EA7F3-EF67-47D4-BF56-C401B8D29FC5}" type="datetimeFigureOut">
              <a:rPr lang="en-US" smtClean="0"/>
              <a:pPr/>
              <a:t>11/8/2019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24B9EE-35A2-4D94-A614-22A9678EE818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0EA7F3-EF67-47D4-BF56-C401B8D29FC5}" type="datetimeFigureOut">
              <a:rPr lang="en-US" smtClean="0"/>
              <a:pPr/>
              <a:t>11/8/2019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24B9EE-35A2-4D94-A614-22A9678EE818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0EA7F3-EF67-47D4-BF56-C401B8D29FC5}" type="datetimeFigureOut">
              <a:rPr lang="en-US" smtClean="0"/>
              <a:pPr/>
              <a:t>11/8/2019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24B9EE-35A2-4D94-A614-22A9678EE818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0EA7F3-EF67-47D4-BF56-C401B8D29FC5}" type="datetimeFigureOut">
              <a:rPr lang="en-US" smtClean="0"/>
              <a:pPr/>
              <a:t>11/8/2019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24B9EE-35A2-4D94-A614-22A9678EE818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390EA7F3-EF67-47D4-BF56-C401B8D29FC5}" type="datetimeFigureOut">
              <a:rPr lang="en-US" smtClean="0"/>
              <a:pPr/>
              <a:t>11/8/2019</a:t>
            </a:fld>
            <a:endParaRPr lang="en-IN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IN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3A24B9EE-35A2-4D94-A614-22A9678EE818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C:\Users\debjani chakladar\Desktop\-155905938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488" y="776288"/>
            <a:ext cx="6143668" cy="4938728"/>
          </a:xfrm>
        </p:spPr>
        <p:txBody>
          <a:bodyPr/>
          <a:lstStyle/>
          <a:p>
            <a:r>
              <a:rPr lang="en-IN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Menstrual Hygiene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43108" y="2428868"/>
            <a:ext cx="6858048" cy="4643470"/>
          </a:xfrm>
        </p:spPr>
        <p:txBody>
          <a:bodyPr>
            <a:normAutofit/>
          </a:bodyPr>
          <a:lstStyle/>
          <a:p>
            <a:pPr algn="r"/>
            <a:endParaRPr lang="en-IN" dirty="0" smtClean="0"/>
          </a:p>
          <a:p>
            <a:pPr algn="r"/>
            <a:endParaRPr lang="en-IN" dirty="0" smtClean="0"/>
          </a:p>
          <a:p>
            <a:pPr algn="r"/>
            <a:endParaRPr lang="en-IN" dirty="0" smtClean="0"/>
          </a:p>
          <a:p>
            <a:pPr algn="r"/>
            <a:endParaRPr lang="en-IN" dirty="0" smtClean="0"/>
          </a:p>
          <a:p>
            <a:pPr algn="r"/>
            <a:endParaRPr lang="en-IN" dirty="0" smtClean="0"/>
          </a:p>
          <a:p>
            <a:pPr algn="r"/>
            <a:endParaRPr lang="en-IN" dirty="0" smtClean="0"/>
          </a:p>
          <a:p>
            <a:pPr algn="r"/>
            <a:endParaRPr lang="en-IN" b="1" dirty="0" smtClean="0">
              <a:solidFill>
                <a:schemeClr val="bg1"/>
              </a:solidFill>
            </a:endParaRPr>
          </a:p>
          <a:p>
            <a:pPr algn="r"/>
            <a:r>
              <a:rPr lang="en-IN" dirty="0" smtClean="0">
                <a:solidFill>
                  <a:schemeClr val="accent6">
                    <a:lumMod val="50000"/>
                  </a:schemeClr>
                </a:solidFill>
              </a:rPr>
              <a:t>By Dr. </a:t>
            </a:r>
            <a:r>
              <a:rPr lang="en-IN" dirty="0" err="1" smtClean="0">
                <a:solidFill>
                  <a:schemeClr val="accent6">
                    <a:lumMod val="50000"/>
                  </a:schemeClr>
                </a:solidFill>
              </a:rPr>
              <a:t>Biswajit</a:t>
            </a:r>
            <a:r>
              <a:rPr lang="en-IN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IN" dirty="0" err="1" smtClean="0">
                <a:solidFill>
                  <a:schemeClr val="accent6">
                    <a:lumMod val="50000"/>
                  </a:schemeClr>
                </a:solidFill>
              </a:rPr>
              <a:t>Chaklader</a:t>
            </a:r>
            <a:endParaRPr lang="en-IN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r"/>
            <a:r>
              <a:rPr lang="en-IN" sz="2000" b="1" dirty="0" smtClean="0">
                <a:solidFill>
                  <a:schemeClr val="accent6">
                    <a:lumMod val="50000"/>
                  </a:schemeClr>
                </a:solidFill>
              </a:rPr>
              <a:t>JR-1 Community Medicine</a:t>
            </a:r>
            <a:endParaRPr lang="en-IN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31" name="AutoShape 7" descr="C:\Users\debjani chakladar\Desktop\Menstrual-Hygiene-Day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033" name="AutoShape 9" descr="C:\Users\debjani chakladar\Desktop\Menstrual-Hygiene-Day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1000100" y="0"/>
          <a:ext cx="81439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1000100" y="0"/>
          <a:ext cx="81439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1000100" y="0"/>
          <a:ext cx="81439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6590506"/>
          </a:xfrm>
        </p:spPr>
        <p:txBody>
          <a:bodyPr>
            <a:normAutofit fontScale="90000"/>
          </a:bodyPr>
          <a:lstStyle/>
          <a:p>
            <a:pPr algn="ctr"/>
            <a:r>
              <a:rPr lang="en-IN" sz="3200" dirty="0" smtClean="0"/>
              <a:t>Recommended options for disposal of different materials</a:t>
            </a:r>
            <a:br>
              <a:rPr lang="en-IN" sz="3200" dirty="0" smtClean="0"/>
            </a:br>
            <a:r>
              <a:rPr lang="en-IN" sz="3200" dirty="0" smtClean="0"/>
              <a:t/>
            </a:r>
            <a:br>
              <a:rPr lang="en-IN" sz="3200" dirty="0" smtClean="0"/>
            </a:br>
            <a:r>
              <a:rPr lang="en-IN" sz="3200" dirty="0" smtClean="0"/>
              <a:t/>
            </a:r>
            <a:br>
              <a:rPr lang="en-IN" sz="3200" dirty="0" smtClean="0"/>
            </a:br>
            <a:r>
              <a:rPr lang="en-IN" sz="3200" dirty="0" smtClean="0"/>
              <a:t/>
            </a:r>
            <a:br>
              <a:rPr lang="en-IN" sz="3200" dirty="0" smtClean="0"/>
            </a:br>
            <a:r>
              <a:rPr lang="en-IN" sz="3200" dirty="0" smtClean="0"/>
              <a:t/>
            </a:r>
            <a:br>
              <a:rPr lang="en-IN" sz="3200" dirty="0" smtClean="0"/>
            </a:br>
            <a:r>
              <a:rPr lang="en-IN" sz="3200" dirty="0" smtClean="0"/>
              <a:t/>
            </a:r>
            <a:br>
              <a:rPr lang="en-IN" sz="3200" dirty="0" smtClean="0"/>
            </a:br>
            <a:r>
              <a:rPr lang="en-IN" sz="3200" dirty="0" smtClean="0"/>
              <a:t/>
            </a:r>
            <a:br>
              <a:rPr lang="en-IN" sz="3200" dirty="0" smtClean="0"/>
            </a:br>
            <a:r>
              <a:rPr lang="en-IN" sz="3200" dirty="0" smtClean="0"/>
              <a:t/>
            </a:r>
            <a:br>
              <a:rPr lang="en-IN" sz="3200" dirty="0" smtClean="0"/>
            </a:br>
            <a:r>
              <a:rPr lang="en-IN" sz="3200" dirty="0" smtClean="0"/>
              <a:t/>
            </a:r>
            <a:br>
              <a:rPr lang="en-IN" sz="3200" dirty="0" smtClean="0"/>
            </a:br>
            <a:r>
              <a:rPr lang="en-IN" sz="3200" dirty="0" smtClean="0"/>
              <a:t/>
            </a:r>
            <a:br>
              <a:rPr lang="en-IN" sz="3200" dirty="0" smtClean="0"/>
            </a:br>
            <a:r>
              <a:rPr lang="en-IN" sz="3200" dirty="0" smtClean="0"/>
              <a:t>      </a:t>
            </a:r>
            <a:br>
              <a:rPr lang="en-IN" sz="3200" dirty="0" smtClean="0"/>
            </a:br>
            <a:r>
              <a:rPr lang="en-IN" sz="3200" dirty="0" smtClean="0"/>
              <a:t/>
            </a:r>
            <a:br>
              <a:rPr lang="en-IN" sz="3200" dirty="0" smtClean="0"/>
            </a:br>
            <a:r>
              <a:rPr lang="en-IN" sz="3200" dirty="0" smtClean="0"/>
              <a:t/>
            </a:r>
            <a:br>
              <a:rPr lang="en-IN" sz="3200" dirty="0" smtClean="0"/>
            </a:br>
            <a:r>
              <a:rPr lang="en-IN" sz="1600" dirty="0" smtClean="0"/>
              <a:t>Menstrual hygiene management National Guidelines</a:t>
            </a:r>
            <a:r>
              <a:rPr lang="en-IN" sz="3200" dirty="0" smtClean="0"/>
              <a:t/>
            </a:r>
            <a:br>
              <a:rPr lang="en-IN" sz="3200" dirty="0" smtClean="0"/>
            </a:br>
            <a:endParaRPr lang="en-IN" sz="3200" dirty="0"/>
          </a:p>
        </p:txBody>
      </p:sp>
      <p:pic>
        <p:nvPicPr>
          <p:cNvPr id="317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071538" y="1857364"/>
            <a:ext cx="7586658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ebjani chakladar\Downloads\Screenshot_20191031-111933_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35914" cy="6858000"/>
          </a:xfrm>
          <a:prstGeom prst="rect">
            <a:avLst/>
          </a:prstGeom>
          <a:noFill/>
        </p:spPr>
      </p:pic>
      <p:pic>
        <p:nvPicPr>
          <p:cNvPr id="1027" name="Picture 3" descr="C:\Users\debjani chakladar\Downloads\Screenshot_20191031-111911_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0"/>
            <a:ext cx="464343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ebjani chakladar\Downloads\Screenshot_20191031-111853_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071538" y="2214555"/>
          <a:ext cx="8072462" cy="2357455"/>
        </p:xfrm>
        <a:graphic>
          <a:graphicData uri="http://schemas.openxmlformats.org/drawingml/2006/table">
            <a:tbl>
              <a:tblPr/>
              <a:tblGrid>
                <a:gridCol w="4353955"/>
                <a:gridCol w="3718507"/>
              </a:tblGrid>
              <a:tr h="471491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IN" sz="1800" b="1" dirty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Statistic</a:t>
                      </a:r>
                      <a:endParaRPr lang="en-IN" sz="1800" b="1" dirty="0">
                        <a:solidFill>
                          <a:schemeClr val="tx1">
                            <a:lumMod val="95000"/>
                          </a:schemeClr>
                        </a:solidFill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IN" sz="1800" b="1" dirty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Score</a:t>
                      </a:r>
                      <a:endParaRPr lang="en-IN" sz="1800" b="1" dirty="0">
                        <a:solidFill>
                          <a:schemeClr val="tx1">
                            <a:lumMod val="95000"/>
                          </a:schemeClr>
                        </a:solidFill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491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IN" sz="1800" b="1">
                          <a:solidFill>
                            <a:schemeClr val="tx1">
                              <a:lumMod val="9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Mean</a:t>
                      </a:r>
                      <a:endParaRPr lang="en-IN" sz="1800" b="1">
                        <a:solidFill>
                          <a:schemeClr val="tx1">
                            <a:lumMod val="95000"/>
                          </a:schemeClr>
                        </a:solidFill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IN" sz="1800" b="1" dirty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11.1</a:t>
                      </a:r>
                      <a:endParaRPr lang="en-IN" sz="1800" b="1" dirty="0">
                        <a:solidFill>
                          <a:schemeClr val="tx1">
                            <a:lumMod val="95000"/>
                          </a:schemeClr>
                        </a:solidFill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491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IN" sz="1800" b="1" dirty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Median</a:t>
                      </a:r>
                      <a:endParaRPr lang="en-IN" sz="1800" b="1" dirty="0">
                        <a:solidFill>
                          <a:schemeClr val="tx1">
                            <a:lumMod val="95000"/>
                          </a:schemeClr>
                        </a:solidFill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IN" sz="1800" b="1" dirty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12.0</a:t>
                      </a:r>
                      <a:endParaRPr lang="en-IN" sz="1800" b="1" dirty="0">
                        <a:solidFill>
                          <a:schemeClr val="tx1">
                            <a:lumMod val="95000"/>
                          </a:schemeClr>
                        </a:solidFill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491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IN" sz="1800" b="1" dirty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Minimum</a:t>
                      </a:r>
                      <a:endParaRPr lang="en-IN" sz="1800" b="1" dirty="0">
                        <a:solidFill>
                          <a:schemeClr val="tx1">
                            <a:lumMod val="95000"/>
                          </a:schemeClr>
                        </a:solidFill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IN" sz="1800" b="1" dirty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4.0</a:t>
                      </a:r>
                      <a:endParaRPr lang="en-IN" sz="1800" b="1" dirty="0">
                        <a:solidFill>
                          <a:schemeClr val="tx1">
                            <a:lumMod val="95000"/>
                          </a:schemeClr>
                        </a:solidFill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491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IN" sz="1800" b="1">
                          <a:solidFill>
                            <a:schemeClr val="tx1">
                              <a:lumMod val="9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Maximum</a:t>
                      </a:r>
                      <a:endParaRPr lang="en-IN" sz="1800" b="1">
                        <a:solidFill>
                          <a:schemeClr val="tx1">
                            <a:lumMod val="95000"/>
                          </a:schemeClr>
                        </a:solidFill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IN" sz="1800" b="1" dirty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14.0</a:t>
                      </a:r>
                      <a:endParaRPr lang="en-IN" sz="1800" b="1" dirty="0">
                        <a:solidFill>
                          <a:schemeClr val="tx1">
                            <a:lumMod val="95000"/>
                          </a:schemeClr>
                        </a:solidFill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Menstrual hygiene score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312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200" b="1" dirty="0" smtClean="0"/>
              <a:t>Introduction</a:t>
            </a:r>
            <a:endParaRPr lang="en-IN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0100" y="1600200"/>
            <a:ext cx="7686700" cy="5257800"/>
          </a:xfrm>
        </p:spPr>
        <p:txBody>
          <a:bodyPr>
            <a:normAutofit/>
          </a:bodyPr>
          <a:lstStyle/>
          <a:p>
            <a:r>
              <a:rPr lang="en-IN" sz="2000" dirty="0" smtClean="0"/>
              <a:t>Menstrual Hygiene  is the road to empowerment and </a:t>
            </a:r>
          </a:p>
          <a:p>
            <a:pPr>
              <a:buNone/>
            </a:pPr>
            <a:r>
              <a:rPr lang="en-IN" sz="2000" dirty="0" smtClean="0"/>
              <a:t>      well–being of women and girls worldwide .</a:t>
            </a:r>
          </a:p>
          <a:p>
            <a:pPr>
              <a:buNone/>
            </a:pPr>
            <a:endParaRPr lang="en-IN" sz="2000" dirty="0" smtClean="0"/>
          </a:p>
          <a:p>
            <a:r>
              <a:rPr lang="en-IN" sz="2000" dirty="0" smtClean="0"/>
              <a:t>Gives importance to the environment around women and girls, that values and supports their ability to manage  menstruation with dignity.</a:t>
            </a:r>
          </a:p>
          <a:p>
            <a:endParaRPr lang="en-IN" sz="2000" dirty="0" smtClean="0"/>
          </a:p>
          <a:p>
            <a:r>
              <a:rPr lang="en-IN" sz="2000" dirty="0" smtClean="0"/>
              <a:t>Realising  the importance of menstrual hygiene , </a:t>
            </a:r>
            <a:r>
              <a:rPr lang="en-IN" sz="2000" dirty="0" err="1" smtClean="0"/>
              <a:t>Saumya</a:t>
            </a:r>
            <a:r>
              <a:rPr lang="en-IN" sz="2000" dirty="0" smtClean="0"/>
              <a:t> </a:t>
            </a:r>
            <a:r>
              <a:rPr lang="en-IN" sz="2000" dirty="0" err="1" smtClean="0"/>
              <a:t>Verma</a:t>
            </a:r>
            <a:r>
              <a:rPr lang="en-IN" sz="2000" dirty="0" smtClean="0"/>
              <a:t> a 7</a:t>
            </a:r>
            <a:r>
              <a:rPr lang="en-IN" sz="2000" baseline="30000" dirty="0" smtClean="0"/>
              <a:t>th</a:t>
            </a:r>
            <a:r>
              <a:rPr lang="en-IN" sz="2000" dirty="0" smtClean="0"/>
              <a:t> semester student took the above topic as ICMR project under the guidance of   </a:t>
            </a:r>
            <a:r>
              <a:rPr lang="en-IN" sz="2000" dirty="0" err="1" smtClean="0"/>
              <a:t>Dr.S.L</a:t>
            </a:r>
            <a:r>
              <a:rPr lang="en-IN" sz="2000" dirty="0" smtClean="0"/>
              <a:t>. </a:t>
            </a:r>
            <a:r>
              <a:rPr lang="en-IN" sz="2000" dirty="0" err="1" smtClean="0"/>
              <a:t>Jadhav</a:t>
            </a:r>
            <a:r>
              <a:rPr lang="en-IN" sz="2000" dirty="0" smtClean="0"/>
              <a:t> (Prof) Dept of Community Medicine.</a:t>
            </a:r>
          </a:p>
          <a:p>
            <a:endParaRPr lang="en-IN" sz="2000" dirty="0" smtClean="0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928662" y="0"/>
          <a:ext cx="8215338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6434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 descr="C:\Users\debjani chakladar\Downloads\IMG-20191028-WA000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0"/>
            <a:ext cx="5024438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b="1" dirty="0" smtClean="0"/>
              <a:t>Toilet Assessment </a:t>
            </a:r>
            <a:r>
              <a:rPr lang="en-IN" dirty="0" smtClean="0"/>
              <a:t/>
            </a:r>
            <a:br>
              <a:rPr lang="en-IN" dirty="0" smtClean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0100" y="1000108"/>
            <a:ext cx="7686700" cy="5857892"/>
          </a:xfrm>
        </p:spPr>
        <p:txBody>
          <a:bodyPr>
            <a:normAutofit/>
          </a:bodyPr>
          <a:lstStyle/>
          <a:p>
            <a:pPr>
              <a:buNone/>
            </a:pPr>
            <a:endParaRPr lang="en-IN" dirty="0"/>
          </a:p>
          <a:p>
            <a:r>
              <a:rPr lang="en-IN" dirty="0"/>
              <a:t>The school had 4 separate toilets for girls</a:t>
            </a:r>
            <a:r>
              <a:rPr lang="en-IN" dirty="0" smtClean="0"/>
              <a:t>.</a:t>
            </a:r>
          </a:p>
          <a:p>
            <a:r>
              <a:rPr lang="en-IN" dirty="0" smtClean="0"/>
              <a:t> </a:t>
            </a:r>
            <a:r>
              <a:rPr lang="en-IN" dirty="0"/>
              <a:t>Each toilet had 7 cubicles; </a:t>
            </a:r>
            <a:r>
              <a:rPr lang="en-IN" dirty="0" smtClean="0"/>
              <a:t>5 </a:t>
            </a:r>
            <a:r>
              <a:rPr lang="en-IN" dirty="0"/>
              <a:t>open </a:t>
            </a:r>
            <a:r>
              <a:rPr lang="en-IN" dirty="0" smtClean="0"/>
              <a:t>and </a:t>
            </a:r>
            <a:r>
              <a:rPr lang="en-IN" dirty="0"/>
              <a:t>2 closed cubicles. </a:t>
            </a:r>
            <a:endParaRPr lang="en-IN" dirty="0" smtClean="0"/>
          </a:p>
          <a:p>
            <a:r>
              <a:rPr lang="en-IN" dirty="0" smtClean="0">
                <a:solidFill>
                  <a:srgbClr val="FF0000"/>
                </a:solidFill>
              </a:rPr>
              <a:t>No </a:t>
            </a:r>
            <a:r>
              <a:rPr lang="en-IN" dirty="0">
                <a:solidFill>
                  <a:srgbClr val="FF0000"/>
                </a:solidFill>
              </a:rPr>
              <a:t>sanitary </a:t>
            </a:r>
            <a:r>
              <a:rPr lang="en-IN" dirty="0" smtClean="0">
                <a:solidFill>
                  <a:srgbClr val="FF0000"/>
                </a:solidFill>
              </a:rPr>
              <a:t>bin.</a:t>
            </a:r>
          </a:p>
          <a:p>
            <a:r>
              <a:rPr lang="en-IN" dirty="0" smtClean="0"/>
              <a:t>Tap </a:t>
            </a:r>
            <a:r>
              <a:rPr lang="en-IN" dirty="0"/>
              <a:t>water </a:t>
            </a:r>
            <a:r>
              <a:rPr lang="en-IN" dirty="0" smtClean="0"/>
              <a:t>:- clean </a:t>
            </a:r>
            <a:r>
              <a:rPr lang="en-IN" dirty="0"/>
              <a:t>and </a:t>
            </a:r>
            <a:r>
              <a:rPr lang="en-IN" dirty="0" smtClean="0"/>
              <a:t>available.</a:t>
            </a:r>
          </a:p>
          <a:p>
            <a:pPr>
              <a:buNone/>
            </a:pPr>
            <a:endParaRPr lang="en-IN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/>
              <a:t>Toilet Assessment (Contd..)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>
                <a:solidFill>
                  <a:srgbClr val="FF0000"/>
                </a:solidFill>
              </a:rPr>
              <a:t>No hand washing soap.</a:t>
            </a:r>
          </a:p>
          <a:p>
            <a:r>
              <a:rPr lang="en-IN" dirty="0" smtClean="0">
                <a:solidFill>
                  <a:srgbClr val="FF0000"/>
                </a:solidFill>
              </a:rPr>
              <a:t>No facility for washing cloth stains.</a:t>
            </a:r>
          </a:p>
          <a:p>
            <a:r>
              <a:rPr lang="en-IN" dirty="0" smtClean="0">
                <a:solidFill>
                  <a:srgbClr val="FF0000"/>
                </a:solidFill>
              </a:rPr>
              <a:t>Cleanliness not maintained</a:t>
            </a:r>
            <a:r>
              <a:rPr lang="en-IN" dirty="0" smtClean="0">
                <a:solidFill>
                  <a:srgbClr val="FFFF00"/>
                </a:solidFill>
              </a:rPr>
              <a:t>.</a:t>
            </a:r>
          </a:p>
          <a:p>
            <a:r>
              <a:rPr lang="en-IN" dirty="0" smtClean="0"/>
              <a:t>100% students have toilet in home.</a:t>
            </a:r>
          </a:p>
          <a:p>
            <a:pPr>
              <a:buNone/>
            </a:pPr>
            <a:r>
              <a:rPr lang="en-IN" dirty="0" smtClean="0"/>
              <a:t>           According to National Guidelines number of toilets were adequate but it fall short in area of hygiene.</a:t>
            </a:r>
          </a:p>
          <a:p>
            <a:pPr>
              <a:buNone/>
            </a:pP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0" y="0"/>
            <a:ext cx="4572000" cy="6857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57198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6590506"/>
          </a:xfrm>
        </p:spPr>
        <p:txBody>
          <a:bodyPr>
            <a:normAutofit/>
          </a:bodyPr>
          <a:lstStyle/>
          <a:p>
            <a:pPr algn="ctr"/>
            <a:r>
              <a:rPr lang="en-IN" sz="2400" dirty="0" smtClean="0"/>
              <a:t>Effective Menstrual Hygiene Management</a:t>
            </a:r>
            <a:br>
              <a:rPr lang="en-IN" sz="2400" dirty="0" smtClean="0"/>
            </a:br>
            <a:r>
              <a:rPr lang="en-IN" sz="2400" dirty="0" smtClean="0"/>
              <a:t/>
            </a:r>
            <a:br>
              <a:rPr lang="en-IN" sz="2400" dirty="0" smtClean="0"/>
            </a:br>
            <a:r>
              <a:rPr lang="en-IN" sz="2400" dirty="0" smtClean="0"/>
              <a:t/>
            </a:r>
            <a:br>
              <a:rPr lang="en-IN" sz="2400" dirty="0" smtClean="0"/>
            </a:br>
            <a:r>
              <a:rPr lang="en-IN" sz="2400" dirty="0" smtClean="0"/>
              <a:t/>
            </a:r>
            <a:br>
              <a:rPr lang="en-IN" sz="2400" dirty="0" smtClean="0"/>
            </a:br>
            <a:r>
              <a:rPr lang="en-IN" sz="2400" dirty="0" smtClean="0"/>
              <a:t/>
            </a:r>
            <a:br>
              <a:rPr lang="en-IN" sz="2400" dirty="0" smtClean="0"/>
            </a:br>
            <a:r>
              <a:rPr lang="en-IN" sz="2400" dirty="0" smtClean="0"/>
              <a:t/>
            </a:r>
            <a:br>
              <a:rPr lang="en-IN" sz="2400" dirty="0" smtClean="0"/>
            </a:br>
            <a:r>
              <a:rPr lang="en-IN" sz="2400" dirty="0" smtClean="0"/>
              <a:t/>
            </a:r>
            <a:br>
              <a:rPr lang="en-IN" sz="2400" dirty="0" smtClean="0"/>
            </a:br>
            <a:r>
              <a:rPr lang="en-IN" sz="2400" dirty="0" smtClean="0"/>
              <a:t/>
            </a:r>
            <a:br>
              <a:rPr lang="en-IN" sz="2400" dirty="0" smtClean="0"/>
            </a:br>
            <a:r>
              <a:rPr lang="en-IN" sz="2400" dirty="0" smtClean="0"/>
              <a:t/>
            </a:r>
            <a:br>
              <a:rPr lang="en-IN" sz="2400" dirty="0" smtClean="0"/>
            </a:br>
            <a:r>
              <a:rPr lang="en-IN" sz="2400" dirty="0" smtClean="0"/>
              <a:t/>
            </a:r>
            <a:br>
              <a:rPr lang="en-IN" sz="2400" dirty="0" smtClean="0"/>
            </a:br>
            <a:r>
              <a:rPr lang="en-IN" sz="2400" dirty="0" smtClean="0"/>
              <a:t/>
            </a:r>
            <a:br>
              <a:rPr lang="en-IN" sz="2400" dirty="0" smtClean="0"/>
            </a:br>
            <a:r>
              <a:rPr lang="en-IN" sz="2400" dirty="0" smtClean="0"/>
              <a:t/>
            </a:r>
            <a:br>
              <a:rPr lang="en-IN" sz="2400" dirty="0" smtClean="0"/>
            </a:br>
            <a:r>
              <a:rPr lang="en-IN" sz="2400" dirty="0" smtClean="0"/>
              <a:t/>
            </a:r>
            <a:br>
              <a:rPr lang="en-IN" sz="2400" dirty="0" smtClean="0"/>
            </a:br>
            <a:r>
              <a:rPr lang="en-IN" sz="2400" dirty="0" smtClean="0"/>
              <a:t/>
            </a:r>
            <a:br>
              <a:rPr lang="en-IN" sz="2400" dirty="0" smtClean="0"/>
            </a:br>
            <a:r>
              <a:rPr lang="en-IN" sz="2400" dirty="0" smtClean="0"/>
              <a:t/>
            </a:r>
            <a:br>
              <a:rPr lang="en-IN" sz="2400" dirty="0" smtClean="0"/>
            </a:br>
            <a:r>
              <a:rPr lang="en-IN" sz="1800" dirty="0" smtClean="0"/>
              <a:t/>
            </a:r>
            <a:br>
              <a:rPr lang="en-IN" sz="1800" dirty="0" smtClean="0"/>
            </a:br>
            <a:r>
              <a:rPr lang="en-IN" sz="1600" dirty="0" smtClean="0"/>
              <a:t> Menstrual hygiene management National Guidelines</a:t>
            </a:r>
            <a:endParaRPr lang="en-IN" sz="1600" dirty="0"/>
          </a:p>
        </p:txBody>
      </p:sp>
      <p:pic>
        <p:nvPicPr>
          <p:cNvPr id="337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142976" y="1571612"/>
            <a:ext cx="7715304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Take Home Message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0100" y="1882808"/>
            <a:ext cx="7686700" cy="4975192"/>
          </a:xfrm>
        </p:spPr>
        <p:txBody>
          <a:bodyPr>
            <a:normAutofit fontScale="77500" lnSpcReduction="20000"/>
          </a:bodyPr>
          <a:lstStyle/>
          <a:p>
            <a:r>
              <a:rPr lang="en-IN" dirty="0" smtClean="0"/>
              <a:t>Health Education for Children</a:t>
            </a:r>
          </a:p>
          <a:p>
            <a:pPr>
              <a:buNone/>
            </a:pPr>
            <a:r>
              <a:rPr lang="en-IN" dirty="0" smtClean="0"/>
              <a:t>    Pre-menarche awareness about MHM.</a:t>
            </a:r>
          </a:p>
          <a:p>
            <a:pPr>
              <a:buNone/>
            </a:pPr>
            <a:endParaRPr lang="en-IN" dirty="0" smtClean="0"/>
          </a:p>
          <a:p>
            <a:r>
              <a:rPr lang="en-IN" dirty="0" smtClean="0"/>
              <a:t>Health Education for Mothers on practical aspects of MHM.</a:t>
            </a:r>
          </a:p>
          <a:p>
            <a:pPr>
              <a:buNone/>
            </a:pPr>
            <a:endParaRPr lang="en-IN" dirty="0" smtClean="0"/>
          </a:p>
          <a:p>
            <a:r>
              <a:rPr lang="en-IN" dirty="0" smtClean="0"/>
              <a:t>Menstrual related absence in School</a:t>
            </a:r>
          </a:p>
          <a:p>
            <a:pPr>
              <a:buNone/>
            </a:pPr>
            <a:r>
              <a:rPr lang="en-IN" dirty="0" smtClean="0"/>
              <a:t>    Pain management</a:t>
            </a:r>
          </a:p>
          <a:p>
            <a:pPr>
              <a:buNone/>
            </a:pPr>
            <a:r>
              <a:rPr lang="en-IN" dirty="0" smtClean="0"/>
              <a:t>    Proper support</a:t>
            </a:r>
          </a:p>
          <a:p>
            <a:pPr>
              <a:buNone/>
            </a:pPr>
            <a:r>
              <a:rPr lang="en-IN" dirty="0" smtClean="0"/>
              <a:t>    Proper Toilet facilities</a:t>
            </a:r>
          </a:p>
          <a:p>
            <a:endParaRPr lang="en-IN" dirty="0" smtClean="0"/>
          </a:p>
          <a:p>
            <a:endParaRPr lang="en-IN" dirty="0" smtClean="0"/>
          </a:p>
          <a:p>
            <a:pPr>
              <a:buNone/>
            </a:pPr>
            <a:r>
              <a:rPr lang="en-IN" dirty="0" smtClean="0"/>
              <a:t>    </a:t>
            </a:r>
          </a:p>
          <a:p>
            <a:pPr>
              <a:buNone/>
            </a:pP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4097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9905" y="0"/>
            <a:ext cx="915390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2875754"/>
          </a:xfrm>
        </p:spPr>
        <p:txBody>
          <a:bodyPr>
            <a:normAutofit/>
          </a:bodyPr>
          <a:lstStyle/>
          <a:p>
            <a:pPr algn="ctr"/>
            <a:endParaRPr lang="en-IN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IN" dirty="0" smtClean="0"/>
          </a:p>
          <a:p>
            <a:endParaRPr lang="en-IN" dirty="0"/>
          </a:p>
          <a:p>
            <a:endParaRPr lang="en-IN" dirty="0" smtClean="0"/>
          </a:p>
          <a:p>
            <a:pPr>
              <a:buNone/>
            </a:pPr>
            <a:r>
              <a:rPr lang="en-IN" dirty="0" smtClean="0"/>
              <a:t>                               </a:t>
            </a:r>
          </a:p>
          <a:p>
            <a:pPr>
              <a:buNone/>
            </a:pPr>
            <a:endParaRPr lang="en-IN" b="1" dirty="0" smtClean="0"/>
          </a:p>
          <a:p>
            <a:pPr>
              <a:buNone/>
            </a:pPr>
            <a:endParaRPr lang="en-IN" b="1" dirty="0" smtClean="0"/>
          </a:p>
          <a:p>
            <a:pPr>
              <a:buNone/>
            </a:pPr>
            <a:endParaRPr lang="en-IN" b="1" dirty="0" smtClean="0"/>
          </a:p>
          <a:p>
            <a:pPr>
              <a:buNone/>
            </a:pPr>
            <a:endParaRPr lang="en-IN" b="1" dirty="0" smtClean="0"/>
          </a:p>
          <a:p>
            <a:pPr>
              <a:buNone/>
            </a:pPr>
            <a:r>
              <a:rPr lang="en-IN" b="1" dirty="0" smtClean="0"/>
              <a:t>                                                  </a:t>
            </a:r>
            <a:endParaRPr lang="en-IN" b="1" dirty="0"/>
          </a:p>
        </p:txBody>
      </p:sp>
      <p:pic>
        <p:nvPicPr>
          <p:cNvPr id="4098" name="Picture 2" descr="C:\Users\debjani chakladar\Desktop\mhday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 smtClean="0"/>
              <a:t>Aim and Objectives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0100" y="1357298"/>
            <a:ext cx="7686700" cy="5500702"/>
          </a:xfrm>
        </p:spPr>
        <p:txBody>
          <a:bodyPr>
            <a:normAutofit fontScale="85000" lnSpcReduction="10000"/>
          </a:bodyPr>
          <a:lstStyle/>
          <a:p>
            <a:r>
              <a:rPr lang="en-IN" sz="3200" dirty="0" smtClean="0"/>
              <a:t>Aim :- “to study Menstrual Hygiene among rural school going adolescent girls”.</a:t>
            </a:r>
          </a:p>
          <a:p>
            <a:endParaRPr lang="en-IN" sz="3200" dirty="0" smtClean="0"/>
          </a:p>
          <a:p>
            <a:r>
              <a:rPr lang="en-IN" sz="3200" dirty="0" smtClean="0"/>
              <a:t>Objectives :-</a:t>
            </a:r>
          </a:p>
          <a:p>
            <a:pPr>
              <a:buNone/>
            </a:pPr>
            <a:r>
              <a:rPr lang="en-IN" dirty="0" smtClean="0"/>
              <a:t> </a:t>
            </a:r>
            <a:r>
              <a:rPr lang="en-IN" dirty="0" smtClean="0"/>
              <a:t>      a</a:t>
            </a:r>
            <a:r>
              <a:rPr lang="en-IN" dirty="0" smtClean="0"/>
              <a:t>) Assess the awareness about menarche and their sources of information before it’s onset.</a:t>
            </a:r>
          </a:p>
          <a:p>
            <a:pPr>
              <a:buNone/>
            </a:pPr>
            <a:r>
              <a:rPr lang="en-IN" dirty="0" smtClean="0"/>
              <a:t>       b) Find out the prevailing practices for menstrual hygiene among adolescent girls.</a:t>
            </a:r>
          </a:p>
          <a:p>
            <a:pPr>
              <a:buNone/>
            </a:pPr>
            <a:r>
              <a:rPr lang="en-IN" dirty="0" smtClean="0"/>
              <a:t>       c) Ascertain the association of  awareness and practices of menstruation hygiene with certain socio-demographic characteristics.</a:t>
            </a:r>
          </a:p>
          <a:p>
            <a:pPr>
              <a:buNone/>
            </a:pPr>
            <a:r>
              <a:rPr lang="en-IN" dirty="0" smtClean="0"/>
              <a:t>       d) Carry out toilet assessment as regards menstrual hygiene.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200" dirty="0" smtClean="0"/>
              <a:t>Material and Methods</a:t>
            </a:r>
            <a:endParaRPr lang="en-IN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0100" y="1600200"/>
            <a:ext cx="7686700" cy="5257800"/>
          </a:xfrm>
        </p:spPr>
        <p:txBody>
          <a:bodyPr>
            <a:normAutofit/>
          </a:bodyPr>
          <a:lstStyle/>
          <a:p>
            <a:r>
              <a:rPr lang="en-IN" sz="2000" dirty="0" smtClean="0"/>
              <a:t>Type of study:- Observational</a:t>
            </a:r>
          </a:p>
          <a:p>
            <a:r>
              <a:rPr lang="en-IN" sz="2000" dirty="0" smtClean="0"/>
              <a:t>Study design:- Community based Cross-sectional analytical study</a:t>
            </a:r>
          </a:p>
          <a:p>
            <a:r>
              <a:rPr lang="en-IN" sz="2000" dirty="0" smtClean="0"/>
              <a:t>Place of study and study population:- Government Higher Secondary School and study done on adolescent girls.</a:t>
            </a:r>
          </a:p>
          <a:p>
            <a:r>
              <a:rPr lang="en-IN" sz="2000" dirty="0" smtClean="0"/>
              <a:t>Sample size:- 200</a:t>
            </a:r>
          </a:p>
          <a:p>
            <a:r>
              <a:rPr lang="en-IN" sz="2000" b="1" dirty="0" smtClean="0"/>
              <a:t>Toilet Assessment done.</a:t>
            </a:r>
            <a:endParaRPr lang="en-IN" sz="2000" dirty="0"/>
          </a:p>
          <a:p>
            <a:r>
              <a:rPr lang="en-IN" sz="2000" b="1" dirty="0"/>
              <a:t>Ethical considerations</a:t>
            </a:r>
            <a:r>
              <a:rPr lang="en-IN" sz="2000" dirty="0"/>
              <a:t>- </a:t>
            </a:r>
            <a:endParaRPr lang="en-IN" sz="2000" dirty="0" smtClean="0"/>
          </a:p>
          <a:p>
            <a:pPr>
              <a:buNone/>
            </a:pPr>
            <a:r>
              <a:rPr lang="en-IN" sz="2000" dirty="0" smtClean="0"/>
              <a:t> </a:t>
            </a:r>
            <a:r>
              <a:rPr lang="en-IN" sz="2000" dirty="0" smtClean="0"/>
              <a:t>     </a:t>
            </a:r>
            <a:r>
              <a:rPr lang="en-IN" sz="2000" dirty="0" smtClean="0"/>
              <a:t>Confidentiality </a:t>
            </a:r>
            <a:r>
              <a:rPr lang="en-IN" sz="2000" dirty="0" smtClean="0"/>
              <a:t>was </a:t>
            </a:r>
            <a:r>
              <a:rPr lang="en-IN" sz="2000" dirty="0"/>
              <a:t>ensured</a:t>
            </a:r>
            <a:r>
              <a:rPr lang="en-IN" sz="2000" dirty="0" smtClean="0"/>
              <a:t>.</a:t>
            </a:r>
          </a:p>
          <a:p>
            <a:pPr>
              <a:buNone/>
            </a:pPr>
            <a:r>
              <a:rPr lang="en-IN" sz="2000" dirty="0" smtClean="0"/>
              <a:t>      </a:t>
            </a:r>
            <a:r>
              <a:rPr lang="en-IN" sz="2000" dirty="0"/>
              <a:t>Informed </a:t>
            </a:r>
            <a:r>
              <a:rPr lang="en-IN" sz="2000" dirty="0" smtClean="0"/>
              <a:t>consent/ Ascent was </a:t>
            </a:r>
            <a:r>
              <a:rPr lang="en-IN" sz="2000" dirty="0"/>
              <a:t>taken. </a:t>
            </a:r>
            <a:endParaRPr lang="en-IN" sz="2000" dirty="0" smtClean="0"/>
          </a:p>
          <a:p>
            <a:pPr>
              <a:buNone/>
            </a:pPr>
            <a:r>
              <a:rPr lang="en-IN" sz="2000" dirty="0" smtClean="0"/>
              <a:t>      The </a:t>
            </a:r>
            <a:r>
              <a:rPr lang="en-IN" sz="2000" dirty="0"/>
              <a:t>approval of institutional ethics committee was obtained.</a:t>
            </a:r>
          </a:p>
          <a:p>
            <a:endParaRPr lang="en-IN" sz="1800" dirty="0"/>
          </a:p>
          <a:p>
            <a:endParaRPr lang="en-IN" sz="1800" dirty="0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>
            <a:normAutofit/>
          </a:bodyPr>
          <a:lstStyle/>
          <a:p>
            <a:pPr algn="ctr"/>
            <a:r>
              <a:rPr lang="en-IN" sz="3200" dirty="0" smtClean="0"/>
              <a:t>Main Findings</a:t>
            </a:r>
            <a:endParaRPr lang="en-IN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928670"/>
          <a:ext cx="9144000" cy="5929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000100" y="0"/>
          <a:ext cx="81439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/>
          <p:nvPr/>
        </p:nvGraphicFramePr>
        <p:xfrm>
          <a:off x="1071538" y="0"/>
          <a:ext cx="8072462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1000100" y="0"/>
          <a:ext cx="81439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1000100" y="0"/>
          <a:ext cx="81439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17706</TotalTime>
  <Words>435</Words>
  <Application>Microsoft Office PowerPoint</Application>
  <PresentationFormat>On-screen Show (4:3)</PresentationFormat>
  <Paragraphs>101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Solstice</vt:lpstr>
      <vt:lpstr>Menstrual Hygiene </vt:lpstr>
      <vt:lpstr>Introduction</vt:lpstr>
      <vt:lpstr>Aim and Objectives</vt:lpstr>
      <vt:lpstr>Material and Methods</vt:lpstr>
      <vt:lpstr>Main Findings</vt:lpstr>
      <vt:lpstr>Slide 6</vt:lpstr>
      <vt:lpstr>Slide 7</vt:lpstr>
      <vt:lpstr>Slide 8</vt:lpstr>
      <vt:lpstr>Slide 9</vt:lpstr>
      <vt:lpstr>Slide 10</vt:lpstr>
      <vt:lpstr>Slide 11</vt:lpstr>
      <vt:lpstr>Slide 12</vt:lpstr>
      <vt:lpstr>Recommended options for disposal of different materials                   Menstrual hygiene management National Guidelines 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Toilet Assessment  </vt:lpstr>
      <vt:lpstr>Toilet Assessment (Contd..)</vt:lpstr>
      <vt:lpstr>Slide 24</vt:lpstr>
      <vt:lpstr>Effective Menstrual Hygiene Management                 Menstrual hygiene management National Guidelines</vt:lpstr>
      <vt:lpstr>Take Home Message</vt:lpstr>
      <vt:lpstr>Slide 27</vt:lpstr>
      <vt:lpstr>Slide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Menstrual Hygiene</dc:title>
  <dc:creator>debjani chakladar</dc:creator>
  <cp:lastModifiedBy>debjani chakladar</cp:lastModifiedBy>
  <cp:revision>186</cp:revision>
  <dcterms:created xsi:type="dcterms:W3CDTF">2019-10-23T15:44:16Z</dcterms:created>
  <dcterms:modified xsi:type="dcterms:W3CDTF">2019-11-08T06:26:57Z</dcterms:modified>
</cp:coreProperties>
</file>