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60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PE-490\Desktop\Gantt%20cha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8824689610427909"/>
          <c:y val="0.11017220739428014"/>
          <c:w val="0.58070813058480053"/>
          <c:h val="0.8035773762670278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Start Date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Sheet1!$A$4:$A$11</c:f>
              <c:strCache>
                <c:ptCount val="8"/>
                <c:pt idx="0">
                  <c:v>Assess need (Existing data + Discussion with community representatives)</c:v>
                </c:pt>
                <c:pt idx="1">
                  <c:v>Baseline Assessment ( Infrastructure &amp; Commodities)</c:v>
                </c:pt>
                <c:pt idx="2">
                  <c:v>Baseline Assessment (HR)</c:v>
                </c:pt>
                <c:pt idx="3">
                  <c:v>Developing Referral protocols to Higher centre</c:v>
                </c:pt>
                <c:pt idx="4">
                  <c:v>Assessment of Transport facilities</c:v>
                </c:pt>
                <c:pt idx="5">
                  <c:v>Deploy resources as per need ( Baseline analysis)</c:v>
                </c:pt>
                <c:pt idx="6">
                  <c:v>Sensitize ANM &amp; ASHA regarding the initiative</c:v>
                </c:pt>
                <c:pt idx="7">
                  <c:v>Activate the Delivery point</c:v>
                </c:pt>
              </c:strCache>
            </c:strRef>
          </c:cat>
          <c:val>
            <c:numRef>
              <c:f>Sheet1!$B$4:$B$11</c:f>
              <c:numCache>
                <c:formatCode>d\-mmm</c:formatCode>
                <c:ptCount val="8"/>
                <c:pt idx="0">
                  <c:v>43040</c:v>
                </c:pt>
                <c:pt idx="1">
                  <c:v>43042</c:v>
                </c:pt>
                <c:pt idx="2">
                  <c:v>43042</c:v>
                </c:pt>
                <c:pt idx="3">
                  <c:v>43040</c:v>
                </c:pt>
                <c:pt idx="4">
                  <c:v>43040</c:v>
                </c:pt>
                <c:pt idx="5">
                  <c:v>43046</c:v>
                </c:pt>
                <c:pt idx="6">
                  <c:v>43052</c:v>
                </c:pt>
                <c:pt idx="7">
                  <c:v>43054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B1-440B-9780-E877292A6C32}"/>
            </c:ext>
          </c:extLst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Duration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Sheet1!$A$4:$A$11</c:f>
              <c:strCache>
                <c:ptCount val="8"/>
                <c:pt idx="0">
                  <c:v>Assess need (Existing data + Discussion with community representatives)</c:v>
                </c:pt>
                <c:pt idx="1">
                  <c:v>Baseline Assessment ( Infrastructure &amp; Commodities)</c:v>
                </c:pt>
                <c:pt idx="2">
                  <c:v>Baseline Assessment (HR)</c:v>
                </c:pt>
                <c:pt idx="3">
                  <c:v>Developing Referral protocols to Higher centre</c:v>
                </c:pt>
                <c:pt idx="4">
                  <c:v>Assessment of Transport facilities</c:v>
                </c:pt>
                <c:pt idx="5">
                  <c:v>Deploy resources as per need ( Baseline analysis)</c:v>
                </c:pt>
                <c:pt idx="6">
                  <c:v>Sensitize ANM &amp; ASHA regarding the initiative</c:v>
                </c:pt>
                <c:pt idx="7">
                  <c:v>Activate the Delivery point</c:v>
                </c:pt>
              </c:strCache>
            </c:strRef>
          </c:cat>
          <c:val>
            <c:numRef>
              <c:f>Sheet1!$C$4:$C$11</c:f>
              <c:numCache>
                <c:formatCode>General</c:formatCode>
                <c:ptCount val="8"/>
                <c:pt idx="0">
                  <c:v>2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7</c:v>
                </c:pt>
                <c:pt idx="6">
                  <c:v>2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B1-440B-9780-E877292A6C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2208416"/>
        <c:axId val="212208976"/>
      </c:barChart>
      <c:catAx>
        <c:axId val="2122084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208976"/>
        <c:crosses val="autoZero"/>
        <c:auto val="1"/>
        <c:lblAlgn val="ctr"/>
        <c:lblOffset val="100"/>
        <c:noMultiLvlLbl val="0"/>
      </c:catAx>
      <c:valAx>
        <c:axId val="212208976"/>
        <c:scaling>
          <c:orientation val="minMax"/>
          <c:max val="43058"/>
          <c:min val="4304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d\-mmm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208416"/>
        <c:crosses val="autoZero"/>
        <c:crossBetween val="between"/>
        <c:majorUnit val="3.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8124D7-F7FC-4E27-90E0-30E9890D3A8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E0F179-B372-4B33-AF37-4FCDD26B6219}">
      <dgm:prSet phldrT="[Text]"/>
      <dgm:spPr/>
      <dgm:t>
        <a:bodyPr/>
        <a:lstStyle/>
        <a:p>
          <a:r>
            <a:rPr lang="en-US" dirty="0"/>
            <a:t>CMO</a:t>
          </a:r>
        </a:p>
      </dgm:t>
    </dgm:pt>
    <dgm:pt modelId="{5506BB2E-4DD9-48B5-8053-16AFB1E93B44}" type="parTrans" cxnId="{E65EAA22-AAAD-44BC-BF2C-5455E73BF8CE}">
      <dgm:prSet/>
      <dgm:spPr/>
      <dgm:t>
        <a:bodyPr/>
        <a:lstStyle/>
        <a:p>
          <a:endParaRPr lang="en-US"/>
        </a:p>
      </dgm:t>
    </dgm:pt>
    <dgm:pt modelId="{B6254DF2-367A-4370-BE53-11627CD1648F}" type="sibTrans" cxnId="{E65EAA22-AAAD-44BC-BF2C-5455E73BF8CE}">
      <dgm:prSet/>
      <dgm:spPr/>
      <dgm:t>
        <a:bodyPr/>
        <a:lstStyle/>
        <a:p>
          <a:endParaRPr lang="en-US"/>
        </a:p>
      </dgm:t>
    </dgm:pt>
    <dgm:pt modelId="{71D10088-FADC-4550-A7B7-662D3DC85563}">
      <dgm:prSet phldrT="[Text]"/>
      <dgm:spPr/>
      <dgm:t>
        <a:bodyPr/>
        <a:lstStyle/>
        <a:p>
          <a:r>
            <a:rPr lang="en-US" dirty="0"/>
            <a:t>ACMO NHM</a:t>
          </a:r>
        </a:p>
      </dgm:t>
    </dgm:pt>
    <dgm:pt modelId="{3AA4F49E-11BF-4F30-8E29-86875D7F7C6D}" type="parTrans" cxnId="{3979653D-2590-441C-AE36-A8A9C14816E4}">
      <dgm:prSet/>
      <dgm:spPr/>
      <dgm:t>
        <a:bodyPr/>
        <a:lstStyle/>
        <a:p>
          <a:endParaRPr lang="en-US"/>
        </a:p>
      </dgm:t>
    </dgm:pt>
    <dgm:pt modelId="{C24B30E6-CE74-464D-A46E-DFDC51BAE700}" type="sibTrans" cxnId="{3979653D-2590-441C-AE36-A8A9C14816E4}">
      <dgm:prSet/>
      <dgm:spPr/>
      <dgm:t>
        <a:bodyPr/>
        <a:lstStyle/>
        <a:p>
          <a:endParaRPr lang="en-US"/>
        </a:p>
      </dgm:t>
    </dgm:pt>
    <dgm:pt modelId="{BE0943E5-66FA-48B6-8F9B-504DD5A88381}">
      <dgm:prSet phldrT="[Text]"/>
      <dgm:spPr/>
      <dgm:t>
        <a:bodyPr/>
        <a:lstStyle/>
        <a:p>
          <a:r>
            <a:rPr lang="en-US" dirty="0"/>
            <a:t>MCH Officer</a:t>
          </a:r>
        </a:p>
      </dgm:t>
    </dgm:pt>
    <dgm:pt modelId="{C90659B3-3BA5-417A-8AC6-A969D609383F}" type="parTrans" cxnId="{D6570E8D-18F2-40B0-AEA5-2086F7307110}">
      <dgm:prSet/>
      <dgm:spPr/>
      <dgm:t>
        <a:bodyPr/>
        <a:lstStyle/>
        <a:p>
          <a:endParaRPr lang="en-US"/>
        </a:p>
      </dgm:t>
    </dgm:pt>
    <dgm:pt modelId="{E27A41E5-FBD0-4E12-A55D-FCEB62F07D3F}" type="sibTrans" cxnId="{D6570E8D-18F2-40B0-AEA5-2086F7307110}">
      <dgm:prSet/>
      <dgm:spPr/>
      <dgm:t>
        <a:bodyPr/>
        <a:lstStyle/>
        <a:p>
          <a:endParaRPr lang="en-US"/>
        </a:p>
      </dgm:t>
    </dgm:pt>
    <dgm:pt modelId="{57BD8B08-8F1B-4E54-A463-9709D73B2E19}">
      <dgm:prSet/>
      <dgm:spPr/>
      <dgm:t>
        <a:bodyPr/>
        <a:lstStyle/>
        <a:p>
          <a:r>
            <a:rPr lang="en-US" dirty="0"/>
            <a:t>Respective Area HS, LHV &amp; BPM</a:t>
          </a:r>
        </a:p>
      </dgm:t>
    </dgm:pt>
    <dgm:pt modelId="{61246D7E-0FD6-445A-8B1E-788CD3277B98}" type="parTrans" cxnId="{39674AD8-44C4-45F8-8EE6-A2C04DB8BD2A}">
      <dgm:prSet/>
      <dgm:spPr/>
      <dgm:t>
        <a:bodyPr/>
        <a:lstStyle/>
        <a:p>
          <a:endParaRPr lang="en-US"/>
        </a:p>
      </dgm:t>
    </dgm:pt>
    <dgm:pt modelId="{3F19BC11-242D-4B39-9CDC-C7D4ECA3EC47}" type="sibTrans" cxnId="{39674AD8-44C4-45F8-8EE6-A2C04DB8BD2A}">
      <dgm:prSet/>
      <dgm:spPr/>
      <dgm:t>
        <a:bodyPr/>
        <a:lstStyle/>
        <a:p>
          <a:endParaRPr lang="en-US"/>
        </a:p>
      </dgm:t>
    </dgm:pt>
    <dgm:pt modelId="{F8C6C225-7D60-45F9-834D-A6D2A490B89B}">
      <dgm:prSet/>
      <dgm:spPr/>
      <dgm:t>
        <a:bodyPr/>
        <a:lstStyle/>
        <a:p>
          <a:r>
            <a:rPr lang="en-US" dirty="0"/>
            <a:t>Facility In Charge</a:t>
          </a:r>
        </a:p>
      </dgm:t>
    </dgm:pt>
    <dgm:pt modelId="{8E568B68-912D-4EAD-8788-4B524C8F8ECF}" type="parTrans" cxnId="{88046004-4BAC-4028-AE3F-AF7B18B7372A}">
      <dgm:prSet/>
      <dgm:spPr/>
      <dgm:t>
        <a:bodyPr/>
        <a:lstStyle/>
        <a:p>
          <a:endParaRPr lang="en-US"/>
        </a:p>
      </dgm:t>
    </dgm:pt>
    <dgm:pt modelId="{BEDC035D-EE4B-4740-9BA1-0EA6C8D592DD}" type="sibTrans" cxnId="{88046004-4BAC-4028-AE3F-AF7B18B7372A}">
      <dgm:prSet/>
      <dgm:spPr/>
      <dgm:t>
        <a:bodyPr/>
        <a:lstStyle/>
        <a:p>
          <a:endParaRPr lang="en-US"/>
        </a:p>
      </dgm:t>
    </dgm:pt>
    <dgm:pt modelId="{48BAF228-86E6-48D8-820E-17732E1230FD}" type="pres">
      <dgm:prSet presAssocID="{168124D7-F7FC-4E27-90E0-30E9890D3A85}" presName="outerComposite" presStyleCnt="0">
        <dgm:presLayoutVars>
          <dgm:chMax val="5"/>
          <dgm:dir/>
          <dgm:resizeHandles val="exact"/>
        </dgm:presLayoutVars>
      </dgm:prSet>
      <dgm:spPr/>
    </dgm:pt>
    <dgm:pt modelId="{45741A4C-17AE-4BAB-810D-89E81985DBF7}" type="pres">
      <dgm:prSet presAssocID="{168124D7-F7FC-4E27-90E0-30E9890D3A85}" presName="dummyMaxCanvas" presStyleCnt="0">
        <dgm:presLayoutVars/>
      </dgm:prSet>
      <dgm:spPr/>
    </dgm:pt>
    <dgm:pt modelId="{388DE9E8-DC6C-434E-9EB8-6DEDE4D99D4E}" type="pres">
      <dgm:prSet presAssocID="{168124D7-F7FC-4E27-90E0-30E9890D3A85}" presName="FiveNodes_1" presStyleLbl="node1" presStyleIdx="0" presStyleCnt="5">
        <dgm:presLayoutVars>
          <dgm:bulletEnabled val="1"/>
        </dgm:presLayoutVars>
      </dgm:prSet>
      <dgm:spPr/>
    </dgm:pt>
    <dgm:pt modelId="{25BF7637-2C3E-40C7-A489-4E91E1896543}" type="pres">
      <dgm:prSet presAssocID="{168124D7-F7FC-4E27-90E0-30E9890D3A85}" presName="FiveNodes_2" presStyleLbl="node1" presStyleIdx="1" presStyleCnt="5">
        <dgm:presLayoutVars>
          <dgm:bulletEnabled val="1"/>
        </dgm:presLayoutVars>
      </dgm:prSet>
      <dgm:spPr/>
    </dgm:pt>
    <dgm:pt modelId="{A9EEA78A-A7FE-4053-9701-D3768DAB85FC}" type="pres">
      <dgm:prSet presAssocID="{168124D7-F7FC-4E27-90E0-30E9890D3A85}" presName="FiveNodes_3" presStyleLbl="node1" presStyleIdx="2" presStyleCnt="5">
        <dgm:presLayoutVars>
          <dgm:bulletEnabled val="1"/>
        </dgm:presLayoutVars>
      </dgm:prSet>
      <dgm:spPr/>
    </dgm:pt>
    <dgm:pt modelId="{29AE83CD-474B-4658-8C2F-9CB063D7881D}" type="pres">
      <dgm:prSet presAssocID="{168124D7-F7FC-4E27-90E0-30E9890D3A85}" presName="FiveNodes_4" presStyleLbl="node1" presStyleIdx="3" presStyleCnt="5">
        <dgm:presLayoutVars>
          <dgm:bulletEnabled val="1"/>
        </dgm:presLayoutVars>
      </dgm:prSet>
      <dgm:spPr/>
    </dgm:pt>
    <dgm:pt modelId="{00D74939-D96F-4EE0-A4BA-491980AB62D9}" type="pres">
      <dgm:prSet presAssocID="{168124D7-F7FC-4E27-90E0-30E9890D3A85}" presName="FiveNodes_5" presStyleLbl="node1" presStyleIdx="4" presStyleCnt="5">
        <dgm:presLayoutVars>
          <dgm:bulletEnabled val="1"/>
        </dgm:presLayoutVars>
      </dgm:prSet>
      <dgm:spPr/>
    </dgm:pt>
    <dgm:pt modelId="{F8F3903B-72C3-4975-B26A-DE7F546BDD8A}" type="pres">
      <dgm:prSet presAssocID="{168124D7-F7FC-4E27-90E0-30E9890D3A85}" presName="FiveConn_1-2" presStyleLbl="fgAccFollowNode1" presStyleIdx="0" presStyleCnt="4">
        <dgm:presLayoutVars>
          <dgm:bulletEnabled val="1"/>
        </dgm:presLayoutVars>
      </dgm:prSet>
      <dgm:spPr/>
    </dgm:pt>
    <dgm:pt modelId="{273FE03B-B3B8-466D-880C-4D3B33304396}" type="pres">
      <dgm:prSet presAssocID="{168124D7-F7FC-4E27-90E0-30E9890D3A85}" presName="FiveConn_2-3" presStyleLbl="fgAccFollowNode1" presStyleIdx="1" presStyleCnt="4">
        <dgm:presLayoutVars>
          <dgm:bulletEnabled val="1"/>
        </dgm:presLayoutVars>
      </dgm:prSet>
      <dgm:spPr/>
    </dgm:pt>
    <dgm:pt modelId="{F4FA5D94-D179-4C7A-A0F0-969DAA8551C1}" type="pres">
      <dgm:prSet presAssocID="{168124D7-F7FC-4E27-90E0-30E9890D3A85}" presName="FiveConn_3-4" presStyleLbl="fgAccFollowNode1" presStyleIdx="2" presStyleCnt="4">
        <dgm:presLayoutVars>
          <dgm:bulletEnabled val="1"/>
        </dgm:presLayoutVars>
      </dgm:prSet>
      <dgm:spPr/>
    </dgm:pt>
    <dgm:pt modelId="{754ECD18-D575-41AD-A55B-7F3DF50D2905}" type="pres">
      <dgm:prSet presAssocID="{168124D7-F7FC-4E27-90E0-30E9890D3A85}" presName="FiveConn_4-5" presStyleLbl="fgAccFollowNode1" presStyleIdx="3" presStyleCnt="4">
        <dgm:presLayoutVars>
          <dgm:bulletEnabled val="1"/>
        </dgm:presLayoutVars>
      </dgm:prSet>
      <dgm:spPr/>
    </dgm:pt>
    <dgm:pt modelId="{0A0C144B-1B20-44BD-85AD-DA6A7CD18B77}" type="pres">
      <dgm:prSet presAssocID="{168124D7-F7FC-4E27-90E0-30E9890D3A85}" presName="FiveNodes_1_text" presStyleLbl="node1" presStyleIdx="4" presStyleCnt="5">
        <dgm:presLayoutVars>
          <dgm:bulletEnabled val="1"/>
        </dgm:presLayoutVars>
      </dgm:prSet>
      <dgm:spPr/>
    </dgm:pt>
    <dgm:pt modelId="{2AE224BD-A542-427A-BC4E-398B6423028F}" type="pres">
      <dgm:prSet presAssocID="{168124D7-F7FC-4E27-90E0-30E9890D3A85}" presName="FiveNodes_2_text" presStyleLbl="node1" presStyleIdx="4" presStyleCnt="5">
        <dgm:presLayoutVars>
          <dgm:bulletEnabled val="1"/>
        </dgm:presLayoutVars>
      </dgm:prSet>
      <dgm:spPr/>
    </dgm:pt>
    <dgm:pt modelId="{F970C6F5-908A-494A-A8D1-0063987E77D4}" type="pres">
      <dgm:prSet presAssocID="{168124D7-F7FC-4E27-90E0-30E9890D3A85}" presName="FiveNodes_3_text" presStyleLbl="node1" presStyleIdx="4" presStyleCnt="5">
        <dgm:presLayoutVars>
          <dgm:bulletEnabled val="1"/>
        </dgm:presLayoutVars>
      </dgm:prSet>
      <dgm:spPr/>
    </dgm:pt>
    <dgm:pt modelId="{30AA1D97-70B1-4BDE-A010-2651D3C46A26}" type="pres">
      <dgm:prSet presAssocID="{168124D7-F7FC-4E27-90E0-30E9890D3A85}" presName="FiveNodes_4_text" presStyleLbl="node1" presStyleIdx="4" presStyleCnt="5">
        <dgm:presLayoutVars>
          <dgm:bulletEnabled val="1"/>
        </dgm:presLayoutVars>
      </dgm:prSet>
      <dgm:spPr/>
    </dgm:pt>
    <dgm:pt modelId="{1FE7E9CD-45AD-4130-BC00-9F9834276840}" type="pres">
      <dgm:prSet presAssocID="{168124D7-F7FC-4E27-90E0-30E9890D3A85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9AC81804-6D51-4982-B286-2E0933B530D0}" type="presOf" srcId="{57BD8B08-8F1B-4E54-A463-9709D73B2E19}" destId="{29AE83CD-474B-4658-8C2F-9CB063D7881D}" srcOrd="0" destOrd="0" presId="urn:microsoft.com/office/officeart/2005/8/layout/vProcess5"/>
    <dgm:cxn modelId="{88046004-4BAC-4028-AE3F-AF7B18B7372A}" srcId="{168124D7-F7FC-4E27-90E0-30E9890D3A85}" destId="{F8C6C225-7D60-45F9-834D-A6D2A490B89B}" srcOrd="4" destOrd="0" parTransId="{8E568B68-912D-4EAD-8788-4B524C8F8ECF}" sibTransId="{BEDC035D-EE4B-4740-9BA1-0EA6C8D592DD}"/>
    <dgm:cxn modelId="{EDE09613-7C6D-48BF-8E78-3092ADC6C2CD}" type="presOf" srcId="{91E0F179-B372-4B33-AF37-4FCDD26B6219}" destId="{0A0C144B-1B20-44BD-85AD-DA6A7CD18B77}" srcOrd="1" destOrd="0" presId="urn:microsoft.com/office/officeart/2005/8/layout/vProcess5"/>
    <dgm:cxn modelId="{9194AB13-805C-4B7E-A2E2-028C8A2BEFAE}" type="presOf" srcId="{F8C6C225-7D60-45F9-834D-A6D2A490B89B}" destId="{1FE7E9CD-45AD-4130-BC00-9F9834276840}" srcOrd="1" destOrd="0" presId="urn:microsoft.com/office/officeart/2005/8/layout/vProcess5"/>
    <dgm:cxn modelId="{E65EAA22-AAAD-44BC-BF2C-5455E73BF8CE}" srcId="{168124D7-F7FC-4E27-90E0-30E9890D3A85}" destId="{91E0F179-B372-4B33-AF37-4FCDD26B6219}" srcOrd="0" destOrd="0" parTransId="{5506BB2E-4DD9-48B5-8053-16AFB1E93B44}" sibTransId="{B6254DF2-367A-4370-BE53-11627CD1648F}"/>
    <dgm:cxn modelId="{CCA27F2F-2CFD-42E2-B21E-C002737D1EAA}" type="presOf" srcId="{91E0F179-B372-4B33-AF37-4FCDD26B6219}" destId="{388DE9E8-DC6C-434E-9EB8-6DEDE4D99D4E}" srcOrd="0" destOrd="0" presId="urn:microsoft.com/office/officeart/2005/8/layout/vProcess5"/>
    <dgm:cxn modelId="{B9AC9A36-429B-4AFA-8012-745293203064}" type="presOf" srcId="{57BD8B08-8F1B-4E54-A463-9709D73B2E19}" destId="{30AA1D97-70B1-4BDE-A010-2651D3C46A26}" srcOrd="1" destOrd="0" presId="urn:microsoft.com/office/officeart/2005/8/layout/vProcess5"/>
    <dgm:cxn modelId="{3979653D-2590-441C-AE36-A8A9C14816E4}" srcId="{168124D7-F7FC-4E27-90E0-30E9890D3A85}" destId="{71D10088-FADC-4550-A7B7-662D3DC85563}" srcOrd="1" destOrd="0" parTransId="{3AA4F49E-11BF-4F30-8E29-86875D7F7C6D}" sibTransId="{C24B30E6-CE74-464D-A46E-DFDC51BAE700}"/>
    <dgm:cxn modelId="{3766FB44-CE08-439C-BE4D-2710A50700AD}" type="presOf" srcId="{3F19BC11-242D-4B39-9CDC-C7D4ECA3EC47}" destId="{754ECD18-D575-41AD-A55B-7F3DF50D2905}" srcOrd="0" destOrd="0" presId="urn:microsoft.com/office/officeart/2005/8/layout/vProcess5"/>
    <dgm:cxn modelId="{06F31272-619E-4C6F-A3BA-C57671B7EEB6}" type="presOf" srcId="{71D10088-FADC-4550-A7B7-662D3DC85563}" destId="{25BF7637-2C3E-40C7-A489-4E91E1896543}" srcOrd="0" destOrd="0" presId="urn:microsoft.com/office/officeart/2005/8/layout/vProcess5"/>
    <dgm:cxn modelId="{F08B2F74-08DE-4E04-BA4B-7785801D4676}" type="presOf" srcId="{E27A41E5-FBD0-4E12-A55D-FCEB62F07D3F}" destId="{F4FA5D94-D179-4C7A-A0F0-969DAA8551C1}" srcOrd="0" destOrd="0" presId="urn:microsoft.com/office/officeart/2005/8/layout/vProcess5"/>
    <dgm:cxn modelId="{37753F74-CEDE-4AE0-86A0-B5E9362477B2}" type="presOf" srcId="{BE0943E5-66FA-48B6-8F9B-504DD5A88381}" destId="{A9EEA78A-A7FE-4053-9701-D3768DAB85FC}" srcOrd="0" destOrd="0" presId="urn:microsoft.com/office/officeart/2005/8/layout/vProcess5"/>
    <dgm:cxn modelId="{C2E65889-7CF9-4413-86BC-6A62CA73D6C9}" type="presOf" srcId="{BE0943E5-66FA-48B6-8F9B-504DD5A88381}" destId="{F970C6F5-908A-494A-A8D1-0063987E77D4}" srcOrd="1" destOrd="0" presId="urn:microsoft.com/office/officeart/2005/8/layout/vProcess5"/>
    <dgm:cxn modelId="{D6570E8D-18F2-40B0-AEA5-2086F7307110}" srcId="{168124D7-F7FC-4E27-90E0-30E9890D3A85}" destId="{BE0943E5-66FA-48B6-8F9B-504DD5A88381}" srcOrd="2" destOrd="0" parTransId="{C90659B3-3BA5-417A-8AC6-A969D609383F}" sibTransId="{E27A41E5-FBD0-4E12-A55D-FCEB62F07D3F}"/>
    <dgm:cxn modelId="{9213ECA3-07B8-4368-A890-9A14B67DEB21}" type="presOf" srcId="{B6254DF2-367A-4370-BE53-11627CD1648F}" destId="{F8F3903B-72C3-4975-B26A-DE7F546BDD8A}" srcOrd="0" destOrd="0" presId="urn:microsoft.com/office/officeart/2005/8/layout/vProcess5"/>
    <dgm:cxn modelId="{D55004C3-03FB-4D6A-B530-5771632B28E9}" type="presOf" srcId="{C24B30E6-CE74-464D-A46E-DFDC51BAE700}" destId="{273FE03B-B3B8-466D-880C-4D3B33304396}" srcOrd="0" destOrd="0" presId="urn:microsoft.com/office/officeart/2005/8/layout/vProcess5"/>
    <dgm:cxn modelId="{1915ECD7-CAE3-4DDD-85B8-599AB8C1CC1C}" type="presOf" srcId="{71D10088-FADC-4550-A7B7-662D3DC85563}" destId="{2AE224BD-A542-427A-BC4E-398B6423028F}" srcOrd="1" destOrd="0" presId="urn:microsoft.com/office/officeart/2005/8/layout/vProcess5"/>
    <dgm:cxn modelId="{39674AD8-44C4-45F8-8EE6-A2C04DB8BD2A}" srcId="{168124D7-F7FC-4E27-90E0-30E9890D3A85}" destId="{57BD8B08-8F1B-4E54-A463-9709D73B2E19}" srcOrd="3" destOrd="0" parTransId="{61246D7E-0FD6-445A-8B1E-788CD3277B98}" sibTransId="{3F19BC11-242D-4B39-9CDC-C7D4ECA3EC47}"/>
    <dgm:cxn modelId="{975BDFE4-595E-4934-A143-F94B86534CD2}" type="presOf" srcId="{F8C6C225-7D60-45F9-834D-A6D2A490B89B}" destId="{00D74939-D96F-4EE0-A4BA-491980AB62D9}" srcOrd="0" destOrd="0" presId="urn:microsoft.com/office/officeart/2005/8/layout/vProcess5"/>
    <dgm:cxn modelId="{67AD61E9-AFB4-483D-AE2D-1C78DFCD2D8D}" type="presOf" srcId="{168124D7-F7FC-4E27-90E0-30E9890D3A85}" destId="{48BAF228-86E6-48D8-820E-17732E1230FD}" srcOrd="0" destOrd="0" presId="urn:microsoft.com/office/officeart/2005/8/layout/vProcess5"/>
    <dgm:cxn modelId="{8B7CBF9C-9F23-4A42-BAF9-DD9D481919FD}" type="presParOf" srcId="{48BAF228-86E6-48D8-820E-17732E1230FD}" destId="{45741A4C-17AE-4BAB-810D-89E81985DBF7}" srcOrd="0" destOrd="0" presId="urn:microsoft.com/office/officeart/2005/8/layout/vProcess5"/>
    <dgm:cxn modelId="{182E1734-E01A-45E4-B9E8-665B4D430112}" type="presParOf" srcId="{48BAF228-86E6-48D8-820E-17732E1230FD}" destId="{388DE9E8-DC6C-434E-9EB8-6DEDE4D99D4E}" srcOrd="1" destOrd="0" presId="urn:microsoft.com/office/officeart/2005/8/layout/vProcess5"/>
    <dgm:cxn modelId="{88CA27EB-5D53-460B-B30B-16EE060CE050}" type="presParOf" srcId="{48BAF228-86E6-48D8-820E-17732E1230FD}" destId="{25BF7637-2C3E-40C7-A489-4E91E1896543}" srcOrd="2" destOrd="0" presId="urn:microsoft.com/office/officeart/2005/8/layout/vProcess5"/>
    <dgm:cxn modelId="{DB731773-7EB3-40AD-8566-FA6169126679}" type="presParOf" srcId="{48BAF228-86E6-48D8-820E-17732E1230FD}" destId="{A9EEA78A-A7FE-4053-9701-D3768DAB85FC}" srcOrd="3" destOrd="0" presId="urn:microsoft.com/office/officeart/2005/8/layout/vProcess5"/>
    <dgm:cxn modelId="{EB3E2EDD-1340-4C5A-BC7A-B074EA195F7B}" type="presParOf" srcId="{48BAF228-86E6-48D8-820E-17732E1230FD}" destId="{29AE83CD-474B-4658-8C2F-9CB063D7881D}" srcOrd="4" destOrd="0" presId="urn:microsoft.com/office/officeart/2005/8/layout/vProcess5"/>
    <dgm:cxn modelId="{5D169363-46CC-4AED-828F-91D1297E4862}" type="presParOf" srcId="{48BAF228-86E6-48D8-820E-17732E1230FD}" destId="{00D74939-D96F-4EE0-A4BA-491980AB62D9}" srcOrd="5" destOrd="0" presId="urn:microsoft.com/office/officeart/2005/8/layout/vProcess5"/>
    <dgm:cxn modelId="{91063E19-24D5-4F96-AE14-FECA5814DFF7}" type="presParOf" srcId="{48BAF228-86E6-48D8-820E-17732E1230FD}" destId="{F8F3903B-72C3-4975-B26A-DE7F546BDD8A}" srcOrd="6" destOrd="0" presId="urn:microsoft.com/office/officeart/2005/8/layout/vProcess5"/>
    <dgm:cxn modelId="{6A5903CA-1B06-436C-84E8-7FA96A142D4E}" type="presParOf" srcId="{48BAF228-86E6-48D8-820E-17732E1230FD}" destId="{273FE03B-B3B8-466D-880C-4D3B33304396}" srcOrd="7" destOrd="0" presId="urn:microsoft.com/office/officeart/2005/8/layout/vProcess5"/>
    <dgm:cxn modelId="{FE026391-5CF3-44A9-9A6E-237382997E4E}" type="presParOf" srcId="{48BAF228-86E6-48D8-820E-17732E1230FD}" destId="{F4FA5D94-D179-4C7A-A0F0-969DAA8551C1}" srcOrd="8" destOrd="0" presId="urn:microsoft.com/office/officeart/2005/8/layout/vProcess5"/>
    <dgm:cxn modelId="{F430F9D0-7546-46AA-9EAE-19E912BA5E7A}" type="presParOf" srcId="{48BAF228-86E6-48D8-820E-17732E1230FD}" destId="{754ECD18-D575-41AD-A55B-7F3DF50D2905}" srcOrd="9" destOrd="0" presId="urn:microsoft.com/office/officeart/2005/8/layout/vProcess5"/>
    <dgm:cxn modelId="{AC076BB6-CA5F-428C-80FF-45D4EA100C33}" type="presParOf" srcId="{48BAF228-86E6-48D8-820E-17732E1230FD}" destId="{0A0C144B-1B20-44BD-85AD-DA6A7CD18B77}" srcOrd="10" destOrd="0" presId="urn:microsoft.com/office/officeart/2005/8/layout/vProcess5"/>
    <dgm:cxn modelId="{EF0545D3-385D-49AF-B9F4-86DF5246DFA1}" type="presParOf" srcId="{48BAF228-86E6-48D8-820E-17732E1230FD}" destId="{2AE224BD-A542-427A-BC4E-398B6423028F}" srcOrd="11" destOrd="0" presId="urn:microsoft.com/office/officeart/2005/8/layout/vProcess5"/>
    <dgm:cxn modelId="{B8B963A1-2F68-4ADF-93BB-776415C13390}" type="presParOf" srcId="{48BAF228-86E6-48D8-820E-17732E1230FD}" destId="{F970C6F5-908A-494A-A8D1-0063987E77D4}" srcOrd="12" destOrd="0" presId="urn:microsoft.com/office/officeart/2005/8/layout/vProcess5"/>
    <dgm:cxn modelId="{54593717-DBBC-4586-ACBE-BB0476AC9F0A}" type="presParOf" srcId="{48BAF228-86E6-48D8-820E-17732E1230FD}" destId="{30AA1D97-70B1-4BDE-A010-2651D3C46A26}" srcOrd="13" destOrd="0" presId="urn:microsoft.com/office/officeart/2005/8/layout/vProcess5"/>
    <dgm:cxn modelId="{7D5153BB-CFD9-4E0D-B201-DAB167D582AC}" type="presParOf" srcId="{48BAF228-86E6-48D8-820E-17732E1230FD}" destId="{1FE7E9CD-45AD-4130-BC00-9F983427684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8DE9E8-DC6C-434E-9EB8-6DEDE4D99D4E}">
      <dsp:nvSpPr>
        <dsp:cNvPr id="0" name=""/>
        <dsp:cNvSpPr/>
      </dsp:nvSpPr>
      <dsp:spPr>
        <a:xfrm>
          <a:off x="0" y="0"/>
          <a:ext cx="7272073" cy="11324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CMO</a:t>
          </a:r>
        </a:p>
      </dsp:txBody>
      <dsp:txXfrm>
        <a:off x="33170" y="33170"/>
        <a:ext cx="5917524" cy="1066151"/>
      </dsp:txXfrm>
    </dsp:sp>
    <dsp:sp modelId="{25BF7637-2C3E-40C7-A489-4E91E1896543}">
      <dsp:nvSpPr>
        <dsp:cNvPr id="0" name=""/>
        <dsp:cNvSpPr/>
      </dsp:nvSpPr>
      <dsp:spPr>
        <a:xfrm>
          <a:off x="543044" y="1289781"/>
          <a:ext cx="7272073" cy="11324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ACMO NHM</a:t>
          </a:r>
        </a:p>
      </dsp:txBody>
      <dsp:txXfrm>
        <a:off x="576214" y="1322951"/>
        <a:ext cx="5926569" cy="1066151"/>
      </dsp:txXfrm>
    </dsp:sp>
    <dsp:sp modelId="{A9EEA78A-A7FE-4053-9701-D3768DAB85FC}">
      <dsp:nvSpPr>
        <dsp:cNvPr id="0" name=""/>
        <dsp:cNvSpPr/>
      </dsp:nvSpPr>
      <dsp:spPr>
        <a:xfrm>
          <a:off x="1086088" y="2579563"/>
          <a:ext cx="7272073" cy="11324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MCH Officer</a:t>
          </a:r>
        </a:p>
      </dsp:txBody>
      <dsp:txXfrm>
        <a:off x="1119258" y="2612733"/>
        <a:ext cx="5926569" cy="1066151"/>
      </dsp:txXfrm>
    </dsp:sp>
    <dsp:sp modelId="{29AE83CD-474B-4658-8C2F-9CB063D7881D}">
      <dsp:nvSpPr>
        <dsp:cNvPr id="0" name=""/>
        <dsp:cNvSpPr/>
      </dsp:nvSpPr>
      <dsp:spPr>
        <a:xfrm>
          <a:off x="1629133" y="3869345"/>
          <a:ext cx="7272073" cy="11324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Respective Area HS, LHV &amp; BPM</a:t>
          </a:r>
        </a:p>
      </dsp:txBody>
      <dsp:txXfrm>
        <a:off x="1662303" y="3902515"/>
        <a:ext cx="5926569" cy="1066151"/>
      </dsp:txXfrm>
    </dsp:sp>
    <dsp:sp modelId="{00D74939-D96F-4EE0-A4BA-491980AB62D9}">
      <dsp:nvSpPr>
        <dsp:cNvPr id="0" name=""/>
        <dsp:cNvSpPr/>
      </dsp:nvSpPr>
      <dsp:spPr>
        <a:xfrm>
          <a:off x="2172177" y="5159126"/>
          <a:ext cx="7272073" cy="11324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Facility In Charge</a:t>
          </a:r>
        </a:p>
      </dsp:txBody>
      <dsp:txXfrm>
        <a:off x="2205347" y="5192296"/>
        <a:ext cx="5926569" cy="1066151"/>
      </dsp:txXfrm>
    </dsp:sp>
    <dsp:sp modelId="{F8F3903B-72C3-4975-B26A-DE7F546BDD8A}">
      <dsp:nvSpPr>
        <dsp:cNvPr id="0" name=""/>
        <dsp:cNvSpPr/>
      </dsp:nvSpPr>
      <dsp:spPr>
        <a:xfrm>
          <a:off x="6535953" y="827347"/>
          <a:ext cx="736119" cy="7361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6701580" y="827347"/>
        <a:ext cx="404865" cy="553930"/>
      </dsp:txXfrm>
    </dsp:sp>
    <dsp:sp modelId="{273FE03B-B3B8-466D-880C-4D3B33304396}">
      <dsp:nvSpPr>
        <dsp:cNvPr id="0" name=""/>
        <dsp:cNvSpPr/>
      </dsp:nvSpPr>
      <dsp:spPr>
        <a:xfrm>
          <a:off x="7078998" y="2117129"/>
          <a:ext cx="736119" cy="7361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7244625" y="2117129"/>
        <a:ext cx="404865" cy="553930"/>
      </dsp:txXfrm>
    </dsp:sp>
    <dsp:sp modelId="{F4FA5D94-D179-4C7A-A0F0-969DAA8551C1}">
      <dsp:nvSpPr>
        <dsp:cNvPr id="0" name=""/>
        <dsp:cNvSpPr/>
      </dsp:nvSpPr>
      <dsp:spPr>
        <a:xfrm>
          <a:off x="7622042" y="3388036"/>
          <a:ext cx="736119" cy="7361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7787669" y="3388036"/>
        <a:ext cx="404865" cy="553930"/>
      </dsp:txXfrm>
    </dsp:sp>
    <dsp:sp modelId="{754ECD18-D575-41AD-A55B-7F3DF50D2905}">
      <dsp:nvSpPr>
        <dsp:cNvPr id="0" name=""/>
        <dsp:cNvSpPr/>
      </dsp:nvSpPr>
      <dsp:spPr>
        <a:xfrm>
          <a:off x="8165087" y="4690401"/>
          <a:ext cx="736119" cy="7361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8330714" y="4690401"/>
        <a:ext cx="404865" cy="553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FF62-1A3E-479C-A334-D8B91013027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43F3-705B-4F84-8FB5-4460469C9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6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FF62-1A3E-479C-A334-D8B91013027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43F3-705B-4F84-8FB5-4460469C9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1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FF62-1A3E-479C-A334-D8B91013027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43F3-705B-4F84-8FB5-4460469C9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81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FF62-1A3E-479C-A334-D8B91013027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43F3-705B-4F84-8FB5-4460469C9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7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FF62-1A3E-479C-A334-D8B91013027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43F3-705B-4F84-8FB5-4460469C9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6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FF62-1A3E-479C-A334-D8B91013027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43F3-705B-4F84-8FB5-4460469C9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FF62-1A3E-479C-A334-D8B91013027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43F3-705B-4F84-8FB5-4460469C9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89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FF62-1A3E-479C-A334-D8B91013027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43F3-705B-4F84-8FB5-4460469C9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4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FF62-1A3E-479C-A334-D8B91013027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43F3-705B-4F84-8FB5-4460469C9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3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FF62-1A3E-479C-A334-D8B91013027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43F3-705B-4F84-8FB5-4460469C9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03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FF62-1A3E-479C-A334-D8B91013027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43F3-705B-4F84-8FB5-4460469C9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0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2FF62-1A3E-479C-A334-D8B91013027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E43F3-705B-4F84-8FB5-4460469C9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Activation of Delivery points</a:t>
            </a:r>
          </a:p>
        </p:txBody>
      </p:sp>
    </p:spTree>
    <p:extLst>
      <p:ext uri="{BB962C8B-B14F-4D97-AF65-F5344CB8AC3E}">
        <p14:creationId xmlns:p14="http://schemas.microsoft.com/office/powerpoint/2010/main" val="3691527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Facilities to be Enrolled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Chaka Female Hospital</a:t>
            </a:r>
          </a:p>
          <a:p>
            <a:r>
              <a:rPr lang="en-US" dirty="0"/>
              <a:t>APHC Paw Ki Devi 	</a:t>
            </a:r>
          </a:p>
          <a:p>
            <a:r>
              <a:rPr lang="en-US" dirty="0"/>
              <a:t>APHC </a:t>
            </a:r>
            <a:r>
              <a:rPr lang="en-US" dirty="0" err="1"/>
              <a:t>Budakedar</a:t>
            </a:r>
            <a:endParaRPr lang="en-US" dirty="0"/>
          </a:p>
          <a:p>
            <a:r>
              <a:rPr lang="en-US" dirty="0"/>
              <a:t>PHC </a:t>
            </a:r>
            <a:r>
              <a:rPr lang="en-US" dirty="0" err="1"/>
              <a:t>Chherapdhar</a:t>
            </a:r>
            <a:endParaRPr lang="en-US" dirty="0"/>
          </a:p>
          <a:p>
            <a:r>
              <a:rPr lang="en-US" dirty="0"/>
              <a:t>SAD </a:t>
            </a:r>
            <a:r>
              <a:rPr lang="en-US" dirty="0" err="1"/>
              <a:t>Semandidhar</a:t>
            </a:r>
            <a:endParaRPr lang="en-US" dirty="0"/>
          </a:p>
          <a:p>
            <a:r>
              <a:rPr lang="en-US" dirty="0"/>
              <a:t>SC </a:t>
            </a:r>
            <a:r>
              <a:rPr lang="en-US" dirty="0" err="1"/>
              <a:t>Dwargarh</a:t>
            </a:r>
            <a:endParaRPr lang="en-US" dirty="0"/>
          </a:p>
          <a:p>
            <a:r>
              <a:rPr lang="en-US" dirty="0"/>
              <a:t>SC </a:t>
            </a:r>
            <a:r>
              <a:rPr lang="en-US" dirty="0" err="1"/>
              <a:t>Kamand</a:t>
            </a:r>
            <a:endParaRPr lang="en-US" dirty="0"/>
          </a:p>
          <a:p>
            <a:r>
              <a:rPr lang="en-US" dirty="0"/>
              <a:t>CHC </a:t>
            </a:r>
            <a:r>
              <a:rPr lang="en-US" dirty="0" err="1"/>
              <a:t>Kirtinagar</a:t>
            </a:r>
            <a:endParaRPr lang="en-US" dirty="0"/>
          </a:p>
          <a:p>
            <a:r>
              <a:rPr lang="en-US" dirty="0"/>
              <a:t>PHC </a:t>
            </a:r>
            <a:r>
              <a:rPr lang="en-US" dirty="0" err="1"/>
              <a:t>Chaund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593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471" y="0"/>
            <a:ext cx="10515600" cy="970671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Case study – Chaka Hospital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784850"/>
              </p:ext>
            </p:extLst>
          </p:nvPr>
        </p:nvGraphicFramePr>
        <p:xfrm>
          <a:off x="519816" y="970671"/>
          <a:ext cx="11264910" cy="5554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8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6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8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Population covered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15795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4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Existing Health seeking Behavior for delivery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Devprayag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Gaja,Srinagar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Rishikesh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Baurari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8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Average distance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65- 85kms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8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Average time required during Transportation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1.5 to 3 </a:t>
                      </a:r>
                      <a:r>
                        <a:rPr lang="en-US" sz="2400" dirty="0" err="1"/>
                        <a:t>Hrs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88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Out of Pocket expenditure involved in transportation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1000 to 3000/-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88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Percentage of clients using </a:t>
                      </a:r>
                      <a:r>
                        <a:rPr lang="en-US" sz="2400" dirty="0" err="1"/>
                        <a:t>pvt</a:t>
                      </a:r>
                      <a:r>
                        <a:rPr lang="en-US" sz="2400" dirty="0"/>
                        <a:t>/ own vehicle for transportation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55-65%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88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Reported home deliveries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20-25%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88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Percentage of pregnant women delivering in Private hospital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35-40%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88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Percentage of Total deliveries in </a:t>
                      </a:r>
                      <a:r>
                        <a:rPr lang="en-US" sz="2400" dirty="0" err="1"/>
                        <a:t>Govt</a:t>
                      </a:r>
                      <a:r>
                        <a:rPr lang="en-US" sz="2400" dirty="0"/>
                        <a:t> institutions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151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574" y="182246"/>
            <a:ext cx="10515600" cy="70402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Case Study - Paw </a:t>
            </a:r>
            <a:r>
              <a:rPr lang="en-US" sz="3600" dirty="0" err="1"/>
              <a:t>ki</a:t>
            </a:r>
            <a:r>
              <a:rPr lang="en-US" sz="3600" dirty="0"/>
              <a:t> Devi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234316"/>
              </p:ext>
            </p:extLst>
          </p:nvPr>
        </p:nvGraphicFramePr>
        <p:xfrm>
          <a:off x="898574" y="886266"/>
          <a:ext cx="10355580" cy="5711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7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8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234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34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Population covered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19241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5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Existing Health seeking Behavior for delivery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Rishikesh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34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Average distance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60kms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2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Average time required during Transportation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1.5Hrs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2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Out of Pocket expenditure involved in transportation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1500 to 3000/-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34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Reported home deliveries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35-40%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02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Percentage of pregnant women delivering in Private hospital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2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Percentage of Total deliveries in </a:t>
                      </a:r>
                      <a:r>
                        <a:rPr lang="en-US" sz="2400" dirty="0" err="1"/>
                        <a:t>Govt</a:t>
                      </a:r>
                      <a:r>
                        <a:rPr lang="en-US" sz="2400" dirty="0"/>
                        <a:t> institutions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10-15%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469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District Task force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960461264"/>
              </p:ext>
            </p:extLst>
          </p:nvPr>
        </p:nvGraphicFramePr>
        <p:xfrm>
          <a:off x="1514900" y="204716"/>
          <a:ext cx="9444251" cy="6291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8244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3862986"/>
              </p:ext>
            </p:extLst>
          </p:nvPr>
        </p:nvGraphicFramePr>
        <p:xfrm>
          <a:off x="682388" y="450376"/>
          <a:ext cx="11163869" cy="615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3473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68179"/>
              </p:ext>
            </p:extLst>
          </p:nvPr>
        </p:nvGraphicFramePr>
        <p:xfrm>
          <a:off x="357022" y="423081"/>
          <a:ext cx="11325462" cy="6262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0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3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6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39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18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4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845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057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159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8292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0286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 dirty="0">
                          <a:effectLst/>
                        </a:rPr>
                        <a:t>Facility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Block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Priority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MO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Competent ANM/SN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Laboratory facilities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LT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Transport facility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Residence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Labor room ( commodities &amp; space)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24*7 availablity of water &amp; electricity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Remark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Facility readiness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Yes/ No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Chaka Female Hospital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 dirty="0">
                          <a:effectLst/>
                        </a:rPr>
                        <a:t>Fakot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High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APHC Paw Ki Devi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 dirty="0">
                          <a:effectLst/>
                        </a:rPr>
                        <a:t>Fakot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High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APHC Budakedar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Bhilangana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Medium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4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CHC Kirtinagar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Kirtinagar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Medium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4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PHC Chaund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Pratapnagar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High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1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PHC Chherapdhar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Pratapnagar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High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1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SAD Semandidhar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Jakhnidhar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Medium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4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SC Kamand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Thauldhar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600">
                          <a:effectLst/>
                        </a:rPr>
                        <a:t>Low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4457" marR="54457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36703" y="-38584"/>
            <a:ext cx="9166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Checklist</a:t>
            </a:r>
            <a:r>
              <a:rPr lang="en-US" dirty="0"/>
              <a:t>                    </a:t>
            </a:r>
            <a:r>
              <a:rPr lang="en-US" sz="2000" dirty="0"/>
              <a:t>Date:</a:t>
            </a:r>
            <a:r>
              <a:rPr lang="en-US" dirty="0"/>
              <a:t>                                        Note: Tick appropriate box as per availability</a:t>
            </a:r>
          </a:p>
        </p:txBody>
      </p:sp>
    </p:spTree>
    <p:extLst>
      <p:ext uri="{BB962C8B-B14F-4D97-AF65-F5344CB8AC3E}">
        <p14:creationId xmlns:p14="http://schemas.microsoft.com/office/powerpoint/2010/main" val="3748028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397" y="2442949"/>
            <a:ext cx="30891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837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2504</TotalTime>
  <Words>354</Words>
  <Application>Microsoft Office PowerPoint</Application>
  <PresentationFormat>Widescreen</PresentationFormat>
  <Paragraphs>174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Activation of Delivery points</vt:lpstr>
      <vt:lpstr>Facilities to be Enrolled</vt:lpstr>
      <vt:lpstr>Case study – Chaka Hospital</vt:lpstr>
      <vt:lpstr>Case Study - Paw ki Devi</vt:lpstr>
      <vt:lpstr>District Task force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Activation of Delivery points</dc:title>
  <dc:creator>IPE-490</dc:creator>
  <cp:lastModifiedBy>Vijay Gaikwad</cp:lastModifiedBy>
  <cp:revision>28</cp:revision>
  <dcterms:created xsi:type="dcterms:W3CDTF">2017-10-27T13:23:52Z</dcterms:created>
  <dcterms:modified xsi:type="dcterms:W3CDTF">2019-11-16T07:54:05Z</dcterms:modified>
</cp:coreProperties>
</file>