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7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7" r:id="rId2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16"/>
    </p:cViewPr>
  </p:sorterViewPr>
  <p:notesViewPr>
    <p:cSldViewPr snapToGrid="0">
      <p:cViewPr varScale="1">
        <p:scale>
          <a:sx n="47" d="100"/>
          <a:sy n="47" d="100"/>
        </p:scale>
        <p:origin x="29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CC676-2B29-4C60-8B9F-8F3875D2FDF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11DE-1302-4A12-94E1-BF999687F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6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111DE-1302-4A12-94E1-BF999687F1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 hidden="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2" hidden="1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480" cy="360"/>
          </a:xfrm>
          <a:prstGeom prst="rtTriangle">
            <a:avLst/>
          </a:prstGeom>
          <a:gradFill rotWithShape="0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5" name="Group 6"/>
          <p:cNvGrpSpPr/>
          <p:nvPr/>
        </p:nvGrpSpPr>
        <p:grpSpPr>
          <a:xfrm>
            <a:off x="-3600" y="4952880"/>
            <a:ext cx="9147600" cy="1911600"/>
            <a:chOff x="-3600" y="4952880"/>
            <a:chExt cx="9147600" cy="1911600"/>
          </a:xfrm>
        </p:grpSpPr>
        <p:sp>
          <p:nvSpPr>
            <p:cNvPr id="6" name="CustomShape 7"/>
            <p:cNvSpPr/>
            <p:nvPr/>
          </p:nvSpPr>
          <p:spPr>
            <a:xfrm>
              <a:off x="1687680" y="4952880"/>
              <a:ext cx="7455600" cy="48744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35280" y="5237640"/>
              <a:ext cx="9108000" cy="78804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5001120"/>
              <a:ext cx="9143280" cy="186336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>
                <a:alphaModFix amt="50000"/>
              </a:blip>
              <a:tile/>
            </a:blipFill>
            <a:ln w="12600"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" name="Line 10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1124640"/>
            <a:ext cx="7771680" cy="122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IN" sz="4800" b="1" strike="noStrike" spc="-1">
                <a:solidFill>
                  <a:srgbClr val="464646"/>
                </a:solidFill>
                <a:latin typeface="Lucida Sans Unicode"/>
                <a:ea typeface="DejaVu Sans"/>
              </a:rPr>
              <a:t>  “</a:t>
            </a:r>
            <a:r>
              <a:rPr lang="en-IN" sz="4800" b="1" strike="noStrike" spc="-1">
                <a:solidFill>
                  <a:srgbClr val="464646"/>
                </a:solidFill>
                <a:latin typeface="Monotype Corsiva"/>
                <a:ea typeface="DejaVu Sans"/>
              </a:rPr>
              <a:t>A Near Miss Case”</a:t>
            </a:r>
            <a:endParaRPr lang="en-IN" sz="4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85800" y="3611520"/>
            <a:ext cx="777168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464646"/>
                </a:solidFill>
                <a:latin typeface="Monotype Corsiva"/>
                <a:ea typeface="DejaVu Sans"/>
              </a:rPr>
              <a:t>Dr </a:t>
            </a:r>
            <a:r>
              <a:rPr lang="en-IN" sz="2700" b="0" strike="noStrike" spc="-1" dirty="0" err="1">
                <a:solidFill>
                  <a:srgbClr val="464646"/>
                </a:solidFill>
                <a:latin typeface="Monotype Corsiva"/>
                <a:ea typeface="DejaVu Sans"/>
              </a:rPr>
              <a:t>Ajita</a:t>
            </a:r>
            <a:r>
              <a:rPr lang="en-IN" sz="2700" b="0" strike="noStrike" spc="-1" dirty="0">
                <a:solidFill>
                  <a:srgbClr val="464646"/>
                </a:solidFill>
                <a:latin typeface="Monotype Corsiva"/>
                <a:ea typeface="DejaVu Sans"/>
              </a:rPr>
              <a:t> Mishra, JR II</a:t>
            </a:r>
            <a:endParaRPr lang="en-IN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464646"/>
                </a:solidFill>
                <a:latin typeface="Monotype Corsiva"/>
                <a:ea typeface="DejaVu Sans"/>
              </a:rPr>
              <a:t>Dept of Obstetrics &amp; Gynaecology</a:t>
            </a:r>
            <a:endParaRPr lang="en-IN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464646"/>
                </a:solidFill>
                <a:latin typeface="Monotype Corsiva"/>
                <a:ea typeface="DejaVu Sans"/>
              </a:rPr>
              <a:t>Dr DY Patil Medical College, Pune</a:t>
            </a:r>
            <a:endParaRPr lang="en-IN" sz="27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The patient developed a transient VENTRICULAR TACHYCARDIA on post </a:t>
            </a: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re-exploration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ay1 with </a:t>
            </a: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heart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rate of 270/min which was managed with the help of intensivist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Post re-exploration Day 1 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Continued to have fever off and on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Ventilatory support continued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Transfused Blood, SDP, FFP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Management carried on in Consultation with  Physician, Pulmonologist and Intensivist.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CE181E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Peritoneal flakes culture report received – MRSA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Routine ICU protocol investigations continued to show  raised TLC and low Platelet count.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Re-exp Day 2 onwards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Vancomycin and 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Tigecycline  started on post re-exp day 5  due to persistent features of sepsis. Linezolid, Clindamycin stopped.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Nutrition maintained with TPN and Albumin infusion.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Electrolyte monitoring with supplementation as required, DVT stocking and attempts at weaning off the ventilator started.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Finally extubated on post re-exp Day 6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Oral fluids started next day, followed by soft diet with high protein and mobilisation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101 – 102°F spikes on re-exp Day 6 &amp; 7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Vancomycin, Tigecycline, Imipenem-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Cilastin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continued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The CVP catheter tip &amp; repeat Blood culture sent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Enoxaparin started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The CVP catheter tip culture report showed Acinetobacter growth sensitive to Meropenem, Tigecycline, Colistin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Imipenem stopped and Tigecycline, Vancomycin continued.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Shifted back to 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ObGy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ward from ICU on post re-exp Day 12.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Re-exp sutures removed on post re-exp Day 14.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Declared Fit for Discharge one month after admission to hospital and finally discharged on 29/3/19. 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HB </a:t>
            </a:r>
            <a:r>
              <a:rPr lang="en-IN" sz="27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8.6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Polymorph 65% ; PLT Count 4.32 ; TLC 9500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Total S. PROTEIN </a:t>
            </a:r>
            <a:r>
              <a:rPr lang="en-IN" sz="27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4.8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RFT Report : B UREA 14; S. Creatinine 0.6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LFT Report :  S. Bilirubin 0.68; SGPT 40 ;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 SGOT 19; ALP 19;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 S. Uric acid 3.9; LDH 275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Blood culture report – No Growth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Wound swab report – No Growth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Investigation report at discharge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Highlight the travails of managing ‘a case of post-operative septicemia’</a:t>
            </a:r>
            <a:endParaRPr lang="en-IN" sz="27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HA infections can not only be a cause of severe morbidity and mortality, but also a huge economic burden on the system and the patient and family.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Aim of presentation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-1"/>
            <a:ext cx="8229240" cy="1217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1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Learnt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457200" y="1217913"/>
            <a:ext cx="8229240" cy="49102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to remain vigilant during pre, intra  &amp; post operative periods to prevent and tackle this scourge of HA infection, which often disrupts the entire management of  patients.</a:t>
            </a:r>
          </a:p>
          <a:p>
            <a:pPr marL="365760" indent="-255240"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responsibility of maintaining communication with the patient’s relatives is a key factor in such cases.</a:t>
            </a:r>
            <a:endParaRPr lang="en-US" sz="2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Prolonged ICU treatment can be financially crippling for a family and here it was a patient who came to us for management of a physiological process - CHILDBIRTH </a:t>
            </a:r>
            <a:endParaRPr lang="en-IN" sz="2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a critical case with multidisciplinary support on a holiday </a:t>
            </a:r>
            <a:r>
              <a:rPr lang="en-US" sz="24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sometimes be </a:t>
            </a:r>
            <a:r>
              <a:rPr lang="en-US" sz="24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uphill task because it is mostly personal networking which makes things move on such days.</a:t>
            </a:r>
            <a:endParaRPr lang="en-IN" sz="2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IN" sz="3200" spc="-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332B-F4AE-45F8-A9D6-833B8491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Acknowledgement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5BD92-9549-44CA-B1C0-BCB8FE8E481B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We extend our sincere gratitude to all the Departments, who helped us in managing this case and save the life of a Mother</a:t>
            </a:r>
          </a:p>
        </p:txBody>
      </p:sp>
    </p:spTree>
    <p:extLst>
      <p:ext uri="{BB962C8B-B14F-4D97-AF65-F5344CB8AC3E}">
        <p14:creationId xmlns:p14="http://schemas.microsoft.com/office/powerpoint/2010/main" val="382356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855214-A065-4877-B606-6D1497FF1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6" y="1153552"/>
            <a:ext cx="704791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8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25 year old 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primigravida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at 38 weeks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Booked case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Caesarean section done for Breech presentation (28/2/19)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The operation and immediate post operative period ( Day 1 – 4 ) were uneventful.</a:t>
            </a:r>
          </a:p>
          <a:p>
            <a:pPr marL="110520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700" b="1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7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dose prophylactic antibiotic given</a:t>
            </a:r>
            <a:endParaRPr lang="en-IN" sz="2700" b="0" strike="noStrike" spc="-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 Case Report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100.4° F temperature spike in the afternoon.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Physical examination – no localising signs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Managed as a case of puerperal fever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CBC, Urine &amp; High vaginal swab for culture sent 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CBC: Hb 11G%, TLC </a:t>
            </a:r>
            <a:r>
              <a:rPr lang="en-IN" sz="2700" b="0" strike="noStrike" spc="-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10200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/cu mm P 95%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CRP +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ve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Post-op Day 5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1124640"/>
            <a:ext cx="8228880" cy="540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Patient continued to have temp spikes in range of 100-101°F (with </a:t>
            </a:r>
            <a:r>
              <a:rPr lang="en-IN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Paracetamol) 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Ceftriaxone, Gentamycin &amp; Metronidazole started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Sutures removed on post op day 7 – wound well healed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On day 7 at 4:30 pm - high grade fever of 105°F with chills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1720" lvl="1" indent="-22788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Repeat TLC </a:t>
            </a:r>
            <a:r>
              <a:rPr lang="en-IN" sz="28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17200 </a:t>
            </a: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cells/</a:t>
            </a:r>
            <a:r>
              <a:rPr lang="en-IN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cumm</a:t>
            </a: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with N 94%, Platelet 160000/cu mm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1720" lvl="1" indent="-22788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High vaginal culture report received: MRSA sensitive to gentamycin, vancomycin, linezolid.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 indent="-255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Blood culture sent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57200" y="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 Day 6 - 8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23640" y="1463040"/>
            <a:ext cx="8228880" cy="43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32500" lnSpcReduction="20000"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Patient continued to remain febrile </a:t>
            </a:r>
            <a:r>
              <a:rPr lang="en-IN" sz="6000" b="0" strike="noStrike" spc="-1" dirty="0">
                <a:solidFill>
                  <a:srgbClr val="CE181E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Developed petechial rashes on lower limbs  along with right hypogastric tenderness.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CBC, LFT, RFT &amp; coagulation profile repeated which read as :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Hb 10.6 , TLC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32,000</a:t>
            </a: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 Platelet count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82,000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INR 3 , D DIMER and APTT raised</a:t>
            </a: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.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S. Albumin was significantly decreased</a:t>
            </a: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. 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LFT report : Total S. bilirubin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2.75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S. ALP 457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S.LDH 417+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RFT report : Blood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Urea 62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S. </a:t>
            </a:r>
            <a:r>
              <a:rPr lang="en-IN" sz="6000" b="0" strike="noStrike" spc="-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Creatinine 1.14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6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S. Uric acid 6.7</a:t>
            </a:r>
            <a:endParaRPr lang="en-IN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3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3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3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3300" b="0" strike="noStrike" spc="-1" dirty="0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274680"/>
            <a:ext cx="8228880" cy="99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4100" b="1" strike="noStrike" spc="-1" dirty="0">
                <a:solidFill>
                  <a:srgbClr val="46464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 DAY 9</a:t>
            </a:r>
            <a:endParaRPr lang="en-IN" sz="41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141732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2"/>
          <p:cNvSpPr/>
          <p:nvPr/>
        </p:nvSpPr>
        <p:spPr>
          <a:xfrm>
            <a:off x="457200" y="274680"/>
            <a:ext cx="8228880" cy="203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en-IN" sz="4100" b="0" strike="noStrike" spc="-1" dirty="0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457200" y="1185812"/>
            <a:ext cx="8228880" cy="49882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2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 (BACT-ALERT) was reported as MRSA sensitive to linezolid.</a:t>
            </a:r>
            <a:endParaRPr lang="en-IN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2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all the investigations and culture reports previous antibiotics substituted with </a:t>
            </a:r>
            <a:r>
              <a:rPr lang="en-IN" sz="28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IN" sz="2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linezolid and imipenem -</a:t>
            </a:r>
            <a:r>
              <a:rPr lang="en-IN" sz="28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cilastatin</a:t>
            </a:r>
            <a:r>
              <a:rPr lang="en-IN" sz="2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consultation with physician. </a:t>
            </a:r>
            <a:endParaRPr lang="en-IN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lang="en-IN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USG abdomen: minimal ascites</a:t>
            </a:r>
            <a:endParaRPr lang="en-IN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B9A63-1536-4782-B426-9C733D67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78147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DAY 10 (SUNDAY)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59B0B-BBEC-4332-97C7-5552076653F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02454" y="1448973"/>
            <a:ext cx="8229240" cy="4400682"/>
          </a:xfrm>
        </p:spPr>
        <p:txBody>
          <a:bodyPr>
            <a:normAutofit fontScale="77500" lnSpcReduction="20000"/>
          </a:bodyPr>
          <a:lstStyle/>
          <a:p>
            <a:pPr marL="110520" indent="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IN" sz="4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continued to be febrile and toxic.</a:t>
            </a:r>
          </a:p>
          <a:p>
            <a:pPr marL="1105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IN" sz="4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findings of high TLC , low platelet count with deranged liver functions, renal functions and coagulation parameters a diagnosis of </a:t>
            </a:r>
            <a:r>
              <a:rPr lang="en-IN" sz="40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SEPTICAEMIA WITH MULTI ORGAN INVOLVEMENT</a:t>
            </a:r>
            <a:endParaRPr lang="en-IN" sz="4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0520" indent="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IN" sz="4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CECT Abdomen and Pelvis was performed prior to surgery which showed</a:t>
            </a:r>
            <a:endParaRPr lang="en-IN" sz="4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r>
              <a:rPr lang="en-IN" sz="4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Heterogenous collection 93X73X83 mm seen    anterior to the lower uterine segment along the LSCS scar</a:t>
            </a:r>
            <a:endParaRPr lang="en-IN" sz="4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751562"/>
            <a:ext cx="8228880" cy="52550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The exploratory laparotomy was carried out on Sunday </a:t>
            </a: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itself </a:t>
            </a:r>
            <a:r>
              <a:rPr lang="en-IN" sz="2700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alongwith</a:t>
            </a: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the surgical specialist</a:t>
            </a: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showed collection of purulent fluid inside the abdominal cavity and sample was sent for culture. (Report later confirmed MRSA growth)</a:t>
            </a:r>
            <a:endParaRPr lang="en-IN" sz="27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whole abdomen was explored and no other abnormality was detected. </a:t>
            </a:r>
            <a:endParaRPr lang="en-IN" sz="27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 peritoneal lavage done and abdomen closed with a drain</a:t>
            </a:r>
            <a:endParaRPr lang="en-IN" sz="27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Post operatively the patient was shifted to the ICU on ventilatory support with Noradrenaline drip as she was unable to maintain sPO</a:t>
            </a:r>
            <a:r>
              <a:rPr lang="en-IN" sz="2700" b="0" strike="noStrike" spc="-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 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&amp; BP.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Inj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Clindamycin was added to the 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Imipenam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</a:t>
            </a:r>
            <a:r>
              <a:rPr lang="en-IN" sz="27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cilastatin</a:t>
            </a: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and Linezolid combination.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IN" sz="27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Transfused PRBC, FFP &amp; SDP</a:t>
            </a:r>
            <a:endParaRPr lang="en-IN" sz="27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IN" sz="2700" b="0" strike="noStrike" spc="-1" dirty="0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18616</TotalTime>
  <Words>1021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Bradley Hand ITC</vt:lpstr>
      <vt:lpstr>Calibri</vt:lpstr>
      <vt:lpstr>Lucida Sans Unicode</vt:lpstr>
      <vt:lpstr>Monotype Corsiva</vt:lpstr>
      <vt:lpstr>Symbol</vt:lpstr>
      <vt:lpstr>Times New Roman</vt:lpstr>
      <vt:lpstr>Verdana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PO DAY 10 (SUNDAY)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ACQUIRED INFECTIONS</dc:title>
  <dc:subject/>
  <dc:creator>supraja94@outlook.com</dc:creator>
  <dc:description/>
  <cp:lastModifiedBy>nikila</cp:lastModifiedBy>
  <cp:revision>114</cp:revision>
  <dcterms:created xsi:type="dcterms:W3CDTF">2019-07-13T00:30:25Z</dcterms:created>
  <dcterms:modified xsi:type="dcterms:W3CDTF">2019-11-08T06:56:39Z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16</vt:i4>
  </property>
</Properties>
</file>