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94" r:id="rId2"/>
    <p:sldId id="257" r:id="rId3"/>
    <p:sldId id="297" r:id="rId4"/>
    <p:sldId id="259" r:id="rId5"/>
    <p:sldId id="261" r:id="rId6"/>
    <p:sldId id="266" r:id="rId7"/>
    <p:sldId id="267" r:id="rId8"/>
    <p:sldId id="273" r:id="rId9"/>
    <p:sldId id="268" r:id="rId10"/>
    <p:sldId id="269" r:id="rId11"/>
    <p:sldId id="274" r:id="rId12"/>
    <p:sldId id="270" r:id="rId13"/>
    <p:sldId id="271" r:id="rId14"/>
    <p:sldId id="275" r:id="rId15"/>
    <p:sldId id="327" r:id="rId16"/>
    <p:sldId id="325" r:id="rId17"/>
    <p:sldId id="326" r:id="rId18"/>
    <p:sldId id="320" r:id="rId19"/>
    <p:sldId id="276" r:id="rId20"/>
    <p:sldId id="316" r:id="rId21"/>
    <p:sldId id="278" r:id="rId22"/>
    <p:sldId id="299" r:id="rId23"/>
    <p:sldId id="300" r:id="rId24"/>
    <p:sldId id="301" r:id="rId25"/>
    <p:sldId id="302" r:id="rId26"/>
    <p:sldId id="303" r:id="rId27"/>
    <p:sldId id="321" r:id="rId28"/>
    <p:sldId id="322" r:id="rId29"/>
    <p:sldId id="323" r:id="rId30"/>
    <p:sldId id="317" r:id="rId31"/>
    <p:sldId id="318" r:id="rId32"/>
    <p:sldId id="324" r:id="rId33"/>
    <p:sldId id="319" r:id="rId34"/>
    <p:sldId id="306" r:id="rId35"/>
    <p:sldId id="307" r:id="rId36"/>
    <p:sldId id="309" r:id="rId37"/>
    <p:sldId id="310" r:id="rId38"/>
    <p:sldId id="311" r:id="rId39"/>
    <p:sldId id="312" r:id="rId40"/>
    <p:sldId id="313"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100" d="100"/>
          <a:sy n="100" d="100"/>
        </p:scale>
        <p:origin x="-504"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DE5F4-BF7E-4ACF-9B69-6868D2764EA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IN"/>
        </a:p>
      </dgm:t>
    </dgm:pt>
    <dgm:pt modelId="{BF964BBD-EB79-4A00-8413-D67E75F4429B}">
      <dgm:prSet phldrT="[Text]"/>
      <dgm:spPr/>
      <dgm:t>
        <a:bodyPr/>
        <a:lstStyle/>
        <a:p>
          <a:r>
            <a:rPr lang="en-US" dirty="0" smtClean="0"/>
            <a:t>YOUNG AGE</a:t>
          </a:r>
          <a:endParaRPr lang="en-IN" dirty="0"/>
        </a:p>
      </dgm:t>
    </dgm:pt>
    <dgm:pt modelId="{AB294619-D3D2-46CB-9E2B-484625058332}" type="parTrans" cxnId="{6A3C2A45-7494-4B31-8DD6-865BECD44C92}">
      <dgm:prSet/>
      <dgm:spPr/>
      <dgm:t>
        <a:bodyPr/>
        <a:lstStyle/>
        <a:p>
          <a:endParaRPr lang="en-IN"/>
        </a:p>
      </dgm:t>
    </dgm:pt>
    <dgm:pt modelId="{F85B0120-44C8-415F-BD84-002DD6284402}" type="sibTrans" cxnId="{6A3C2A45-7494-4B31-8DD6-865BECD44C92}">
      <dgm:prSet/>
      <dgm:spPr/>
      <dgm:t>
        <a:bodyPr/>
        <a:lstStyle/>
        <a:p>
          <a:endParaRPr lang="en-IN"/>
        </a:p>
      </dgm:t>
    </dgm:pt>
    <dgm:pt modelId="{99A7385E-7643-4CAA-BCDC-AE92E5E49A0A}">
      <dgm:prSet phldrT="[Text]"/>
      <dgm:spPr/>
      <dgm:t>
        <a:bodyPr/>
        <a:lstStyle/>
        <a:p>
          <a:r>
            <a:rPr lang="en-US" dirty="0" smtClean="0"/>
            <a:t>CONSIDERATION FOR REPEAT  RADICAL SURGERY: TAH BSO</a:t>
          </a:r>
          <a:endParaRPr lang="en-IN" dirty="0"/>
        </a:p>
      </dgm:t>
    </dgm:pt>
    <dgm:pt modelId="{024E413D-7791-4787-BC94-F09D6B00BD9D}" type="parTrans" cxnId="{1DED970E-CC41-4AF4-B4D8-AF947FCD6F36}">
      <dgm:prSet/>
      <dgm:spPr/>
      <dgm:t>
        <a:bodyPr/>
        <a:lstStyle/>
        <a:p>
          <a:endParaRPr lang="en-IN"/>
        </a:p>
      </dgm:t>
    </dgm:pt>
    <dgm:pt modelId="{54F46419-E490-4F52-9E1E-CBA4EA63E069}" type="sibTrans" cxnId="{1DED970E-CC41-4AF4-B4D8-AF947FCD6F36}">
      <dgm:prSet/>
      <dgm:spPr/>
      <dgm:t>
        <a:bodyPr/>
        <a:lstStyle/>
        <a:p>
          <a:endParaRPr lang="en-IN"/>
        </a:p>
      </dgm:t>
    </dgm:pt>
    <dgm:pt modelId="{C3723002-A2D8-4AAE-AF51-04B6C746C8D1}">
      <dgm:prSet phldrT="[Text]"/>
      <dgm:spPr/>
      <dgm:t>
        <a:bodyPr/>
        <a:lstStyle/>
        <a:p>
          <a:r>
            <a:rPr lang="en-US" dirty="0" smtClean="0"/>
            <a:t>NEED FOR FERTILITY PRESERVATION</a:t>
          </a:r>
          <a:endParaRPr lang="en-IN" dirty="0"/>
        </a:p>
      </dgm:t>
    </dgm:pt>
    <dgm:pt modelId="{1265A850-5B4D-4C21-B30C-97B3D50E60C3}" type="parTrans" cxnId="{EC3B51B1-0155-4C0C-9FA9-7EFCC827C7D4}">
      <dgm:prSet/>
      <dgm:spPr/>
      <dgm:t>
        <a:bodyPr/>
        <a:lstStyle/>
        <a:p>
          <a:endParaRPr lang="en-IN"/>
        </a:p>
      </dgm:t>
    </dgm:pt>
    <dgm:pt modelId="{B22D128B-034A-4431-B783-EB31DE25FE1A}" type="sibTrans" cxnId="{EC3B51B1-0155-4C0C-9FA9-7EFCC827C7D4}">
      <dgm:prSet/>
      <dgm:spPr/>
      <dgm:t>
        <a:bodyPr/>
        <a:lstStyle/>
        <a:p>
          <a:endParaRPr lang="en-IN"/>
        </a:p>
      </dgm:t>
    </dgm:pt>
    <dgm:pt modelId="{53EEBB34-6C10-41D2-B74A-30EA87487188}">
      <dgm:prSet phldrT="[Text]"/>
      <dgm:spPr/>
      <dgm:t>
        <a:bodyPr/>
        <a:lstStyle/>
        <a:p>
          <a:r>
            <a:rPr lang="en-US" dirty="0" smtClean="0"/>
            <a:t>EARLY SURGICAL MENOPAUSE</a:t>
          </a:r>
          <a:endParaRPr lang="en-IN" dirty="0"/>
        </a:p>
      </dgm:t>
    </dgm:pt>
    <dgm:pt modelId="{ECD5D96A-6861-4F34-A246-72D56A9A250B}" type="sibTrans" cxnId="{91D5F391-8656-44EC-84AE-EB83745ECCC7}">
      <dgm:prSet/>
      <dgm:spPr/>
      <dgm:t>
        <a:bodyPr/>
        <a:lstStyle/>
        <a:p>
          <a:endParaRPr lang="en-IN"/>
        </a:p>
      </dgm:t>
    </dgm:pt>
    <dgm:pt modelId="{0957FF1A-8E70-4A3E-A7AC-85D4B4FF4CBA}" type="parTrans" cxnId="{91D5F391-8656-44EC-84AE-EB83745ECCC7}">
      <dgm:prSet/>
      <dgm:spPr/>
      <dgm:t>
        <a:bodyPr/>
        <a:lstStyle/>
        <a:p>
          <a:endParaRPr lang="en-IN"/>
        </a:p>
      </dgm:t>
    </dgm:pt>
    <dgm:pt modelId="{E2A3A88A-AFA0-4DD7-91EF-4628C9A7F50D}" type="pres">
      <dgm:prSet presAssocID="{19BDE5F4-BF7E-4ACF-9B69-6868D2764EA7}" presName="cycleMatrixDiagram" presStyleCnt="0">
        <dgm:presLayoutVars>
          <dgm:chMax val="1"/>
          <dgm:dir/>
          <dgm:animLvl val="lvl"/>
          <dgm:resizeHandles val="exact"/>
        </dgm:presLayoutVars>
      </dgm:prSet>
      <dgm:spPr/>
      <dgm:t>
        <a:bodyPr/>
        <a:lstStyle/>
        <a:p>
          <a:endParaRPr lang="en-IN"/>
        </a:p>
      </dgm:t>
    </dgm:pt>
    <dgm:pt modelId="{716EFC71-00AD-442B-A5E2-EBE6D942350C}" type="pres">
      <dgm:prSet presAssocID="{19BDE5F4-BF7E-4ACF-9B69-6868D2764EA7}" presName="children" presStyleCnt="0"/>
      <dgm:spPr/>
    </dgm:pt>
    <dgm:pt modelId="{E175A91F-EC7B-4086-A9A5-20076DDC4BC3}" type="pres">
      <dgm:prSet presAssocID="{19BDE5F4-BF7E-4ACF-9B69-6868D2764EA7}" presName="childPlaceholder" presStyleCnt="0"/>
      <dgm:spPr/>
    </dgm:pt>
    <dgm:pt modelId="{F295ADF0-2EAB-4BE6-A113-060E378B1719}" type="pres">
      <dgm:prSet presAssocID="{19BDE5F4-BF7E-4ACF-9B69-6868D2764EA7}" presName="circle" presStyleCnt="0"/>
      <dgm:spPr/>
    </dgm:pt>
    <dgm:pt modelId="{5995D745-D92C-4657-96CD-1372B58BA144}" type="pres">
      <dgm:prSet presAssocID="{19BDE5F4-BF7E-4ACF-9B69-6868D2764EA7}" presName="quadrant1" presStyleLbl="node1" presStyleIdx="0" presStyleCnt="4" custScaleX="137215" custScaleY="109966" custLinFactNeighborX="-88258" custLinFactNeighborY="-5994">
        <dgm:presLayoutVars>
          <dgm:chMax val="1"/>
          <dgm:bulletEnabled val="1"/>
        </dgm:presLayoutVars>
      </dgm:prSet>
      <dgm:spPr/>
      <dgm:t>
        <a:bodyPr/>
        <a:lstStyle/>
        <a:p>
          <a:endParaRPr lang="en-IN"/>
        </a:p>
      </dgm:t>
    </dgm:pt>
    <dgm:pt modelId="{F007E718-426D-442C-BFAA-C1ABBFEE00AB}" type="pres">
      <dgm:prSet presAssocID="{19BDE5F4-BF7E-4ACF-9B69-6868D2764EA7}" presName="quadrant2" presStyleLbl="node1" presStyleIdx="1" presStyleCnt="4" custScaleX="138884" custScaleY="109967" custLinFactNeighborX="82858" custLinFactNeighborY="-5993">
        <dgm:presLayoutVars>
          <dgm:chMax val="1"/>
          <dgm:bulletEnabled val="1"/>
        </dgm:presLayoutVars>
      </dgm:prSet>
      <dgm:spPr/>
      <dgm:t>
        <a:bodyPr/>
        <a:lstStyle/>
        <a:p>
          <a:endParaRPr lang="en-IN"/>
        </a:p>
      </dgm:t>
    </dgm:pt>
    <dgm:pt modelId="{40CCC5F6-A444-4600-BBD0-E89C09418B5A}" type="pres">
      <dgm:prSet presAssocID="{19BDE5F4-BF7E-4ACF-9B69-6868D2764EA7}" presName="quadrant3" presStyleLbl="node1" presStyleIdx="2" presStyleCnt="4" custScaleX="140382" custScaleY="102189" custLinFactNeighborX="79719" custLinFactNeighborY="9923">
        <dgm:presLayoutVars>
          <dgm:chMax val="1"/>
          <dgm:bulletEnabled val="1"/>
        </dgm:presLayoutVars>
      </dgm:prSet>
      <dgm:spPr/>
      <dgm:t>
        <a:bodyPr/>
        <a:lstStyle/>
        <a:p>
          <a:endParaRPr lang="en-IN"/>
        </a:p>
      </dgm:t>
    </dgm:pt>
    <dgm:pt modelId="{3AD995E8-70C7-4FD2-9D2A-491C73A044EC}" type="pres">
      <dgm:prSet presAssocID="{19BDE5F4-BF7E-4ACF-9B69-6868D2764EA7}" presName="quadrant4" presStyleLbl="node1" presStyleIdx="3" presStyleCnt="4" custScaleX="132546" custScaleY="92223" custLinFactNeighborX="-86704" custLinFactNeighborY="8829">
        <dgm:presLayoutVars>
          <dgm:chMax val="1"/>
          <dgm:bulletEnabled val="1"/>
        </dgm:presLayoutVars>
      </dgm:prSet>
      <dgm:spPr/>
      <dgm:t>
        <a:bodyPr/>
        <a:lstStyle/>
        <a:p>
          <a:endParaRPr lang="en-IN"/>
        </a:p>
      </dgm:t>
    </dgm:pt>
    <dgm:pt modelId="{2EBF45A5-2641-467B-91B7-73EB7CEAAB2A}" type="pres">
      <dgm:prSet presAssocID="{19BDE5F4-BF7E-4ACF-9B69-6868D2764EA7}" presName="quadrantPlaceholder" presStyleCnt="0"/>
      <dgm:spPr/>
    </dgm:pt>
    <dgm:pt modelId="{EB7F7488-AFE1-44B7-9A17-E93EBA08A2A9}" type="pres">
      <dgm:prSet presAssocID="{19BDE5F4-BF7E-4ACF-9B69-6868D2764EA7}" presName="center1" presStyleLbl="fgShp" presStyleIdx="0" presStyleCnt="2"/>
      <dgm:spPr/>
    </dgm:pt>
    <dgm:pt modelId="{58F041A5-2762-4DAD-ACA8-77B8C643662D}" type="pres">
      <dgm:prSet presAssocID="{19BDE5F4-BF7E-4ACF-9B69-6868D2764EA7}" presName="center2" presStyleLbl="fgShp" presStyleIdx="1" presStyleCnt="2"/>
      <dgm:spPr/>
    </dgm:pt>
  </dgm:ptLst>
  <dgm:cxnLst>
    <dgm:cxn modelId="{1DED970E-CC41-4AF4-B4D8-AF947FCD6F36}" srcId="{19BDE5F4-BF7E-4ACF-9B69-6868D2764EA7}" destId="{99A7385E-7643-4CAA-BCDC-AE92E5E49A0A}" srcOrd="1" destOrd="0" parTransId="{024E413D-7791-4787-BC94-F09D6B00BD9D}" sibTransId="{54F46419-E490-4F52-9E1E-CBA4EA63E069}"/>
    <dgm:cxn modelId="{2A77AA8C-F101-444B-B9A3-CE448E45AA9C}" type="presOf" srcId="{BF964BBD-EB79-4A00-8413-D67E75F4429B}" destId="{5995D745-D92C-4657-96CD-1372B58BA144}" srcOrd="0" destOrd="0" presId="urn:microsoft.com/office/officeart/2005/8/layout/cycle4"/>
    <dgm:cxn modelId="{6A3C2A45-7494-4B31-8DD6-865BECD44C92}" srcId="{19BDE5F4-BF7E-4ACF-9B69-6868D2764EA7}" destId="{BF964BBD-EB79-4A00-8413-D67E75F4429B}" srcOrd="0" destOrd="0" parTransId="{AB294619-D3D2-46CB-9E2B-484625058332}" sibTransId="{F85B0120-44C8-415F-BD84-002DD6284402}"/>
    <dgm:cxn modelId="{EC3B51B1-0155-4C0C-9FA9-7EFCC827C7D4}" srcId="{19BDE5F4-BF7E-4ACF-9B69-6868D2764EA7}" destId="{C3723002-A2D8-4AAE-AF51-04B6C746C8D1}" srcOrd="3" destOrd="0" parTransId="{1265A850-5B4D-4C21-B30C-97B3D50E60C3}" sibTransId="{B22D128B-034A-4431-B783-EB31DE25FE1A}"/>
    <dgm:cxn modelId="{40C9592F-FA47-48C1-AC15-AF369A7D5BA5}" type="presOf" srcId="{53EEBB34-6C10-41D2-B74A-30EA87487188}" destId="{40CCC5F6-A444-4600-BBD0-E89C09418B5A}" srcOrd="0" destOrd="0" presId="urn:microsoft.com/office/officeart/2005/8/layout/cycle4"/>
    <dgm:cxn modelId="{AB440B99-93E0-4E6F-B6E0-5C2716A2D0EA}" type="presOf" srcId="{C3723002-A2D8-4AAE-AF51-04B6C746C8D1}" destId="{3AD995E8-70C7-4FD2-9D2A-491C73A044EC}" srcOrd="0" destOrd="0" presId="urn:microsoft.com/office/officeart/2005/8/layout/cycle4"/>
    <dgm:cxn modelId="{91D5F391-8656-44EC-84AE-EB83745ECCC7}" srcId="{19BDE5F4-BF7E-4ACF-9B69-6868D2764EA7}" destId="{53EEBB34-6C10-41D2-B74A-30EA87487188}" srcOrd="2" destOrd="0" parTransId="{0957FF1A-8E70-4A3E-A7AC-85D4B4FF4CBA}" sibTransId="{ECD5D96A-6861-4F34-A246-72D56A9A250B}"/>
    <dgm:cxn modelId="{E0300872-87F5-4D51-BD38-3B01C6FB09D7}" type="presOf" srcId="{19BDE5F4-BF7E-4ACF-9B69-6868D2764EA7}" destId="{E2A3A88A-AFA0-4DD7-91EF-4628C9A7F50D}" srcOrd="0" destOrd="0" presId="urn:microsoft.com/office/officeart/2005/8/layout/cycle4"/>
    <dgm:cxn modelId="{D62CFF05-CB40-459D-B098-49C95DB49AA4}" type="presOf" srcId="{99A7385E-7643-4CAA-BCDC-AE92E5E49A0A}" destId="{F007E718-426D-442C-BFAA-C1ABBFEE00AB}" srcOrd="0" destOrd="0" presId="urn:microsoft.com/office/officeart/2005/8/layout/cycle4"/>
    <dgm:cxn modelId="{2F8256F6-7929-40B5-960A-8D2A5C6885DD}" type="presParOf" srcId="{E2A3A88A-AFA0-4DD7-91EF-4628C9A7F50D}" destId="{716EFC71-00AD-442B-A5E2-EBE6D942350C}" srcOrd="0" destOrd="0" presId="urn:microsoft.com/office/officeart/2005/8/layout/cycle4"/>
    <dgm:cxn modelId="{9681EFA3-442E-474B-905B-D83D720A524F}" type="presParOf" srcId="{716EFC71-00AD-442B-A5E2-EBE6D942350C}" destId="{E175A91F-EC7B-4086-A9A5-20076DDC4BC3}" srcOrd="0" destOrd="0" presId="urn:microsoft.com/office/officeart/2005/8/layout/cycle4"/>
    <dgm:cxn modelId="{7ECEEFFA-B6B5-4031-B72A-50ACBBA84370}" type="presParOf" srcId="{E2A3A88A-AFA0-4DD7-91EF-4628C9A7F50D}" destId="{F295ADF0-2EAB-4BE6-A113-060E378B1719}" srcOrd="1" destOrd="0" presId="urn:microsoft.com/office/officeart/2005/8/layout/cycle4"/>
    <dgm:cxn modelId="{DF739717-BEE7-4DFE-BFFB-21B02C94EE14}" type="presParOf" srcId="{F295ADF0-2EAB-4BE6-A113-060E378B1719}" destId="{5995D745-D92C-4657-96CD-1372B58BA144}" srcOrd="0" destOrd="0" presId="urn:microsoft.com/office/officeart/2005/8/layout/cycle4"/>
    <dgm:cxn modelId="{D44DFC2D-97E0-4D08-9BFB-C7CA07FE69C1}" type="presParOf" srcId="{F295ADF0-2EAB-4BE6-A113-060E378B1719}" destId="{F007E718-426D-442C-BFAA-C1ABBFEE00AB}" srcOrd="1" destOrd="0" presId="urn:microsoft.com/office/officeart/2005/8/layout/cycle4"/>
    <dgm:cxn modelId="{0D92F9BC-9E5A-4592-B0DB-C647A7D5922E}" type="presParOf" srcId="{F295ADF0-2EAB-4BE6-A113-060E378B1719}" destId="{40CCC5F6-A444-4600-BBD0-E89C09418B5A}" srcOrd="2" destOrd="0" presId="urn:microsoft.com/office/officeart/2005/8/layout/cycle4"/>
    <dgm:cxn modelId="{8C5263E5-3414-44C8-8363-46698C519EC7}" type="presParOf" srcId="{F295ADF0-2EAB-4BE6-A113-060E378B1719}" destId="{3AD995E8-70C7-4FD2-9D2A-491C73A044EC}" srcOrd="3" destOrd="0" presId="urn:microsoft.com/office/officeart/2005/8/layout/cycle4"/>
    <dgm:cxn modelId="{7DE44844-F0A2-40AF-8F25-71E0F2B1D4EF}" type="presParOf" srcId="{F295ADF0-2EAB-4BE6-A113-060E378B1719}" destId="{2EBF45A5-2641-467B-91B7-73EB7CEAAB2A}" srcOrd="4" destOrd="0" presId="urn:microsoft.com/office/officeart/2005/8/layout/cycle4"/>
    <dgm:cxn modelId="{8A4C588E-B0E0-4BE4-841D-F836A3E006A0}" type="presParOf" srcId="{E2A3A88A-AFA0-4DD7-91EF-4628C9A7F50D}" destId="{EB7F7488-AFE1-44B7-9A17-E93EBA08A2A9}" srcOrd="2" destOrd="0" presId="urn:microsoft.com/office/officeart/2005/8/layout/cycle4"/>
    <dgm:cxn modelId="{DD2DABAC-2875-4D7F-BFA1-FF32E19DFC0D}" type="presParOf" srcId="{E2A3A88A-AFA0-4DD7-91EF-4628C9A7F50D}" destId="{58F041A5-2762-4DAD-ACA8-77B8C643662D}"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16F7B-5C9F-45C1-84BA-73F6241593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3A5D95B3-4905-4B66-B58E-6FD7EA5E5FD8}">
      <dgm:prSet phldrT="[Text]"/>
      <dgm:spPr/>
      <dgm:t>
        <a:bodyPr/>
        <a:lstStyle/>
        <a:p>
          <a:r>
            <a:rPr lang="en-US" dirty="0">
              <a:latin typeface="Times New Roman" pitchFamily="18" charset="0"/>
              <a:cs typeface="Times New Roman" pitchFamily="18" charset="0"/>
            </a:rPr>
            <a:t>ADDRESSING FERTILITY ISSUES</a:t>
          </a:r>
          <a:endParaRPr lang="en-IN" dirty="0">
            <a:latin typeface="Times New Roman" pitchFamily="18" charset="0"/>
            <a:cs typeface="Times New Roman" pitchFamily="18" charset="0"/>
          </a:endParaRPr>
        </a:p>
      </dgm:t>
    </dgm:pt>
    <dgm:pt modelId="{5BB5F21B-0C28-4835-B969-313DFCD715C5}" type="parTrans" cxnId="{9681289A-3565-4FBE-AC4C-DB05E11A3DFF}">
      <dgm:prSet/>
      <dgm:spPr/>
      <dgm:t>
        <a:bodyPr/>
        <a:lstStyle/>
        <a:p>
          <a:endParaRPr lang="en-IN"/>
        </a:p>
      </dgm:t>
    </dgm:pt>
    <dgm:pt modelId="{7EEE9DE4-0795-49C5-B288-98086909EAEB}" type="sibTrans" cxnId="{9681289A-3565-4FBE-AC4C-DB05E11A3DFF}">
      <dgm:prSet/>
      <dgm:spPr/>
      <dgm:t>
        <a:bodyPr/>
        <a:lstStyle/>
        <a:p>
          <a:endParaRPr lang="en-IN"/>
        </a:p>
      </dgm:t>
    </dgm:pt>
    <dgm:pt modelId="{7A8F8EB5-B1D6-492F-AB76-3153392A40F9}">
      <dgm:prSet phldrT="[Text]"/>
      <dgm:spPr/>
      <dgm:t>
        <a:bodyPr/>
        <a:lstStyle/>
        <a:p>
          <a:r>
            <a:rPr lang="en-US" dirty="0">
              <a:latin typeface="Times New Roman" pitchFamily="18" charset="0"/>
              <a:cs typeface="Times New Roman" pitchFamily="18" charset="0"/>
            </a:rPr>
            <a:t>EARLY MENOPAUSE</a:t>
          </a:r>
          <a:endParaRPr lang="en-IN" dirty="0">
            <a:latin typeface="Times New Roman" pitchFamily="18" charset="0"/>
            <a:cs typeface="Times New Roman" pitchFamily="18" charset="0"/>
          </a:endParaRPr>
        </a:p>
      </dgm:t>
    </dgm:pt>
    <dgm:pt modelId="{C39A06BE-ACC5-4B8E-910D-C55B4F0FC716}" type="parTrans" cxnId="{D964DB73-9722-4426-8D3F-792FA56DBB3B}">
      <dgm:prSet/>
      <dgm:spPr/>
      <dgm:t>
        <a:bodyPr/>
        <a:lstStyle/>
        <a:p>
          <a:endParaRPr lang="en-IN"/>
        </a:p>
      </dgm:t>
    </dgm:pt>
    <dgm:pt modelId="{502E7269-239D-4F16-8068-8C6C634D9B8C}" type="sibTrans" cxnId="{D964DB73-9722-4426-8D3F-792FA56DBB3B}">
      <dgm:prSet/>
      <dgm:spPr/>
      <dgm:t>
        <a:bodyPr/>
        <a:lstStyle/>
        <a:p>
          <a:endParaRPr lang="en-IN"/>
        </a:p>
      </dgm:t>
    </dgm:pt>
    <dgm:pt modelId="{5FD3E6F7-403C-419A-AD66-6B34AA003461}">
      <dgm:prSet phldrT="[Text]"/>
      <dgm:spPr/>
      <dgm:t>
        <a:bodyPr/>
        <a:lstStyle/>
        <a:p>
          <a:r>
            <a:rPr lang="en-US" dirty="0">
              <a:latin typeface="Times New Roman" pitchFamily="18" charset="0"/>
              <a:cs typeface="Times New Roman" pitchFamily="18" charset="0"/>
            </a:rPr>
            <a:t>RISK OF RECURRENCE</a:t>
          </a:r>
          <a:endParaRPr lang="en-IN" dirty="0">
            <a:latin typeface="Times New Roman" pitchFamily="18" charset="0"/>
            <a:cs typeface="Times New Roman" pitchFamily="18" charset="0"/>
          </a:endParaRPr>
        </a:p>
      </dgm:t>
    </dgm:pt>
    <dgm:pt modelId="{7E34E82F-E281-47C6-8EBA-E40345E98ADA}" type="parTrans" cxnId="{34AE9796-908B-4BF8-946B-1A889CBB3929}">
      <dgm:prSet/>
      <dgm:spPr/>
      <dgm:t>
        <a:bodyPr/>
        <a:lstStyle/>
        <a:p>
          <a:endParaRPr lang="en-IN"/>
        </a:p>
      </dgm:t>
    </dgm:pt>
    <dgm:pt modelId="{C5E454A5-5AB4-4BBB-A5CE-FC7B018E8574}" type="sibTrans" cxnId="{34AE9796-908B-4BF8-946B-1A889CBB3929}">
      <dgm:prSet/>
      <dgm:spPr/>
      <dgm:t>
        <a:bodyPr/>
        <a:lstStyle/>
        <a:p>
          <a:endParaRPr lang="en-IN"/>
        </a:p>
      </dgm:t>
    </dgm:pt>
    <dgm:pt modelId="{A93BB518-D2DD-4507-B4B7-E82089ECAF26}" type="pres">
      <dgm:prSet presAssocID="{72916F7B-5C9F-45C1-84BA-73F624159376}" presName="linear" presStyleCnt="0">
        <dgm:presLayoutVars>
          <dgm:dir/>
          <dgm:animLvl val="lvl"/>
          <dgm:resizeHandles val="exact"/>
        </dgm:presLayoutVars>
      </dgm:prSet>
      <dgm:spPr/>
      <dgm:t>
        <a:bodyPr/>
        <a:lstStyle/>
        <a:p>
          <a:endParaRPr lang="en-US"/>
        </a:p>
      </dgm:t>
    </dgm:pt>
    <dgm:pt modelId="{F607B0C5-082A-4772-B5B3-1961CF582684}" type="pres">
      <dgm:prSet presAssocID="{3A5D95B3-4905-4B66-B58E-6FD7EA5E5FD8}" presName="parentLin" presStyleCnt="0"/>
      <dgm:spPr/>
    </dgm:pt>
    <dgm:pt modelId="{0CE76199-2499-45AF-8C2A-ECEFE1E53E39}" type="pres">
      <dgm:prSet presAssocID="{3A5D95B3-4905-4B66-B58E-6FD7EA5E5FD8}" presName="parentLeftMargin" presStyleLbl="node1" presStyleIdx="0" presStyleCnt="3"/>
      <dgm:spPr/>
      <dgm:t>
        <a:bodyPr/>
        <a:lstStyle/>
        <a:p>
          <a:endParaRPr lang="en-US"/>
        </a:p>
      </dgm:t>
    </dgm:pt>
    <dgm:pt modelId="{69B33191-AB55-4CD2-A241-C6A418AC6826}" type="pres">
      <dgm:prSet presAssocID="{3A5D95B3-4905-4B66-B58E-6FD7EA5E5FD8}" presName="parentText" presStyleLbl="node1" presStyleIdx="0" presStyleCnt="3">
        <dgm:presLayoutVars>
          <dgm:chMax val="0"/>
          <dgm:bulletEnabled val="1"/>
        </dgm:presLayoutVars>
      </dgm:prSet>
      <dgm:spPr/>
      <dgm:t>
        <a:bodyPr/>
        <a:lstStyle/>
        <a:p>
          <a:endParaRPr lang="en-US"/>
        </a:p>
      </dgm:t>
    </dgm:pt>
    <dgm:pt modelId="{CAC014AB-404F-480F-931F-3D0F162218D6}" type="pres">
      <dgm:prSet presAssocID="{3A5D95B3-4905-4B66-B58E-6FD7EA5E5FD8}" presName="negativeSpace" presStyleCnt="0"/>
      <dgm:spPr/>
    </dgm:pt>
    <dgm:pt modelId="{E4BB6021-E5EC-4DB0-806E-FB8892EA8080}" type="pres">
      <dgm:prSet presAssocID="{3A5D95B3-4905-4B66-B58E-6FD7EA5E5FD8}" presName="childText" presStyleLbl="conFgAcc1" presStyleIdx="0" presStyleCnt="3">
        <dgm:presLayoutVars>
          <dgm:bulletEnabled val="1"/>
        </dgm:presLayoutVars>
      </dgm:prSet>
      <dgm:spPr/>
    </dgm:pt>
    <dgm:pt modelId="{F83553C6-963B-4176-AFD3-0AD7F8B94EFE}" type="pres">
      <dgm:prSet presAssocID="{7EEE9DE4-0795-49C5-B288-98086909EAEB}" presName="spaceBetweenRectangles" presStyleCnt="0"/>
      <dgm:spPr/>
    </dgm:pt>
    <dgm:pt modelId="{F9636481-FD11-4799-BDAE-B31DDDA22538}" type="pres">
      <dgm:prSet presAssocID="{7A8F8EB5-B1D6-492F-AB76-3153392A40F9}" presName="parentLin" presStyleCnt="0"/>
      <dgm:spPr/>
    </dgm:pt>
    <dgm:pt modelId="{483F1E98-7E57-4BCE-9BEC-0E9CD13B0267}" type="pres">
      <dgm:prSet presAssocID="{7A8F8EB5-B1D6-492F-AB76-3153392A40F9}" presName="parentLeftMargin" presStyleLbl="node1" presStyleIdx="0" presStyleCnt="3"/>
      <dgm:spPr/>
      <dgm:t>
        <a:bodyPr/>
        <a:lstStyle/>
        <a:p>
          <a:endParaRPr lang="en-US"/>
        </a:p>
      </dgm:t>
    </dgm:pt>
    <dgm:pt modelId="{5DBFCCFF-D443-4CE4-B3E3-04EB3114E6F2}" type="pres">
      <dgm:prSet presAssocID="{7A8F8EB5-B1D6-492F-AB76-3153392A40F9}" presName="parentText" presStyleLbl="node1" presStyleIdx="1" presStyleCnt="3">
        <dgm:presLayoutVars>
          <dgm:chMax val="0"/>
          <dgm:bulletEnabled val="1"/>
        </dgm:presLayoutVars>
      </dgm:prSet>
      <dgm:spPr/>
      <dgm:t>
        <a:bodyPr/>
        <a:lstStyle/>
        <a:p>
          <a:endParaRPr lang="en-US"/>
        </a:p>
      </dgm:t>
    </dgm:pt>
    <dgm:pt modelId="{B9C30D56-E79B-4861-B159-953B4F01FE1E}" type="pres">
      <dgm:prSet presAssocID="{7A8F8EB5-B1D6-492F-AB76-3153392A40F9}" presName="negativeSpace" presStyleCnt="0"/>
      <dgm:spPr/>
    </dgm:pt>
    <dgm:pt modelId="{D7931574-C453-458A-ADB4-9F850C195453}" type="pres">
      <dgm:prSet presAssocID="{7A8F8EB5-B1D6-492F-AB76-3153392A40F9}" presName="childText" presStyleLbl="conFgAcc1" presStyleIdx="1" presStyleCnt="3">
        <dgm:presLayoutVars>
          <dgm:bulletEnabled val="1"/>
        </dgm:presLayoutVars>
      </dgm:prSet>
      <dgm:spPr/>
    </dgm:pt>
    <dgm:pt modelId="{A9AE1D2A-1088-437E-B187-0840E34A1F05}" type="pres">
      <dgm:prSet presAssocID="{502E7269-239D-4F16-8068-8C6C634D9B8C}" presName="spaceBetweenRectangles" presStyleCnt="0"/>
      <dgm:spPr/>
    </dgm:pt>
    <dgm:pt modelId="{E0A14CA3-C070-4D0A-80A4-A3ADBB667196}" type="pres">
      <dgm:prSet presAssocID="{5FD3E6F7-403C-419A-AD66-6B34AA003461}" presName="parentLin" presStyleCnt="0"/>
      <dgm:spPr/>
    </dgm:pt>
    <dgm:pt modelId="{F9E936B4-2B89-4CFC-87DA-1A7A873871FC}" type="pres">
      <dgm:prSet presAssocID="{5FD3E6F7-403C-419A-AD66-6B34AA003461}" presName="parentLeftMargin" presStyleLbl="node1" presStyleIdx="1" presStyleCnt="3"/>
      <dgm:spPr/>
      <dgm:t>
        <a:bodyPr/>
        <a:lstStyle/>
        <a:p>
          <a:endParaRPr lang="en-US"/>
        </a:p>
      </dgm:t>
    </dgm:pt>
    <dgm:pt modelId="{22C4E937-E7BE-4179-8D37-90E5B566AB18}" type="pres">
      <dgm:prSet presAssocID="{5FD3E6F7-403C-419A-AD66-6B34AA003461}" presName="parentText" presStyleLbl="node1" presStyleIdx="2" presStyleCnt="3">
        <dgm:presLayoutVars>
          <dgm:chMax val="0"/>
          <dgm:bulletEnabled val="1"/>
        </dgm:presLayoutVars>
      </dgm:prSet>
      <dgm:spPr/>
      <dgm:t>
        <a:bodyPr/>
        <a:lstStyle/>
        <a:p>
          <a:endParaRPr lang="en-US"/>
        </a:p>
      </dgm:t>
    </dgm:pt>
    <dgm:pt modelId="{38F6D053-9ED7-485B-AD42-8D1E1D395576}" type="pres">
      <dgm:prSet presAssocID="{5FD3E6F7-403C-419A-AD66-6B34AA003461}" presName="negativeSpace" presStyleCnt="0"/>
      <dgm:spPr/>
    </dgm:pt>
    <dgm:pt modelId="{AA2BC834-BC7F-4D0C-94FB-88B4704260FA}" type="pres">
      <dgm:prSet presAssocID="{5FD3E6F7-403C-419A-AD66-6B34AA003461}" presName="childText" presStyleLbl="conFgAcc1" presStyleIdx="2" presStyleCnt="3">
        <dgm:presLayoutVars>
          <dgm:bulletEnabled val="1"/>
        </dgm:presLayoutVars>
      </dgm:prSet>
      <dgm:spPr/>
    </dgm:pt>
  </dgm:ptLst>
  <dgm:cxnLst>
    <dgm:cxn modelId="{34AE9796-908B-4BF8-946B-1A889CBB3929}" srcId="{72916F7B-5C9F-45C1-84BA-73F624159376}" destId="{5FD3E6F7-403C-419A-AD66-6B34AA003461}" srcOrd="2" destOrd="0" parTransId="{7E34E82F-E281-47C6-8EBA-E40345E98ADA}" sibTransId="{C5E454A5-5AB4-4BBB-A5CE-FC7B018E8574}"/>
    <dgm:cxn modelId="{7EBFBB68-7138-4382-B06A-8202EE202F06}" type="presOf" srcId="{7A8F8EB5-B1D6-492F-AB76-3153392A40F9}" destId="{5DBFCCFF-D443-4CE4-B3E3-04EB3114E6F2}" srcOrd="1" destOrd="0" presId="urn:microsoft.com/office/officeart/2005/8/layout/list1"/>
    <dgm:cxn modelId="{FFC4C32C-D648-450D-BF20-3F23E65137BB}" type="presOf" srcId="{5FD3E6F7-403C-419A-AD66-6B34AA003461}" destId="{F9E936B4-2B89-4CFC-87DA-1A7A873871FC}" srcOrd="0" destOrd="0" presId="urn:microsoft.com/office/officeart/2005/8/layout/list1"/>
    <dgm:cxn modelId="{301F0331-2A51-4A93-9C5E-1ED44DA8E597}" type="presOf" srcId="{3A5D95B3-4905-4B66-B58E-6FD7EA5E5FD8}" destId="{0CE76199-2499-45AF-8C2A-ECEFE1E53E39}" srcOrd="0" destOrd="0" presId="urn:microsoft.com/office/officeart/2005/8/layout/list1"/>
    <dgm:cxn modelId="{B763CBF2-4068-4113-9F0C-D55A169F9273}" type="presOf" srcId="{5FD3E6F7-403C-419A-AD66-6B34AA003461}" destId="{22C4E937-E7BE-4179-8D37-90E5B566AB18}" srcOrd="1" destOrd="0" presId="urn:microsoft.com/office/officeart/2005/8/layout/list1"/>
    <dgm:cxn modelId="{C3DA2A37-C6C8-4347-9E0B-E0B5CC7ACE46}" type="presOf" srcId="{7A8F8EB5-B1D6-492F-AB76-3153392A40F9}" destId="{483F1E98-7E57-4BCE-9BEC-0E9CD13B0267}" srcOrd="0" destOrd="0" presId="urn:microsoft.com/office/officeart/2005/8/layout/list1"/>
    <dgm:cxn modelId="{644DB18B-C9E9-48A7-A1A5-1EB805A8E752}" type="presOf" srcId="{72916F7B-5C9F-45C1-84BA-73F624159376}" destId="{A93BB518-D2DD-4507-B4B7-E82089ECAF26}" srcOrd="0" destOrd="0" presId="urn:microsoft.com/office/officeart/2005/8/layout/list1"/>
    <dgm:cxn modelId="{7C50B9EC-3680-45A8-B759-FBDCFDB5E7F2}" type="presOf" srcId="{3A5D95B3-4905-4B66-B58E-6FD7EA5E5FD8}" destId="{69B33191-AB55-4CD2-A241-C6A418AC6826}" srcOrd="1" destOrd="0" presId="urn:microsoft.com/office/officeart/2005/8/layout/list1"/>
    <dgm:cxn modelId="{9681289A-3565-4FBE-AC4C-DB05E11A3DFF}" srcId="{72916F7B-5C9F-45C1-84BA-73F624159376}" destId="{3A5D95B3-4905-4B66-B58E-6FD7EA5E5FD8}" srcOrd="0" destOrd="0" parTransId="{5BB5F21B-0C28-4835-B969-313DFCD715C5}" sibTransId="{7EEE9DE4-0795-49C5-B288-98086909EAEB}"/>
    <dgm:cxn modelId="{D964DB73-9722-4426-8D3F-792FA56DBB3B}" srcId="{72916F7B-5C9F-45C1-84BA-73F624159376}" destId="{7A8F8EB5-B1D6-492F-AB76-3153392A40F9}" srcOrd="1" destOrd="0" parTransId="{C39A06BE-ACC5-4B8E-910D-C55B4F0FC716}" sibTransId="{502E7269-239D-4F16-8068-8C6C634D9B8C}"/>
    <dgm:cxn modelId="{68B66C82-4F20-48F9-BEDA-08477B321985}" type="presParOf" srcId="{A93BB518-D2DD-4507-B4B7-E82089ECAF26}" destId="{F607B0C5-082A-4772-B5B3-1961CF582684}" srcOrd="0" destOrd="0" presId="urn:microsoft.com/office/officeart/2005/8/layout/list1"/>
    <dgm:cxn modelId="{B0ED3108-5203-4F49-8C82-B52ACA2C2547}" type="presParOf" srcId="{F607B0C5-082A-4772-B5B3-1961CF582684}" destId="{0CE76199-2499-45AF-8C2A-ECEFE1E53E39}" srcOrd="0" destOrd="0" presId="urn:microsoft.com/office/officeart/2005/8/layout/list1"/>
    <dgm:cxn modelId="{5911DEF4-BE45-46BC-95B8-9A9DB11F33C0}" type="presParOf" srcId="{F607B0C5-082A-4772-B5B3-1961CF582684}" destId="{69B33191-AB55-4CD2-A241-C6A418AC6826}" srcOrd="1" destOrd="0" presId="urn:microsoft.com/office/officeart/2005/8/layout/list1"/>
    <dgm:cxn modelId="{6E6228E2-7962-4439-9E4A-6D86D8044313}" type="presParOf" srcId="{A93BB518-D2DD-4507-B4B7-E82089ECAF26}" destId="{CAC014AB-404F-480F-931F-3D0F162218D6}" srcOrd="1" destOrd="0" presId="urn:microsoft.com/office/officeart/2005/8/layout/list1"/>
    <dgm:cxn modelId="{60C8066C-6EE5-4742-BDEA-2A4BCFFAB218}" type="presParOf" srcId="{A93BB518-D2DD-4507-B4B7-E82089ECAF26}" destId="{E4BB6021-E5EC-4DB0-806E-FB8892EA8080}" srcOrd="2" destOrd="0" presId="urn:microsoft.com/office/officeart/2005/8/layout/list1"/>
    <dgm:cxn modelId="{50C334C7-F124-4C57-8812-217A139FA96B}" type="presParOf" srcId="{A93BB518-D2DD-4507-B4B7-E82089ECAF26}" destId="{F83553C6-963B-4176-AFD3-0AD7F8B94EFE}" srcOrd="3" destOrd="0" presId="urn:microsoft.com/office/officeart/2005/8/layout/list1"/>
    <dgm:cxn modelId="{4905DF38-AD64-474B-BF3D-4E182E973C9C}" type="presParOf" srcId="{A93BB518-D2DD-4507-B4B7-E82089ECAF26}" destId="{F9636481-FD11-4799-BDAE-B31DDDA22538}" srcOrd="4" destOrd="0" presId="urn:microsoft.com/office/officeart/2005/8/layout/list1"/>
    <dgm:cxn modelId="{1FC18366-1F52-4570-9282-3384679F533B}" type="presParOf" srcId="{F9636481-FD11-4799-BDAE-B31DDDA22538}" destId="{483F1E98-7E57-4BCE-9BEC-0E9CD13B0267}" srcOrd="0" destOrd="0" presId="urn:microsoft.com/office/officeart/2005/8/layout/list1"/>
    <dgm:cxn modelId="{5C418283-DA9B-4526-9FCB-0D916B3034E3}" type="presParOf" srcId="{F9636481-FD11-4799-BDAE-B31DDDA22538}" destId="{5DBFCCFF-D443-4CE4-B3E3-04EB3114E6F2}" srcOrd="1" destOrd="0" presId="urn:microsoft.com/office/officeart/2005/8/layout/list1"/>
    <dgm:cxn modelId="{AB1DF1A5-FBE5-44AC-A669-1A041892BE09}" type="presParOf" srcId="{A93BB518-D2DD-4507-B4B7-E82089ECAF26}" destId="{B9C30D56-E79B-4861-B159-953B4F01FE1E}" srcOrd="5" destOrd="0" presId="urn:microsoft.com/office/officeart/2005/8/layout/list1"/>
    <dgm:cxn modelId="{DBE0CB79-1AD3-44D3-8F46-3D11789C56F3}" type="presParOf" srcId="{A93BB518-D2DD-4507-B4B7-E82089ECAF26}" destId="{D7931574-C453-458A-ADB4-9F850C195453}" srcOrd="6" destOrd="0" presId="urn:microsoft.com/office/officeart/2005/8/layout/list1"/>
    <dgm:cxn modelId="{E1F8F03E-2440-42AA-BB6D-D829F70CD7B0}" type="presParOf" srcId="{A93BB518-D2DD-4507-B4B7-E82089ECAF26}" destId="{A9AE1D2A-1088-437E-B187-0840E34A1F05}" srcOrd="7" destOrd="0" presId="urn:microsoft.com/office/officeart/2005/8/layout/list1"/>
    <dgm:cxn modelId="{F1ECDC71-780D-4233-A9D7-B042AD69706A}" type="presParOf" srcId="{A93BB518-D2DD-4507-B4B7-E82089ECAF26}" destId="{E0A14CA3-C070-4D0A-80A4-A3ADBB667196}" srcOrd="8" destOrd="0" presId="urn:microsoft.com/office/officeart/2005/8/layout/list1"/>
    <dgm:cxn modelId="{F4F4C01E-081E-4133-9A8D-19294BA68B46}" type="presParOf" srcId="{E0A14CA3-C070-4D0A-80A4-A3ADBB667196}" destId="{F9E936B4-2B89-4CFC-87DA-1A7A873871FC}" srcOrd="0" destOrd="0" presId="urn:microsoft.com/office/officeart/2005/8/layout/list1"/>
    <dgm:cxn modelId="{D84A309E-BF15-46EA-97EA-EAA89F308758}" type="presParOf" srcId="{E0A14CA3-C070-4D0A-80A4-A3ADBB667196}" destId="{22C4E937-E7BE-4179-8D37-90E5B566AB18}" srcOrd="1" destOrd="0" presId="urn:microsoft.com/office/officeart/2005/8/layout/list1"/>
    <dgm:cxn modelId="{069ED1F1-4A68-422E-BCC7-44C3E791EDD9}" type="presParOf" srcId="{A93BB518-D2DD-4507-B4B7-E82089ECAF26}" destId="{38F6D053-9ED7-485B-AD42-8D1E1D395576}" srcOrd="9" destOrd="0" presId="urn:microsoft.com/office/officeart/2005/8/layout/list1"/>
    <dgm:cxn modelId="{BF6BDBD5-689E-45E8-B342-EAA9EA4250D8}" type="presParOf" srcId="{A93BB518-D2DD-4507-B4B7-E82089ECAF26}" destId="{AA2BC834-BC7F-4D0C-94FB-88B4704260F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C9629D-599A-4886-B652-FBE073593A2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7CA4962A-9E33-4983-A859-762C3F40D44E}">
      <dgm:prSet phldrT="[Text]"/>
      <dgm:spPr/>
      <dgm:t>
        <a:bodyPr/>
        <a:lstStyle/>
        <a:p>
          <a:r>
            <a:rPr lang="en-US" dirty="0"/>
            <a:t>Psychological</a:t>
          </a:r>
          <a:r>
            <a:rPr lang="en-US" baseline="0" dirty="0"/>
            <a:t> aspect</a:t>
          </a:r>
          <a:endParaRPr lang="en-IN" dirty="0"/>
        </a:p>
      </dgm:t>
    </dgm:pt>
    <dgm:pt modelId="{7420D944-CD24-48DA-9AE4-9EE6E334BD97}" type="parTrans" cxnId="{32451B29-2094-4D00-BA35-58A7A3A2FF34}">
      <dgm:prSet/>
      <dgm:spPr/>
      <dgm:t>
        <a:bodyPr/>
        <a:lstStyle/>
        <a:p>
          <a:endParaRPr lang="en-IN"/>
        </a:p>
      </dgm:t>
    </dgm:pt>
    <dgm:pt modelId="{E6C7D6A3-1D1B-43F2-992A-AFDCB8B1DB99}" type="sibTrans" cxnId="{32451B29-2094-4D00-BA35-58A7A3A2FF34}">
      <dgm:prSet/>
      <dgm:spPr/>
      <dgm:t>
        <a:bodyPr/>
        <a:lstStyle/>
        <a:p>
          <a:endParaRPr lang="en-IN"/>
        </a:p>
      </dgm:t>
    </dgm:pt>
    <dgm:pt modelId="{9F8C0D43-4601-49D3-95B8-690C0CE4449A}">
      <dgm:prSet phldrT="[Text]"/>
      <dgm:spPr/>
      <dgm:t>
        <a:bodyPr/>
        <a:lstStyle/>
        <a:p>
          <a:r>
            <a:rPr lang="en-US" dirty="0"/>
            <a:t>Lack of libido</a:t>
          </a:r>
          <a:endParaRPr lang="en-IN" dirty="0"/>
        </a:p>
      </dgm:t>
    </dgm:pt>
    <dgm:pt modelId="{B58E33D1-2D5F-4000-8766-499DD5E0971E}" type="parTrans" cxnId="{19DCE829-078C-44C7-A95C-1A55CE0E4FD3}">
      <dgm:prSet/>
      <dgm:spPr/>
      <dgm:t>
        <a:bodyPr/>
        <a:lstStyle/>
        <a:p>
          <a:endParaRPr lang="en-IN"/>
        </a:p>
      </dgm:t>
    </dgm:pt>
    <dgm:pt modelId="{CBC21C62-1F60-43A4-AE15-1A300B8245CE}" type="sibTrans" cxnId="{19DCE829-078C-44C7-A95C-1A55CE0E4FD3}">
      <dgm:prSet/>
      <dgm:spPr/>
      <dgm:t>
        <a:bodyPr/>
        <a:lstStyle/>
        <a:p>
          <a:endParaRPr lang="en-IN"/>
        </a:p>
      </dgm:t>
    </dgm:pt>
    <dgm:pt modelId="{B5A59FDB-9C42-41F6-A898-AE75F0384B88}">
      <dgm:prSet phldrT="[Text]"/>
      <dgm:spPr/>
      <dgm:t>
        <a:bodyPr/>
        <a:lstStyle/>
        <a:p>
          <a:r>
            <a:rPr lang="en-US" dirty="0"/>
            <a:t>Mood swings</a:t>
          </a:r>
          <a:endParaRPr lang="en-IN" dirty="0"/>
        </a:p>
      </dgm:t>
    </dgm:pt>
    <dgm:pt modelId="{F1B6422D-8580-49D9-BA3C-4BE84C2D3380}" type="parTrans" cxnId="{49243876-533B-4E83-B4CF-0CC70DB4D028}">
      <dgm:prSet/>
      <dgm:spPr/>
      <dgm:t>
        <a:bodyPr/>
        <a:lstStyle/>
        <a:p>
          <a:endParaRPr lang="en-IN"/>
        </a:p>
      </dgm:t>
    </dgm:pt>
    <dgm:pt modelId="{34B5C8B1-1106-497A-AFDF-D66A925E9A0A}" type="sibTrans" cxnId="{49243876-533B-4E83-B4CF-0CC70DB4D028}">
      <dgm:prSet/>
      <dgm:spPr/>
      <dgm:t>
        <a:bodyPr/>
        <a:lstStyle/>
        <a:p>
          <a:endParaRPr lang="en-IN"/>
        </a:p>
      </dgm:t>
    </dgm:pt>
    <dgm:pt modelId="{101373B1-4E7A-4FA6-A77B-CF798D6E15AF}">
      <dgm:prSet phldrT="[Text]"/>
      <dgm:spPr/>
      <dgm:t>
        <a:bodyPr/>
        <a:lstStyle/>
        <a:p>
          <a:r>
            <a:rPr lang="en-US" dirty="0"/>
            <a:t>Bone damage</a:t>
          </a:r>
          <a:endParaRPr lang="en-IN" dirty="0"/>
        </a:p>
      </dgm:t>
    </dgm:pt>
    <dgm:pt modelId="{7CA90077-751F-40F8-85E8-1C4660C25018}" type="parTrans" cxnId="{DE13CA17-FEAD-4ADE-B37D-57BB85FE528D}">
      <dgm:prSet/>
      <dgm:spPr/>
      <dgm:t>
        <a:bodyPr/>
        <a:lstStyle/>
        <a:p>
          <a:endParaRPr lang="en-IN"/>
        </a:p>
      </dgm:t>
    </dgm:pt>
    <dgm:pt modelId="{7D5A58FC-E34D-4052-9040-8CAEBD2F89F5}" type="sibTrans" cxnId="{DE13CA17-FEAD-4ADE-B37D-57BB85FE528D}">
      <dgm:prSet/>
      <dgm:spPr/>
      <dgm:t>
        <a:bodyPr/>
        <a:lstStyle/>
        <a:p>
          <a:endParaRPr lang="en-IN"/>
        </a:p>
      </dgm:t>
    </dgm:pt>
    <dgm:pt modelId="{DBECD320-D5F8-4D53-809C-96DD3098D181}">
      <dgm:prSet phldrT="[Text]"/>
      <dgm:spPr/>
      <dgm:t>
        <a:bodyPr/>
        <a:lstStyle/>
        <a:p>
          <a:r>
            <a:rPr lang="en-US" dirty="0"/>
            <a:t>Calcium deficiency</a:t>
          </a:r>
          <a:endParaRPr lang="en-IN" dirty="0"/>
        </a:p>
      </dgm:t>
    </dgm:pt>
    <dgm:pt modelId="{75BD201A-6783-4B79-80D9-1803DFC6BF2D}" type="parTrans" cxnId="{48CBFFC9-CE95-42DC-B43F-06E5D17C6E98}">
      <dgm:prSet/>
      <dgm:spPr/>
      <dgm:t>
        <a:bodyPr/>
        <a:lstStyle/>
        <a:p>
          <a:endParaRPr lang="en-IN"/>
        </a:p>
      </dgm:t>
    </dgm:pt>
    <dgm:pt modelId="{AC005B26-2D47-44D5-A2C4-FDD6896713E7}" type="sibTrans" cxnId="{48CBFFC9-CE95-42DC-B43F-06E5D17C6E98}">
      <dgm:prSet/>
      <dgm:spPr/>
      <dgm:t>
        <a:bodyPr/>
        <a:lstStyle/>
        <a:p>
          <a:endParaRPr lang="en-IN"/>
        </a:p>
      </dgm:t>
    </dgm:pt>
    <dgm:pt modelId="{221295C4-8454-4C0B-A064-72271B28BEE5}">
      <dgm:prSet phldrT="[Text]" phldr="1"/>
      <dgm:spPr/>
      <dgm:t>
        <a:bodyPr/>
        <a:lstStyle/>
        <a:p>
          <a:endParaRPr lang="en-IN" dirty="0"/>
        </a:p>
      </dgm:t>
    </dgm:pt>
    <dgm:pt modelId="{B270721D-C42D-48E3-AF85-7F528D878DAE}" type="parTrans" cxnId="{66ED0B70-5F78-4795-A2AD-608A7AF1EDDF}">
      <dgm:prSet/>
      <dgm:spPr/>
      <dgm:t>
        <a:bodyPr/>
        <a:lstStyle/>
        <a:p>
          <a:endParaRPr lang="en-IN"/>
        </a:p>
      </dgm:t>
    </dgm:pt>
    <dgm:pt modelId="{EC0D3C7A-BEDF-4C66-B42B-84CE16918EDF}" type="sibTrans" cxnId="{66ED0B70-5F78-4795-A2AD-608A7AF1EDDF}">
      <dgm:prSet/>
      <dgm:spPr/>
      <dgm:t>
        <a:bodyPr/>
        <a:lstStyle/>
        <a:p>
          <a:endParaRPr lang="en-IN"/>
        </a:p>
      </dgm:t>
    </dgm:pt>
    <dgm:pt modelId="{F78C21F9-8506-429E-AB86-C91238B01682}">
      <dgm:prSet phldrT="[Text]"/>
      <dgm:spPr/>
      <dgm:t>
        <a:bodyPr/>
        <a:lstStyle/>
        <a:p>
          <a:r>
            <a:rPr lang="en-US" dirty="0"/>
            <a:t>Risk of cardiac diseases</a:t>
          </a:r>
          <a:endParaRPr lang="en-IN" dirty="0"/>
        </a:p>
      </dgm:t>
    </dgm:pt>
    <dgm:pt modelId="{F7C3B940-D24B-4FC3-AD7B-9439C3CA2A8D}" type="parTrans" cxnId="{0AC1895A-BB93-41F4-826C-735651C366CA}">
      <dgm:prSet/>
      <dgm:spPr/>
      <dgm:t>
        <a:bodyPr/>
        <a:lstStyle/>
        <a:p>
          <a:endParaRPr lang="en-IN"/>
        </a:p>
      </dgm:t>
    </dgm:pt>
    <dgm:pt modelId="{DD0E0A92-4AE6-4960-BCAB-58E1366BC37D}" type="sibTrans" cxnId="{0AC1895A-BB93-41F4-826C-735651C366CA}">
      <dgm:prSet/>
      <dgm:spPr/>
      <dgm:t>
        <a:bodyPr/>
        <a:lstStyle/>
        <a:p>
          <a:endParaRPr lang="en-IN"/>
        </a:p>
      </dgm:t>
    </dgm:pt>
    <dgm:pt modelId="{533BB8F5-BBDD-41F2-93D5-9EABA51B291D}">
      <dgm:prSet phldrT="[Text]"/>
      <dgm:spPr/>
      <dgm:t>
        <a:bodyPr/>
        <a:lstStyle/>
        <a:p>
          <a:r>
            <a:rPr lang="en-US" dirty="0"/>
            <a:t>Increased risk of  IHD</a:t>
          </a:r>
          <a:endParaRPr lang="en-IN" dirty="0"/>
        </a:p>
      </dgm:t>
    </dgm:pt>
    <dgm:pt modelId="{98196197-A9C1-4635-B0D9-2388875051DE}" type="parTrans" cxnId="{19E79D86-0D53-457C-8451-C1AF0F8626F3}">
      <dgm:prSet/>
      <dgm:spPr/>
      <dgm:t>
        <a:bodyPr/>
        <a:lstStyle/>
        <a:p>
          <a:endParaRPr lang="en-IN"/>
        </a:p>
      </dgm:t>
    </dgm:pt>
    <dgm:pt modelId="{74250790-A896-484C-9899-D9FC2CA2B948}" type="sibTrans" cxnId="{19E79D86-0D53-457C-8451-C1AF0F8626F3}">
      <dgm:prSet/>
      <dgm:spPr/>
      <dgm:t>
        <a:bodyPr/>
        <a:lstStyle/>
        <a:p>
          <a:endParaRPr lang="en-IN"/>
        </a:p>
      </dgm:t>
    </dgm:pt>
    <dgm:pt modelId="{2480CA3F-B02D-4635-B544-D6A504681C72}">
      <dgm:prSet phldrT="[Text]"/>
      <dgm:spPr/>
      <dgm:t>
        <a:bodyPr/>
        <a:lstStyle/>
        <a:p>
          <a:r>
            <a:rPr lang="en-US" dirty="0"/>
            <a:t>Increased risk of </a:t>
          </a:r>
          <a:r>
            <a:rPr lang="en-US" dirty="0" err="1"/>
            <a:t>thromboembolism</a:t>
          </a:r>
          <a:endParaRPr lang="en-IN" dirty="0"/>
        </a:p>
      </dgm:t>
    </dgm:pt>
    <dgm:pt modelId="{558CB715-9A6F-422B-A6A2-45ED72163375}" type="parTrans" cxnId="{DCB653F6-E735-4EB9-8F1A-DFC4DE25AD86}">
      <dgm:prSet/>
      <dgm:spPr/>
      <dgm:t>
        <a:bodyPr/>
        <a:lstStyle/>
        <a:p>
          <a:endParaRPr lang="en-IN"/>
        </a:p>
      </dgm:t>
    </dgm:pt>
    <dgm:pt modelId="{545EF95F-A0C4-48EA-9C8E-A1149E23D8E3}" type="sibTrans" cxnId="{DCB653F6-E735-4EB9-8F1A-DFC4DE25AD86}">
      <dgm:prSet/>
      <dgm:spPr/>
      <dgm:t>
        <a:bodyPr/>
        <a:lstStyle/>
        <a:p>
          <a:endParaRPr lang="en-IN"/>
        </a:p>
      </dgm:t>
    </dgm:pt>
    <dgm:pt modelId="{93391586-B825-4322-A174-D4FDFA377218}">
      <dgm:prSet phldrT="[Text]"/>
      <dgm:spPr/>
      <dgm:t>
        <a:bodyPr/>
        <a:lstStyle/>
        <a:p>
          <a:r>
            <a:rPr lang="en-US" dirty="0"/>
            <a:t>osteoporosis</a:t>
          </a:r>
          <a:endParaRPr lang="en-IN" dirty="0"/>
        </a:p>
      </dgm:t>
    </dgm:pt>
    <dgm:pt modelId="{015D481D-FB49-456E-B205-865A4B6B9F6F}" type="parTrans" cxnId="{BE63E3D4-92CD-41F0-9331-3F3F3B3BF331}">
      <dgm:prSet/>
      <dgm:spPr/>
      <dgm:t>
        <a:bodyPr/>
        <a:lstStyle/>
        <a:p>
          <a:endParaRPr lang="en-IN"/>
        </a:p>
      </dgm:t>
    </dgm:pt>
    <dgm:pt modelId="{AE6ECBCD-72FD-44F8-9DDE-F16DD31B1898}" type="sibTrans" cxnId="{BE63E3D4-92CD-41F0-9331-3F3F3B3BF331}">
      <dgm:prSet/>
      <dgm:spPr/>
      <dgm:t>
        <a:bodyPr/>
        <a:lstStyle/>
        <a:p>
          <a:endParaRPr lang="en-IN"/>
        </a:p>
      </dgm:t>
    </dgm:pt>
    <dgm:pt modelId="{9AD638D8-A150-4D12-B872-0F49A1604B35}">
      <dgm:prSet phldrT="[Text]"/>
      <dgm:spPr/>
      <dgm:t>
        <a:bodyPr/>
        <a:lstStyle/>
        <a:p>
          <a:endParaRPr lang="en-IN" dirty="0"/>
        </a:p>
      </dgm:t>
    </dgm:pt>
    <dgm:pt modelId="{5A9CA123-9849-4D06-B9A3-DD7F72CFF30A}" type="parTrans" cxnId="{EDE3400D-689B-4613-B291-E18C1D5D9084}">
      <dgm:prSet/>
      <dgm:spPr/>
      <dgm:t>
        <a:bodyPr/>
        <a:lstStyle/>
        <a:p>
          <a:endParaRPr lang="en-IN"/>
        </a:p>
      </dgm:t>
    </dgm:pt>
    <dgm:pt modelId="{DFBCB610-E88A-4135-A4F8-19EB18BE780D}" type="sibTrans" cxnId="{EDE3400D-689B-4613-B291-E18C1D5D9084}">
      <dgm:prSet/>
      <dgm:spPr/>
      <dgm:t>
        <a:bodyPr/>
        <a:lstStyle/>
        <a:p>
          <a:endParaRPr lang="en-IN"/>
        </a:p>
      </dgm:t>
    </dgm:pt>
    <dgm:pt modelId="{69B69153-9815-4CE1-9151-4F5AE323E6F6}" type="pres">
      <dgm:prSet presAssocID="{84C9629D-599A-4886-B652-FBE073593A2F}" presName="Name0" presStyleCnt="0">
        <dgm:presLayoutVars>
          <dgm:dir/>
          <dgm:resizeHandles val="exact"/>
        </dgm:presLayoutVars>
      </dgm:prSet>
      <dgm:spPr/>
      <dgm:t>
        <a:bodyPr/>
        <a:lstStyle/>
        <a:p>
          <a:endParaRPr lang="en-US"/>
        </a:p>
      </dgm:t>
    </dgm:pt>
    <dgm:pt modelId="{32F51EAB-33E5-441A-BD14-B1AA798B87D7}" type="pres">
      <dgm:prSet presAssocID="{7CA4962A-9E33-4983-A859-762C3F40D44E}" presName="node" presStyleLbl="node1" presStyleIdx="0" presStyleCnt="3">
        <dgm:presLayoutVars>
          <dgm:bulletEnabled val="1"/>
        </dgm:presLayoutVars>
      </dgm:prSet>
      <dgm:spPr/>
      <dgm:t>
        <a:bodyPr/>
        <a:lstStyle/>
        <a:p>
          <a:endParaRPr lang="en-US"/>
        </a:p>
      </dgm:t>
    </dgm:pt>
    <dgm:pt modelId="{7E4B45F5-2198-4646-892D-DE67C60DB357}" type="pres">
      <dgm:prSet presAssocID="{E6C7D6A3-1D1B-43F2-992A-AFDCB8B1DB99}" presName="sibTrans" presStyleCnt="0"/>
      <dgm:spPr/>
    </dgm:pt>
    <dgm:pt modelId="{D0C0A824-8E37-4CC4-9AF4-7310DA15D3F6}" type="pres">
      <dgm:prSet presAssocID="{101373B1-4E7A-4FA6-A77B-CF798D6E15AF}" presName="node" presStyleLbl="node1" presStyleIdx="1" presStyleCnt="3">
        <dgm:presLayoutVars>
          <dgm:bulletEnabled val="1"/>
        </dgm:presLayoutVars>
      </dgm:prSet>
      <dgm:spPr/>
      <dgm:t>
        <a:bodyPr/>
        <a:lstStyle/>
        <a:p>
          <a:endParaRPr lang="en-US"/>
        </a:p>
      </dgm:t>
    </dgm:pt>
    <dgm:pt modelId="{37746796-117F-46FB-AC2A-F1AE5F853185}" type="pres">
      <dgm:prSet presAssocID="{7D5A58FC-E34D-4052-9040-8CAEBD2F89F5}" presName="sibTrans" presStyleCnt="0"/>
      <dgm:spPr/>
    </dgm:pt>
    <dgm:pt modelId="{0E7F3B65-A274-4FBD-9F99-60C45B571B73}" type="pres">
      <dgm:prSet presAssocID="{F78C21F9-8506-429E-AB86-C91238B01682}" presName="node" presStyleLbl="node1" presStyleIdx="2" presStyleCnt="3">
        <dgm:presLayoutVars>
          <dgm:bulletEnabled val="1"/>
        </dgm:presLayoutVars>
      </dgm:prSet>
      <dgm:spPr/>
      <dgm:t>
        <a:bodyPr/>
        <a:lstStyle/>
        <a:p>
          <a:endParaRPr lang="en-US"/>
        </a:p>
      </dgm:t>
    </dgm:pt>
  </dgm:ptLst>
  <dgm:cxnLst>
    <dgm:cxn modelId="{DCB653F6-E735-4EB9-8F1A-DFC4DE25AD86}" srcId="{F78C21F9-8506-429E-AB86-C91238B01682}" destId="{2480CA3F-B02D-4635-B544-D6A504681C72}" srcOrd="1" destOrd="0" parTransId="{558CB715-9A6F-422B-A6A2-45ED72163375}" sibTransId="{545EF95F-A0C4-48EA-9C8E-A1149E23D8E3}"/>
    <dgm:cxn modelId="{7105922F-0FDD-448B-B1CD-E2A1AE511DBD}" type="presOf" srcId="{7CA4962A-9E33-4983-A859-762C3F40D44E}" destId="{32F51EAB-33E5-441A-BD14-B1AA798B87D7}" srcOrd="0" destOrd="0" presId="urn:microsoft.com/office/officeart/2005/8/layout/hList6"/>
    <dgm:cxn modelId="{EDE3400D-689B-4613-B291-E18C1D5D9084}" srcId="{101373B1-4E7A-4FA6-A77B-CF798D6E15AF}" destId="{9AD638D8-A150-4D12-B872-0F49A1604B35}" srcOrd="2" destOrd="0" parTransId="{5A9CA123-9849-4D06-B9A3-DD7F72CFF30A}" sibTransId="{DFBCB610-E88A-4135-A4F8-19EB18BE780D}"/>
    <dgm:cxn modelId="{46408BC4-1B41-4AB9-92B3-253ECBEF8F15}" type="presOf" srcId="{533BB8F5-BBDD-41F2-93D5-9EABA51B291D}" destId="{0E7F3B65-A274-4FBD-9F99-60C45B571B73}" srcOrd="0" destOrd="1" presId="urn:microsoft.com/office/officeart/2005/8/layout/hList6"/>
    <dgm:cxn modelId="{C741AE14-60BA-413C-8278-C3590C062748}" type="presOf" srcId="{9AD638D8-A150-4D12-B872-0F49A1604B35}" destId="{D0C0A824-8E37-4CC4-9AF4-7310DA15D3F6}" srcOrd="0" destOrd="3" presId="urn:microsoft.com/office/officeart/2005/8/layout/hList6"/>
    <dgm:cxn modelId="{BE63E3D4-92CD-41F0-9331-3F3F3B3BF331}" srcId="{101373B1-4E7A-4FA6-A77B-CF798D6E15AF}" destId="{93391586-B825-4322-A174-D4FDFA377218}" srcOrd="3" destOrd="0" parTransId="{015D481D-FB49-456E-B205-865A4B6B9F6F}" sibTransId="{AE6ECBCD-72FD-44F8-9DDE-F16DD31B1898}"/>
    <dgm:cxn modelId="{0AC1895A-BB93-41F4-826C-735651C366CA}" srcId="{84C9629D-599A-4886-B652-FBE073593A2F}" destId="{F78C21F9-8506-429E-AB86-C91238B01682}" srcOrd="2" destOrd="0" parTransId="{F7C3B940-D24B-4FC3-AD7B-9439C3CA2A8D}" sibTransId="{DD0E0A92-4AE6-4960-BCAB-58E1366BC37D}"/>
    <dgm:cxn modelId="{66ED0B70-5F78-4795-A2AD-608A7AF1EDDF}" srcId="{101373B1-4E7A-4FA6-A77B-CF798D6E15AF}" destId="{221295C4-8454-4C0B-A064-72271B28BEE5}" srcOrd="1" destOrd="0" parTransId="{B270721D-C42D-48E3-AF85-7F528D878DAE}" sibTransId="{EC0D3C7A-BEDF-4C66-B42B-84CE16918EDF}"/>
    <dgm:cxn modelId="{8D6BAD2C-03DF-451C-8DDF-8979DCCE7B86}" type="presOf" srcId="{DBECD320-D5F8-4D53-809C-96DD3098D181}" destId="{D0C0A824-8E37-4CC4-9AF4-7310DA15D3F6}" srcOrd="0" destOrd="1" presId="urn:microsoft.com/office/officeart/2005/8/layout/hList6"/>
    <dgm:cxn modelId="{AF8B70E9-AE9D-4E83-B0D6-FA231176C438}" type="presOf" srcId="{F78C21F9-8506-429E-AB86-C91238B01682}" destId="{0E7F3B65-A274-4FBD-9F99-60C45B571B73}" srcOrd="0" destOrd="0" presId="urn:microsoft.com/office/officeart/2005/8/layout/hList6"/>
    <dgm:cxn modelId="{48CBFFC9-CE95-42DC-B43F-06E5D17C6E98}" srcId="{101373B1-4E7A-4FA6-A77B-CF798D6E15AF}" destId="{DBECD320-D5F8-4D53-809C-96DD3098D181}" srcOrd="0" destOrd="0" parTransId="{75BD201A-6783-4B79-80D9-1803DFC6BF2D}" sibTransId="{AC005B26-2D47-44D5-A2C4-FDD6896713E7}"/>
    <dgm:cxn modelId="{32451B29-2094-4D00-BA35-58A7A3A2FF34}" srcId="{84C9629D-599A-4886-B652-FBE073593A2F}" destId="{7CA4962A-9E33-4983-A859-762C3F40D44E}" srcOrd="0" destOrd="0" parTransId="{7420D944-CD24-48DA-9AE4-9EE6E334BD97}" sibTransId="{E6C7D6A3-1D1B-43F2-992A-AFDCB8B1DB99}"/>
    <dgm:cxn modelId="{333A04AC-26CC-48BB-8920-5872A13C1708}" type="presOf" srcId="{93391586-B825-4322-A174-D4FDFA377218}" destId="{D0C0A824-8E37-4CC4-9AF4-7310DA15D3F6}" srcOrd="0" destOrd="4" presId="urn:microsoft.com/office/officeart/2005/8/layout/hList6"/>
    <dgm:cxn modelId="{BE6BBEA8-9E0C-49D1-AEEE-A64DD2996C2B}" type="presOf" srcId="{221295C4-8454-4C0B-A064-72271B28BEE5}" destId="{D0C0A824-8E37-4CC4-9AF4-7310DA15D3F6}" srcOrd="0" destOrd="2" presId="urn:microsoft.com/office/officeart/2005/8/layout/hList6"/>
    <dgm:cxn modelId="{AB82BBD5-E243-4F40-A8D9-EFB1603DC155}" type="presOf" srcId="{2480CA3F-B02D-4635-B544-D6A504681C72}" destId="{0E7F3B65-A274-4FBD-9F99-60C45B571B73}" srcOrd="0" destOrd="2" presId="urn:microsoft.com/office/officeart/2005/8/layout/hList6"/>
    <dgm:cxn modelId="{5BC0F157-23B5-42D6-8F23-FDA04A724086}" type="presOf" srcId="{9F8C0D43-4601-49D3-95B8-690C0CE4449A}" destId="{32F51EAB-33E5-441A-BD14-B1AA798B87D7}" srcOrd="0" destOrd="1" presId="urn:microsoft.com/office/officeart/2005/8/layout/hList6"/>
    <dgm:cxn modelId="{19E79D86-0D53-457C-8451-C1AF0F8626F3}" srcId="{F78C21F9-8506-429E-AB86-C91238B01682}" destId="{533BB8F5-BBDD-41F2-93D5-9EABA51B291D}" srcOrd="0" destOrd="0" parTransId="{98196197-A9C1-4635-B0D9-2388875051DE}" sibTransId="{74250790-A896-484C-9899-D9FC2CA2B948}"/>
    <dgm:cxn modelId="{DE13CA17-FEAD-4ADE-B37D-57BB85FE528D}" srcId="{84C9629D-599A-4886-B652-FBE073593A2F}" destId="{101373B1-4E7A-4FA6-A77B-CF798D6E15AF}" srcOrd="1" destOrd="0" parTransId="{7CA90077-751F-40F8-85E8-1C4660C25018}" sibTransId="{7D5A58FC-E34D-4052-9040-8CAEBD2F89F5}"/>
    <dgm:cxn modelId="{49243876-533B-4E83-B4CF-0CC70DB4D028}" srcId="{7CA4962A-9E33-4983-A859-762C3F40D44E}" destId="{B5A59FDB-9C42-41F6-A898-AE75F0384B88}" srcOrd="1" destOrd="0" parTransId="{F1B6422D-8580-49D9-BA3C-4BE84C2D3380}" sibTransId="{34B5C8B1-1106-497A-AFDF-D66A925E9A0A}"/>
    <dgm:cxn modelId="{DD64688A-EDC8-4356-9A39-4F1185B1AD6B}" type="presOf" srcId="{B5A59FDB-9C42-41F6-A898-AE75F0384B88}" destId="{32F51EAB-33E5-441A-BD14-B1AA798B87D7}" srcOrd="0" destOrd="2" presId="urn:microsoft.com/office/officeart/2005/8/layout/hList6"/>
    <dgm:cxn modelId="{0E361192-814F-47C8-B3A4-54AF8F864561}" type="presOf" srcId="{84C9629D-599A-4886-B652-FBE073593A2F}" destId="{69B69153-9815-4CE1-9151-4F5AE323E6F6}" srcOrd="0" destOrd="0" presId="urn:microsoft.com/office/officeart/2005/8/layout/hList6"/>
    <dgm:cxn modelId="{5605B6EC-2A1F-4E24-9056-1A8C05F811C9}" type="presOf" srcId="{101373B1-4E7A-4FA6-A77B-CF798D6E15AF}" destId="{D0C0A824-8E37-4CC4-9AF4-7310DA15D3F6}" srcOrd="0" destOrd="0" presId="urn:microsoft.com/office/officeart/2005/8/layout/hList6"/>
    <dgm:cxn modelId="{19DCE829-078C-44C7-A95C-1A55CE0E4FD3}" srcId="{7CA4962A-9E33-4983-A859-762C3F40D44E}" destId="{9F8C0D43-4601-49D3-95B8-690C0CE4449A}" srcOrd="0" destOrd="0" parTransId="{B58E33D1-2D5F-4000-8766-499DD5E0971E}" sibTransId="{CBC21C62-1F60-43A4-AE15-1A300B8245CE}"/>
    <dgm:cxn modelId="{82B41D20-BB39-4D5E-B334-0852C2212447}" type="presParOf" srcId="{69B69153-9815-4CE1-9151-4F5AE323E6F6}" destId="{32F51EAB-33E5-441A-BD14-B1AA798B87D7}" srcOrd="0" destOrd="0" presId="urn:microsoft.com/office/officeart/2005/8/layout/hList6"/>
    <dgm:cxn modelId="{0B2950A2-A280-4F5B-8C3A-D32E68D64F06}" type="presParOf" srcId="{69B69153-9815-4CE1-9151-4F5AE323E6F6}" destId="{7E4B45F5-2198-4646-892D-DE67C60DB357}" srcOrd="1" destOrd="0" presId="urn:microsoft.com/office/officeart/2005/8/layout/hList6"/>
    <dgm:cxn modelId="{C3FB7C28-6404-45D5-873D-C4F1D2353646}" type="presParOf" srcId="{69B69153-9815-4CE1-9151-4F5AE323E6F6}" destId="{D0C0A824-8E37-4CC4-9AF4-7310DA15D3F6}" srcOrd="2" destOrd="0" presId="urn:microsoft.com/office/officeart/2005/8/layout/hList6"/>
    <dgm:cxn modelId="{C95C594F-367D-4560-999C-476550C39441}" type="presParOf" srcId="{69B69153-9815-4CE1-9151-4F5AE323E6F6}" destId="{37746796-117F-46FB-AC2A-F1AE5F853185}" srcOrd="3" destOrd="0" presId="urn:microsoft.com/office/officeart/2005/8/layout/hList6"/>
    <dgm:cxn modelId="{A3003B11-2B61-4EDF-ABCB-C03A3A16F32E}" type="presParOf" srcId="{69B69153-9815-4CE1-9151-4F5AE323E6F6}" destId="{0E7F3B65-A274-4FBD-9F99-60C45B571B73}"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95D745-D92C-4657-96CD-1372B58BA144}">
      <dsp:nvSpPr>
        <dsp:cNvPr id="0" name=""/>
        <dsp:cNvSpPr/>
      </dsp:nvSpPr>
      <dsp:spPr>
        <a:xfrm>
          <a:off x="-5" y="42859"/>
          <a:ext cx="2689059" cy="2155049"/>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YOUNG AGE</a:t>
          </a:r>
          <a:endParaRPr lang="en-IN" sz="1400" kern="1200" dirty="0"/>
        </a:p>
      </dsp:txBody>
      <dsp:txXfrm>
        <a:off x="-5" y="42859"/>
        <a:ext cx="2689059" cy="2155049"/>
      </dsp:txXfrm>
    </dsp:sp>
    <dsp:sp modelId="{F007E718-426D-442C-BFAA-C1ABBFEE00AB}">
      <dsp:nvSpPr>
        <dsp:cNvPr id="0" name=""/>
        <dsp:cNvSpPr/>
      </dsp:nvSpPr>
      <dsp:spPr>
        <a:xfrm rot="5400000">
          <a:off x="5670682" y="-240480"/>
          <a:ext cx="2155068" cy="2721767"/>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CONSIDERATION FOR REPEAT  RADICAL SURGERY: TAH BSO</a:t>
          </a:r>
          <a:endParaRPr lang="en-IN" sz="1300" kern="1200" dirty="0"/>
        </a:p>
      </dsp:txBody>
      <dsp:txXfrm rot="5400000">
        <a:off x="5670682" y="-240480"/>
        <a:ext cx="2155068" cy="2721767"/>
      </dsp:txXfrm>
    </dsp:sp>
    <dsp:sp modelId="{40CCC5F6-A444-4600-BBD0-E89C09418B5A}">
      <dsp:nvSpPr>
        <dsp:cNvPr id="0" name=""/>
        <dsp:cNvSpPr/>
      </dsp:nvSpPr>
      <dsp:spPr>
        <a:xfrm rot="10800000">
          <a:off x="5311138" y="2481256"/>
          <a:ext cx="2751124" cy="2002640"/>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EARLY SURGICAL MENOPAUSE</a:t>
          </a:r>
          <a:endParaRPr lang="en-IN" sz="1300" kern="1200" dirty="0"/>
        </a:p>
      </dsp:txBody>
      <dsp:txXfrm rot="10800000">
        <a:off x="5311138" y="2481256"/>
        <a:ext cx="2751124" cy="2002640"/>
      </dsp:txXfrm>
    </dsp:sp>
    <dsp:sp modelId="{3AD995E8-70C7-4FD2-9D2A-491C73A044EC}">
      <dsp:nvSpPr>
        <dsp:cNvPr id="0" name=""/>
        <dsp:cNvSpPr/>
      </dsp:nvSpPr>
      <dsp:spPr>
        <a:xfrm rot="16200000">
          <a:off x="471312" y="2162357"/>
          <a:ext cx="1807332" cy="2597559"/>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NEED FOR FERTILITY PRESERVATION</a:t>
          </a:r>
          <a:endParaRPr lang="en-IN" sz="1300" kern="1200" dirty="0"/>
        </a:p>
      </dsp:txBody>
      <dsp:txXfrm rot="16200000">
        <a:off x="471312" y="2162357"/>
        <a:ext cx="1807332" cy="2597559"/>
      </dsp:txXfrm>
    </dsp:sp>
    <dsp:sp modelId="{EB7F7488-AFE1-44B7-9A17-E93EBA08A2A9}">
      <dsp:nvSpPr>
        <dsp:cNvPr id="0" name=""/>
        <dsp:cNvSpPr/>
      </dsp:nvSpPr>
      <dsp:spPr>
        <a:xfrm>
          <a:off x="3776484" y="1855644"/>
          <a:ext cx="676631" cy="588375"/>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041A5-2762-4DAD-ACA8-77B8C643662D}">
      <dsp:nvSpPr>
        <dsp:cNvPr id="0" name=""/>
        <dsp:cNvSpPr/>
      </dsp:nvSpPr>
      <dsp:spPr>
        <a:xfrm rot="10800000">
          <a:off x="3776484" y="2081942"/>
          <a:ext cx="676631" cy="588375"/>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B6021-E5EC-4DB0-806E-FB8892EA8080}">
      <dsp:nvSpPr>
        <dsp:cNvPr id="0" name=""/>
        <dsp:cNvSpPr/>
      </dsp:nvSpPr>
      <dsp:spPr>
        <a:xfrm>
          <a:off x="0" y="543260"/>
          <a:ext cx="8229600" cy="856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33191-AB55-4CD2-A241-C6A418AC6826}">
      <dsp:nvSpPr>
        <dsp:cNvPr id="0" name=""/>
        <dsp:cNvSpPr/>
      </dsp:nvSpPr>
      <dsp:spPr>
        <a:xfrm>
          <a:off x="411480" y="41420"/>
          <a:ext cx="5760720" cy="100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a:latin typeface="Times New Roman" pitchFamily="18" charset="0"/>
              <a:cs typeface="Times New Roman" pitchFamily="18" charset="0"/>
            </a:rPr>
            <a:t>ADDRESSING FERTILITY ISSUES</a:t>
          </a:r>
          <a:endParaRPr lang="en-IN" sz="3400" kern="1200" dirty="0">
            <a:latin typeface="Times New Roman" pitchFamily="18" charset="0"/>
            <a:cs typeface="Times New Roman" pitchFamily="18" charset="0"/>
          </a:endParaRPr>
        </a:p>
      </dsp:txBody>
      <dsp:txXfrm>
        <a:off x="411480" y="41420"/>
        <a:ext cx="5760720" cy="1003680"/>
      </dsp:txXfrm>
    </dsp:sp>
    <dsp:sp modelId="{D7931574-C453-458A-ADB4-9F850C195453}">
      <dsp:nvSpPr>
        <dsp:cNvPr id="0" name=""/>
        <dsp:cNvSpPr/>
      </dsp:nvSpPr>
      <dsp:spPr>
        <a:xfrm>
          <a:off x="0" y="2085501"/>
          <a:ext cx="8229600" cy="856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FCCFF-D443-4CE4-B3E3-04EB3114E6F2}">
      <dsp:nvSpPr>
        <dsp:cNvPr id="0" name=""/>
        <dsp:cNvSpPr/>
      </dsp:nvSpPr>
      <dsp:spPr>
        <a:xfrm>
          <a:off x="411480" y="1583661"/>
          <a:ext cx="5760720" cy="100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a:latin typeface="Times New Roman" pitchFamily="18" charset="0"/>
              <a:cs typeface="Times New Roman" pitchFamily="18" charset="0"/>
            </a:rPr>
            <a:t>EARLY MENOPAUSE</a:t>
          </a:r>
          <a:endParaRPr lang="en-IN" sz="3400" kern="1200" dirty="0">
            <a:latin typeface="Times New Roman" pitchFamily="18" charset="0"/>
            <a:cs typeface="Times New Roman" pitchFamily="18" charset="0"/>
          </a:endParaRPr>
        </a:p>
      </dsp:txBody>
      <dsp:txXfrm>
        <a:off x="411480" y="1583661"/>
        <a:ext cx="5760720" cy="1003680"/>
      </dsp:txXfrm>
    </dsp:sp>
    <dsp:sp modelId="{AA2BC834-BC7F-4D0C-94FB-88B4704260FA}">
      <dsp:nvSpPr>
        <dsp:cNvPr id="0" name=""/>
        <dsp:cNvSpPr/>
      </dsp:nvSpPr>
      <dsp:spPr>
        <a:xfrm>
          <a:off x="0" y="3627741"/>
          <a:ext cx="8229600" cy="856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4E937-E7BE-4179-8D37-90E5B566AB18}">
      <dsp:nvSpPr>
        <dsp:cNvPr id="0" name=""/>
        <dsp:cNvSpPr/>
      </dsp:nvSpPr>
      <dsp:spPr>
        <a:xfrm>
          <a:off x="411480" y="3125900"/>
          <a:ext cx="5760720" cy="10036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a:latin typeface="Times New Roman" pitchFamily="18" charset="0"/>
              <a:cs typeface="Times New Roman" pitchFamily="18" charset="0"/>
            </a:rPr>
            <a:t>RISK OF RECURRENCE</a:t>
          </a:r>
          <a:endParaRPr lang="en-IN" sz="3400" kern="1200" dirty="0">
            <a:latin typeface="Times New Roman" pitchFamily="18" charset="0"/>
            <a:cs typeface="Times New Roman" pitchFamily="18" charset="0"/>
          </a:endParaRPr>
        </a:p>
      </dsp:txBody>
      <dsp:txXfrm>
        <a:off x="411480" y="3125900"/>
        <a:ext cx="5760720" cy="1003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51EAB-33E5-441A-BD14-B1AA798B87D7}">
      <dsp:nvSpPr>
        <dsp:cNvPr id="0" name=""/>
        <dsp:cNvSpPr/>
      </dsp:nvSpPr>
      <dsp:spPr>
        <a:xfrm rot="16200000">
          <a:off x="-280063" y="280863"/>
          <a:ext cx="2641600" cy="2079873"/>
        </a:xfrm>
        <a:prstGeom prst="flowChartManualOperati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t" anchorCtr="0">
          <a:noAutofit/>
        </a:bodyPr>
        <a:lstStyle/>
        <a:p>
          <a:pPr lvl="0" algn="l" defTabSz="755650">
            <a:lnSpc>
              <a:spcPct val="90000"/>
            </a:lnSpc>
            <a:spcBef>
              <a:spcPct val="0"/>
            </a:spcBef>
            <a:spcAft>
              <a:spcPct val="35000"/>
            </a:spcAft>
          </a:pPr>
          <a:r>
            <a:rPr lang="en-US" sz="1700" kern="1200" dirty="0"/>
            <a:t>Psychological</a:t>
          </a:r>
          <a:r>
            <a:rPr lang="en-US" sz="1700" kern="1200" baseline="0" dirty="0"/>
            <a:t> aspect</a:t>
          </a:r>
          <a:endParaRPr lang="en-IN" sz="1700" kern="1200" dirty="0"/>
        </a:p>
        <a:p>
          <a:pPr marL="114300" lvl="1" indent="-114300" algn="l" defTabSz="577850">
            <a:lnSpc>
              <a:spcPct val="90000"/>
            </a:lnSpc>
            <a:spcBef>
              <a:spcPct val="0"/>
            </a:spcBef>
            <a:spcAft>
              <a:spcPct val="15000"/>
            </a:spcAft>
            <a:buChar char="••"/>
          </a:pPr>
          <a:r>
            <a:rPr lang="en-US" sz="1300" kern="1200" dirty="0"/>
            <a:t>Lack of libido</a:t>
          </a:r>
          <a:endParaRPr lang="en-IN" sz="1300" kern="1200" dirty="0"/>
        </a:p>
        <a:p>
          <a:pPr marL="114300" lvl="1" indent="-114300" algn="l" defTabSz="577850">
            <a:lnSpc>
              <a:spcPct val="90000"/>
            </a:lnSpc>
            <a:spcBef>
              <a:spcPct val="0"/>
            </a:spcBef>
            <a:spcAft>
              <a:spcPct val="15000"/>
            </a:spcAft>
            <a:buChar char="••"/>
          </a:pPr>
          <a:r>
            <a:rPr lang="en-US" sz="1300" kern="1200" dirty="0"/>
            <a:t>Mood swings</a:t>
          </a:r>
          <a:endParaRPr lang="en-IN" sz="1300" kern="1200" dirty="0"/>
        </a:p>
      </dsp:txBody>
      <dsp:txXfrm rot="16200000">
        <a:off x="-280063" y="280863"/>
        <a:ext cx="2641600" cy="2079873"/>
      </dsp:txXfrm>
    </dsp:sp>
    <dsp:sp modelId="{D0C0A824-8E37-4CC4-9AF4-7310DA15D3F6}">
      <dsp:nvSpPr>
        <dsp:cNvPr id="0" name=""/>
        <dsp:cNvSpPr/>
      </dsp:nvSpPr>
      <dsp:spPr>
        <a:xfrm rot="16200000">
          <a:off x="1955800" y="280863"/>
          <a:ext cx="2641600" cy="2079873"/>
        </a:xfrm>
        <a:prstGeom prst="flowChartManualOperati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t" anchorCtr="0">
          <a:noAutofit/>
        </a:bodyPr>
        <a:lstStyle/>
        <a:p>
          <a:pPr lvl="0" algn="l" defTabSz="755650">
            <a:lnSpc>
              <a:spcPct val="90000"/>
            </a:lnSpc>
            <a:spcBef>
              <a:spcPct val="0"/>
            </a:spcBef>
            <a:spcAft>
              <a:spcPct val="35000"/>
            </a:spcAft>
          </a:pPr>
          <a:r>
            <a:rPr lang="en-US" sz="1700" kern="1200" dirty="0"/>
            <a:t>Bone damage</a:t>
          </a:r>
          <a:endParaRPr lang="en-IN" sz="1700" kern="1200" dirty="0"/>
        </a:p>
        <a:p>
          <a:pPr marL="114300" lvl="1" indent="-114300" algn="l" defTabSz="577850">
            <a:lnSpc>
              <a:spcPct val="90000"/>
            </a:lnSpc>
            <a:spcBef>
              <a:spcPct val="0"/>
            </a:spcBef>
            <a:spcAft>
              <a:spcPct val="15000"/>
            </a:spcAft>
            <a:buChar char="••"/>
          </a:pPr>
          <a:r>
            <a:rPr lang="en-US" sz="1300" kern="1200" dirty="0"/>
            <a:t>Calcium deficiency</a:t>
          </a: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endParaRPr lang="en-IN" sz="1300" kern="1200" dirty="0"/>
        </a:p>
        <a:p>
          <a:pPr marL="114300" lvl="1" indent="-114300" algn="l" defTabSz="577850">
            <a:lnSpc>
              <a:spcPct val="90000"/>
            </a:lnSpc>
            <a:spcBef>
              <a:spcPct val="0"/>
            </a:spcBef>
            <a:spcAft>
              <a:spcPct val="15000"/>
            </a:spcAft>
            <a:buChar char="••"/>
          </a:pPr>
          <a:r>
            <a:rPr lang="en-US" sz="1300" kern="1200" dirty="0"/>
            <a:t>osteoporosis</a:t>
          </a:r>
          <a:endParaRPr lang="en-IN" sz="1300" kern="1200" dirty="0"/>
        </a:p>
      </dsp:txBody>
      <dsp:txXfrm rot="16200000">
        <a:off x="1955800" y="280863"/>
        <a:ext cx="2641600" cy="2079873"/>
      </dsp:txXfrm>
    </dsp:sp>
    <dsp:sp modelId="{0E7F3B65-A274-4FBD-9F99-60C45B571B73}">
      <dsp:nvSpPr>
        <dsp:cNvPr id="0" name=""/>
        <dsp:cNvSpPr/>
      </dsp:nvSpPr>
      <dsp:spPr>
        <a:xfrm rot="16200000">
          <a:off x="4191663" y="280863"/>
          <a:ext cx="2641600" cy="2079873"/>
        </a:xfrm>
        <a:prstGeom prst="flowChartManualOperati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234" bIns="0" numCol="1" spcCol="1270" anchor="t" anchorCtr="0">
          <a:noAutofit/>
        </a:bodyPr>
        <a:lstStyle/>
        <a:p>
          <a:pPr lvl="0" algn="l" defTabSz="755650">
            <a:lnSpc>
              <a:spcPct val="90000"/>
            </a:lnSpc>
            <a:spcBef>
              <a:spcPct val="0"/>
            </a:spcBef>
            <a:spcAft>
              <a:spcPct val="35000"/>
            </a:spcAft>
          </a:pPr>
          <a:r>
            <a:rPr lang="en-US" sz="1700" kern="1200" dirty="0"/>
            <a:t>Risk of cardiac diseases</a:t>
          </a:r>
          <a:endParaRPr lang="en-IN" sz="1700" kern="1200" dirty="0"/>
        </a:p>
        <a:p>
          <a:pPr marL="114300" lvl="1" indent="-114300" algn="l" defTabSz="577850">
            <a:lnSpc>
              <a:spcPct val="90000"/>
            </a:lnSpc>
            <a:spcBef>
              <a:spcPct val="0"/>
            </a:spcBef>
            <a:spcAft>
              <a:spcPct val="15000"/>
            </a:spcAft>
            <a:buChar char="••"/>
          </a:pPr>
          <a:r>
            <a:rPr lang="en-US" sz="1300" kern="1200" dirty="0"/>
            <a:t>Increased risk of  IHD</a:t>
          </a:r>
          <a:endParaRPr lang="en-IN" sz="1300" kern="1200" dirty="0"/>
        </a:p>
        <a:p>
          <a:pPr marL="114300" lvl="1" indent="-114300" algn="l" defTabSz="577850">
            <a:lnSpc>
              <a:spcPct val="90000"/>
            </a:lnSpc>
            <a:spcBef>
              <a:spcPct val="0"/>
            </a:spcBef>
            <a:spcAft>
              <a:spcPct val="15000"/>
            </a:spcAft>
            <a:buChar char="••"/>
          </a:pPr>
          <a:r>
            <a:rPr lang="en-US" sz="1300" kern="1200" dirty="0"/>
            <a:t>Increased risk of </a:t>
          </a:r>
          <a:r>
            <a:rPr lang="en-US" sz="1300" kern="1200" dirty="0" err="1"/>
            <a:t>thromboembolism</a:t>
          </a:r>
          <a:endParaRPr lang="en-IN" sz="1300" kern="1200" dirty="0"/>
        </a:p>
      </dsp:txBody>
      <dsp:txXfrm rot="16200000">
        <a:off x="4191663" y="280863"/>
        <a:ext cx="2641600" cy="207987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C6FD9-B127-45AB-B43A-8729A8605F34}"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6489E-DE20-4B7E-A1D3-8A40B326C3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We see a large well</a:t>
            </a:r>
            <a:r>
              <a:rPr lang="en-IN" baseline="0" dirty="0" smtClean="0"/>
              <a:t> defined </a:t>
            </a:r>
            <a:r>
              <a:rPr lang="en-IN" baseline="0" dirty="0" err="1" smtClean="0"/>
              <a:t>multiseptated</a:t>
            </a:r>
            <a:r>
              <a:rPr lang="en-IN" baseline="0" dirty="0" smtClean="0"/>
              <a:t> cystic lesion appearing hypointense on T1, hyperintense on T2-STIR, in the midline in the pelvis and abdomen extending upto the right </a:t>
            </a:r>
            <a:r>
              <a:rPr lang="en-IN" baseline="0" dirty="0" err="1" smtClean="0"/>
              <a:t>hypochondrium</a:t>
            </a:r>
            <a:r>
              <a:rPr lang="en-IN" baseline="0" dirty="0" smtClean="0"/>
              <a:t> (23x10x16 cm). Inferiorly it is reaching upto the fundus of the uterus. It contains a solid component in the inferior aspect which shows mixed signal intensity on these sequences. It shows few foci of diffusion restriction with corresponding low ADC values. The mass is displacing the bowel loops laterally but is not invading any adjacent structures.</a:t>
            </a:r>
          </a:p>
          <a:p>
            <a:endParaRPr lang="en-IN" baseline="0" dirty="0" smtClean="0"/>
          </a:p>
          <a:p>
            <a:r>
              <a:rPr lang="en-US" sz="1200" b="0" i="0" kern="1200" dirty="0" smtClean="0">
                <a:solidFill>
                  <a:schemeClr val="tx1"/>
                </a:solidFill>
                <a:latin typeface="+mn-lt"/>
                <a:ea typeface="+mn-ea"/>
                <a:cs typeface="+mn-cs"/>
              </a:rPr>
              <a:t>As a general rule, malignant </a:t>
            </a:r>
            <a:r>
              <a:rPr lang="en-US" sz="1200" b="1" i="0" kern="1200" dirty="0" smtClean="0">
                <a:solidFill>
                  <a:schemeClr val="tx1"/>
                </a:solidFill>
                <a:latin typeface="+mn-lt"/>
                <a:ea typeface="+mn-ea"/>
                <a:cs typeface="+mn-cs"/>
              </a:rPr>
              <a:t>tumors</a:t>
            </a:r>
            <a:r>
              <a:rPr lang="en-US" sz="1200" b="0" i="0" kern="1200" dirty="0" smtClean="0">
                <a:solidFill>
                  <a:schemeClr val="tx1"/>
                </a:solidFill>
                <a:latin typeface="+mn-lt"/>
                <a:ea typeface="+mn-ea"/>
                <a:cs typeface="+mn-cs"/>
              </a:rPr>
              <a:t> present </a:t>
            </a:r>
            <a:r>
              <a:rPr lang="en-US" sz="1200" b="1" i="0" kern="1200" dirty="0" smtClean="0">
                <a:solidFill>
                  <a:schemeClr val="tx1"/>
                </a:solidFill>
                <a:latin typeface="+mn-lt"/>
                <a:ea typeface="+mn-ea"/>
                <a:cs typeface="+mn-cs"/>
              </a:rPr>
              <a:t>restricted diffusion</a:t>
            </a:r>
            <a:r>
              <a:rPr lang="en-US" sz="1200" b="0" i="0" kern="1200" dirty="0" smtClean="0">
                <a:solidFill>
                  <a:schemeClr val="tx1"/>
                </a:solidFill>
                <a:latin typeface="+mn-lt"/>
                <a:ea typeface="+mn-ea"/>
                <a:cs typeface="+mn-cs"/>
              </a:rPr>
              <a:t>, whereas benign </a:t>
            </a:r>
            <a:r>
              <a:rPr lang="en-US" sz="1200" b="1" i="0" kern="1200" dirty="0" smtClean="0">
                <a:solidFill>
                  <a:schemeClr val="tx1"/>
                </a:solidFill>
                <a:latin typeface="+mn-lt"/>
                <a:ea typeface="+mn-ea"/>
                <a:cs typeface="+mn-cs"/>
              </a:rPr>
              <a:t>tumors</a:t>
            </a:r>
            <a:r>
              <a:rPr lang="en-US" sz="1200" b="0" i="0" kern="1200" dirty="0" smtClean="0">
                <a:solidFill>
                  <a:schemeClr val="tx1"/>
                </a:solidFill>
                <a:latin typeface="+mn-lt"/>
                <a:ea typeface="+mn-ea"/>
                <a:cs typeface="+mn-cs"/>
              </a:rPr>
              <a:t> do not. Nevertheless, radiologists should be aware of some lesions that constitute exceptions to that rule: </a:t>
            </a:r>
            <a:r>
              <a:rPr lang="en-US" sz="1200" b="0" i="0" kern="1200" dirty="0" err="1" smtClean="0">
                <a:solidFill>
                  <a:schemeClr val="tx1"/>
                </a:solidFill>
                <a:latin typeface="+mn-lt"/>
                <a:ea typeface="+mn-ea"/>
                <a:cs typeface="+mn-cs"/>
              </a:rPr>
              <a:t>teratomas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endometriomas</a:t>
            </a:r>
            <a:r>
              <a:rPr lang="en-US" sz="1200" b="0" i="0" kern="1200" dirty="0" smtClean="0">
                <a:solidFill>
                  <a:schemeClr val="tx1"/>
                </a:solidFill>
                <a:latin typeface="+mn-lt"/>
                <a:ea typeface="+mn-ea"/>
                <a:cs typeface="+mn-cs"/>
              </a:rPr>
              <a:t>, hemorrhagic cysts, </a:t>
            </a:r>
            <a:r>
              <a:rPr lang="en-US" sz="1200" b="1" i="0" kern="1200" dirty="0" smtClean="0">
                <a:solidFill>
                  <a:schemeClr val="tx1"/>
                </a:solidFill>
                <a:latin typeface="+mn-lt"/>
                <a:ea typeface="+mn-ea"/>
                <a:cs typeface="+mn-cs"/>
              </a:rPr>
              <a:t>ovarian</a:t>
            </a:r>
            <a:r>
              <a:rPr lang="en-US" sz="1200" b="0" i="0" kern="1200" dirty="0" smtClean="0">
                <a:solidFill>
                  <a:schemeClr val="tx1"/>
                </a:solidFill>
                <a:latin typeface="+mn-lt"/>
                <a:ea typeface="+mn-ea"/>
                <a:cs typeface="+mn-cs"/>
              </a:rPr>
              <a:t> abscesses, </a:t>
            </a:r>
            <a:r>
              <a:rPr lang="en-US" sz="1200" b="1" i="0" kern="1200" dirty="0" smtClean="0">
                <a:solidFill>
                  <a:schemeClr val="tx1"/>
                </a:solidFill>
                <a:latin typeface="+mn-lt"/>
                <a:ea typeface="+mn-ea"/>
                <a:cs typeface="+mn-cs"/>
              </a:rPr>
              <a:t>ovarian</a:t>
            </a:r>
            <a:r>
              <a:rPr lang="en-US" sz="1200" b="0" i="0" kern="1200" dirty="0" smtClean="0">
                <a:solidFill>
                  <a:schemeClr val="tx1"/>
                </a:solidFill>
                <a:latin typeface="+mn-lt"/>
                <a:ea typeface="+mn-ea"/>
                <a:cs typeface="+mn-cs"/>
              </a:rPr>
              <a:t> infarction, and some benign sex cord-</a:t>
            </a:r>
            <a:r>
              <a:rPr lang="en-US" sz="1200" b="0" i="0" kern="1200" dirty="0" err="1" smtClean="0">
                <a:solidFill>
                  <a:schemeClr val="tx1"/>
                </a:solidFill>
                <a:latin typeface="+mn-lt"/>
                <a:ea typeface="+mn-ea"/>
                <a:cs typeface="+mn-cs"/>
              </a:rPr>
              <a:t>stromal</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tumors</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16B0C10-9196-4C03-A2CD-8BD3006220F7}"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On post contrast study there is mild enhancement of solid component and peripheral rim enhancement is also seen. Mild free fluid is noted in the pelvis. The  normal</a:t>
            </a:r>
            <a:r>
              <a:rPr lang="en-US" sz="1200" b="1" kern="1200" baseline="0" dirty="0" smtClean="0">
                <a:solidFill>
                  <a:schemeClr val="tx1"/>
                </a:solidFill>
                <a:latin typeface="+mn-lt"/>
                <a:ea typeface="+mn-ea"/>
                <a:cs typeface="+mn-cs"/>
              </a:rPr>
              <a:t> left ovary is seen with MSF.</a:t>
            </a:r>
            <a:endParaRPr lang="en-US" sz="1200" b="1" kern="1200" dirty="0" smtClean="0">
              <a:solidFill>
                <a:schemeClr val="tx1"/>
              </a:solidFill>
              <a:latin typeface="+mn-lt"/>
              <a:ea typeface="+mn-ea"/>
              <a:cs typeface="+mn-cs"/>
            </a:endParaRPr>
          </a:p>
          <a:p>
            <a:r>
              <a:rPr lang="en-IN" sz="1200" b="1" kern="1200" dirty="0" smtClean="0">
                <a:solidFill>
                  <a:schemeClr val="tx1"/>
                </a:solidFill>
                <a:latin typeface="+mn-lt"/>
                <a:ea typeface="+mn-ea"/>
                <a:cs typeface="+mn-cs"/>
              </a:rPr>
              <a:t>The uterus however</a:t>
            </a:r>
            <a:r>
              <a:rPr lang="en-IN" sz="1200" b="1" kern="1200" baseline="0" dirty="0" smtClean="0">
                <a:solidFill>
                  <a:schemeClr val="tx1"/>
                </a:solidFill>
                <a:latin typeface="+mn-lt"/>
                <a:ea typeface="+mn-ea"/>
                <a:cs typeface="+mn-cs"/>
              </a:rPr>
              <a:t> is normal. No evidence of any focal lesion. </a:t>
            </a:r>
            <a:r>
              <a:rPr lang="en-IN" sz="1200" b="1" kern="1200" baseline="0" dirty="0" err="1" smtClean="0">
                <a:solidFill>
                  <a:schemeClr val="tx1"/>
                </a:solidFill>
                <a:latin typeface="+mn-lt"/>
                <a:ea typeface="+mn-ea"/>
                <a:cs typeface="+mn-cs"/>
              </a:rPr>
              <a:t>Endometrium</a:t>
            </a:r>
            <a:r>
              <a:rPr lang="en-IN" sz="1200" b="1" kern="1200" baseline="0" dirty="0" smtClean="0">
                <a:solidFill>
                  <a:schemeClr val="tx1"/>
                </a:solidFill>
                <a:latin typeface="+mn-lt"/>
                <a:ea typeface="+mn-ea"/>
                <a:cs typeface="+mn-cs"/>
              </a:rPr>
              <a:t> and the </a:t>
            </a:r>
            <a:r>
              <a:rPr lang="en-IN" sz="1200" b="1" kern="1200" baseline="0" dirty="0" err="1" smtClean="0">
                <a:solidFill>
                  <a:schemeClr val="tx1"/>
                </a:solidFill>
                <a:latin typeface="+mn-lt"/>
                <a:ea typeface="+mn-ea"/>
                <a:cs typeface="+mn-cs"/>
              </a:rPr>
              <a:t>junctional</a:t>
            </a:r>
            <a:r>
              <a:rPr lang="en-IN" sz="1200" b="1" kern="1200" baseline="0" dirty="0" smtClean="0">
                <a:solidFill>
                  <a:schemeClr val="tx1"/>
                </a:solidFill>
                <a:latin typeface="+mn-lt"/>
                <a:ea typeface="+mn-ea"/>
                <a:cs typeface="+mn-cs"/>
              </a:rPr>
              <a:t> zone is also normal. </a:t>
            </a:r>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periuterine</a:t>
            </a:r>
            <a:r>
              <a:rPr lang="en-US" sz="1200" kern="1200" dirty="0" smtClean="0">
                <a:solidFill>
                  <a:schemeClr val="tx1"/>
                </a:solidFill>
                <a:latin typeface="+mn-lt"/>
                <a:ea typeface="+mn-ea"/>
                <a:cs typeface="+mn-cs"/>
              </a:rPr>
              <a:t> soft tissue appears normal.</a:t>
            </a:r>
            <a:endParaRPr lang="en-US" dirty="0"/>
          </a:p>
        </p:txBody>
      </p:sp>
      <p:sp>
        <p:nvSpPr>
          <p:cNvPr id="4" name="Slide Number Placeholder 3"/>
          <p:cNvSpPr>
            <a:spLocks noGrp="1"/>
          </p:cNvSpPr>
          <p:nvPr>
            <p:ph type="sldNum" sz="quarter" idx="10"/>
          </p:nvPr>
        </p:nvSpPr>
        <p:spPr/>
        <p:txBody>
          <a:bodyPr/>
          <a:lstStyle/>
          <a:p>
            <a:fld id="{816B0C10-9196-4C03-A2CD-8BD3006220F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D47B7E5-938A-422E-8FF6-413D8CAB50F0}" type="datetimeFigureOut">
              <a:rPr lang="en-US" smtClean="0"/>
              <a:pPr/>
              <a:t>11/8/2019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18B034-DA1E-4E37-8C7D-A7F88C7F79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8B034-DA1E-4E37-8C7D-A7F88C7F79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8B034-DA1E-4E37-8C7D-A7F88C7F79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8B034-DA1E-4E37-8C7D-A7F88C7F797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18B034-DA1E-4E37-8C7D-A7F88C7F797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18B034-DA1E-4E37-8C7D-A7F88C7F797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18B034-DA1E-4E37-8C7D-A7F88C7F79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18B034-DA1E-4E37-8C7D-A7F88C7F797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47B7E5-938A-422E-8FF6-413D8CAB50F0}" type="datetimeFigureOut">
              <a:rPr lang="en-US" smtClean="0"/>
              <a:pPr/>
              <a:t>11/8/2019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18B034-DA1E-4E37-8C7D-A7F88C7F79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D47B7E5-938A-422E-8FF6-413D8CAB50F0}" type="datetimeFigureOut">
              <a:rPr lang="en-US" smtClean="0"/>
              <a:pPr/>
              <a:t>11/8/2019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18B034-DA1E-4E37-8C7D-A7F88C7F79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D47B7E5-938A-422E-8FF6-413D8CAB50F0}" type="datetimeFigureOut">
              <a:rPr lang="en-US" smtClean="0"/>
              <a:pPr/>
              <a:t>11/8/2019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18B034-DA1E-4E37-8C7D-A7F88C7F797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47B7E5-938A-422E-8FF6-413D8CAB50F0}" type="datetimeFigureOut">
              <a:rPr lang="en-US" smtClean="0"/>
              <a:pPr/>
              <a:t>11/8/2019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18B034-DA1E-4E37-8C7D-A7F88C7F79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2" cstate="print"/>
          <a:stretch>
            <a:fillRect/>
          </a:stretch>
        </p:blipFill>
        <p:spPr>
          <a:xfrm>
            <a:off x="1219200" y="2057400"/>
            <a:ext cx="4191000" cy="3200400"/>
          </a:xfrm>
          <a:prstGeom prst="rect">
            <a:avLst/>
          </a:prstGeom>
        </p:spPr>
      </p:pic>
      <p:sp>
        <p:nvSpPr>
          <p:cNvPr id="4" name="TextBox 3"/>
          <p:cNvSpPr txBox="1"/>
          <p:nvPr/>
        </p:nvSpPr>
        <p:spPr>
          <a:xfrm>
            <a:off x="838200" y="609600"/>
            <a:ext cx="6934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OVARIAN CANCER :CHALLENGES IN MANAGEMENT OF YOUNG WOMAN</a:t>
            </a:r>
            <a:endParaRPr lang="en-US" sz="2800" b="1" dirty="0">
              <a:solidFill>
                <a:schemeClr val="accent2"/>
              </a:solidFill>
              <a:latin typeface="Times New Roman" pitchFamily="18" charset="0"/>
              <a:cs typeface="Times New Roman" pitchFamily="18" charset="0"/>
            </a:endParaRPr>
          </a:p>
        </p:txBody>
      </p:sp>
      <p:sp>
        <p:nvSpPr>
          <p:cNvPr id="5" name="TextBox 4"/>
          <p:cNvSpPr txBox="1"/>
          <p:nvPr/>
        </p:nvSpPr>
        <p:spPr>
          <a:xfrm>
            <a:off x="6019800" y="2667000"/>
            <a:ext cx="2438400" cy="2246769"/>
          </a:xfrm>
          <a:prstGeom prst="rect">
            <a:avLst/>
          </a:prstGeom>
          <a:solidFill>
            <a:schemeClr val="accent4">
              <a:lumMod val="40000"/>
              <a:lumOff val="60000"/>
            </a:schemeClr>
          </a:solidFill>
        </p:spPr>
        <p:txBody>
          <a:bodyPr wrap="square" rtlCol="0">
            <a:spAutoFit/>
          </a:bodyPr>
          <a:lstStyle/>
          <a:p>
            <a:r>
              <a:rPr lang="en-US" sz="2000" b="1" i="1" u="sng" dirty="0" err="1" smtClean="0">
                <a:latin typeface="Times New Roman" pitchFamily="18" charset="0"/>
                <a:cs typeface="Times New Roman" pitchFamily="18" charset="0"/>
              </a:rPr>
              <a:t>Dr.Sailaja</a:t>
            </a:r>
            <a:r>
              <a:rPr lang="en-US" sz="2000" b="1" i="1" u="sng" dirty="0" smtClean="0">
                <a:latin typeface="Times New Roman" pitchFamily="18" charset="0"/>
                <a:cs typeface="Times New Roman" pitchFamily="18" charset="0"/>
              </a:rPr>
              <a:t> </a:t>
            </a:r>
            <a:r>
              <a:rPr lang="en-US" sz="2000" b="1" i="1" u="sng" dirty="0" err="1" smtClean="0">
                <a:latin typeface="Times New Roman" pitchFamily="18" charset="0"/>
                <a:cs typeface="Times New Roman" pitchFamily="18" charset="0"/>
              </a:rPr>
              <a:t>Medam</a:t>
            </a:r>
            <a:r>
              <a:rPr lang="en-US" sz="2000" b="1" i="1" u="sng" dirty="0" smtClean="0">
                <a:latin typeface="Times New Roman" pitchFamily="18" charset="0"/>
                <a:cs typeface="Times New Roman" pitchFamily="18" charset="0"/>
              </a:rPr>
              <a:t>[JR1]</a:t>
            </a:r>
          </a:p>
          <a:p>
            <a:r>
              <a:rPr lang="en-US" sz="2000" b="1" i="1" u="sng" dirty="0" smtClean="0">
                <a:latin typeface="Times New Roman" pitchFamily="18" charset="0"/>
                <a:cs typeface="Times New Roman" pitchFamily="18" charset="0"/>
              </a:rPr>
              <a:t> </a:t>
            </a:r>
            <a:r>
              <a:rPr lang="en-US" sz="2000" b="1" i="1" u="sng" dirty="0" err="1" smtClean="0">
                <a:latin typeface="Times New Roman" pitchFamily="18" charset="0"/>
                <a:cs typeface="Times New Roman" pitchFamily="18" charset="0"/>
              </a:rPr>
              <a:t>Dr.Amrita</a:t>
            </a:r>
            <a:r>
              <a:rPr lang="en-US" sz="2000" b="1" i="1" u="sng" dirty="0" smtClean="0">
                <a:latin typeface="Times New Roman" pitchFamily="18" charset="0"/>
                <a:cs typeface="Times New Roman" pitchFamily="18" charset="0"/>
              </a:rPr>
              <a:t> </a:t>
            </a:r>
            <a:r>
              <a:rPr lang="en-US" sz="2000" b="1" i="1" u="sng" dirty="0" err="1" smtClean="0">
                <a:latin typeface="Times New Roman" pitchFamily="18" charset="0"/>
                <a:cs typeface="Times New Roman" pitchFamily="18" charset="0"/>
              </a:rPr>
              <a:t>Bhola</a:t>
            </a:r>
            <a:r>
              <a:rPr lang="en-US" sz="2000" b="1" i="1" u="sng" dirty="0" smtClean="0">
                <a:latin typeface="Times New Roman" pitchFamily="18" charset="0"/>
                <a:cs typeface="Times New Roman" pitchFamily="18" charset="0"/>
              </a:rPr>
              <a:t>[JR3]</a:t>
            </a:r>
          </a:p>
          <a:p>
            <a:endParaRPr lang="en-US" sz="2000" b="1" i="1" u="sng" dirty="0" smtClean="0">
              <a:latin typeface="Times New Roman" pitchFamily="18" charset="0"/>
              <a:cs typeface="Times New Roman" pitchFamily="18" charset="0"/>
            </a:endParaRPr>
          </a:p>
          <a:p>
            <a:r>
              <a:rPr lang="en-US" sz="2000" b="1" i="1" u="sng" dirty="0" smtClean="0">
                <a:latin typeface="Times New Roman" pitchFamily="18" charset="0"/>
                <a:cs typeface="Times New Roman" pitchFamily="18" charset="0"/>
              </a:rPr>
              <a:t>Dept. of </a:t>
            </a:r>
            <a:r>
              <a:rPr lang="en-US" sz="2000" b="1" i="1" u="sng" dirty="0" err="1" smtClean="0">
                <a:latin typeface="Times New Roman" pitchFamily="18" charset="0"/>
                <a:cs typeface="Times New Roman" pitchFamily="18" charset="0"/>
              </a:rPr>
              <a:t>Obst</a:t>
            </a:r>
            <a:r>
              <a:rPr lang="en-US" sz="2000" b="1" i="1" u="sng" dirty="0" smtClean="0">
                <a:latin typeface="Times New Roman" pitchFamily="18" charset="0"/>
                <a:cs typeface="Times New Roman" pitchFamily="18" charset="0"/>
              </a:rPr>
              <a:t>&amp; </a:t>
            </a:r>
            <a:r>
              <a:rPr lang="en-US" sz="2000" b="1" i="1" u="sng" dirty="0" err="1" smtClean="0">
                <a:latin typeface="Times New Roman" pitchFamily="18" charset="0"/>
                <a:cs typeface="Times New Roman" pitchFamily="18" charset="0"/>
              </a:rPr>
              <a:t>Gyn</a:t>
            </a:r>
            <a:endParaRPr lang="en-US" sz="2000" b="1" i="1" u="sng" dirty="0" smtClean="0">
              <a:latin typeface="Times New Roman" pitchFamily="18" charset="0"/>
              <a:cs typeface="Times New Roman" pitchFamily="18" charset="0"/>
            </a:endParaRPr>
          </a:p>
          <a:p>
            <a:r>
              <a:rPr lang="en-US" sz="2000" b="1" i="1" u="sng" dirty="0" smtClean="0">
                <a:latin typeface="Times New Roman" pitchFamily="18" charset="0"/>
                <a:cs typeface="Times New Roman" pitchFamily="18" charset="0"/>
              </a:rPr>
              <a:t>         UNIT-III </a:t>
            </a:r>
            <a:endParaRPr lang="en-US" sz="2000" b="1" i="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3962399"/>
          </a:xfrm>
          <a:solidFill>
            <a:schemeClr val="bg2">
              <a:lumMod val="90000"/>
            </a:schemeClr>
          </a:solidFill>
        </p:spPr>
        <p:txBody>
          <a:bodyPr/>
          <a:lstStyle/>
          <a:p>
            <a:pPr>
              <a:buNone/>
            </a:pPr>
            <a:endParaRPr lang="en-US" dirty="0">
              <a:latin typeface="+mj-lt"/>
            </a:endParaRPr>
          </a:p>
          <a:p>
            <a:pPr>
              <a:buNone/>
            </a:pPr>
            <a:r>
              <a:rPr lang="en-US" dirty="0" smtClean="0">
                <a:latin typeface="Times New Roman" pitchFamily="18" charset="0"/>
                <a:cs typeface="Times New Roman" pitchFamily="18" charset="0"/>
              </a:rPr>
              <a:t>  Size:- </a:t>
            </a:r>
            <a:r>
              <a:rPr lang="en-US" dirty="0">
                <a:latin typeface="Times New Roman" pitchFamily="18" charset="0"/>
                <a:cs typeface="Times New Roman" pitchFamily="18" charset="0"/>
              </a:rPr>
              <a:t>28 </a:t>
            </a:r>
            <a:r>
              <a:rPr lang="en-US" dirty="0" smtClean="0">
                <a:latin typeface="Times New Roman" pitchFamily="18" charset="0"/>
                <a:cs typeface="Times New Roman" pitchFamily="18" charset="0"/>
              </a:rPr>
              <a:t>weeks</a:t>
            </a:r>
          </a:p>
          <a:p>
            <a:pPr>
              <a:buNone/>
            </a:pPr>
            <a:r>
              <a:rPr lang="en-US" dirty="0" smtClean="0">
                <a:latin typeface="Times New Roman" pitchFamily="18" charset="0"/>
                <a:cs typeface="Times New Roman" pitchFamily="18" charset="0"/>
              </a:rPr>
              <a:t>  Consistency:- firm to hard</a:t>
            </a:r>
          </a:p>
          <a:p>
            <a:pPr>
              <a:buNone/>
            </a:pPr>
            <a:r>
              <a:rPr lang="en-US" dirty="0" smtClean="0">
                <a:latin typeface="Times New Roman" pitchFamily="18" charset="0"/>
                <a:cs typeface="Times New Roman" pitchFamily="18" charset="0"/>
              </a:rPr>
              <a:t>  Surface:- irregular</a:t>
            </a:r>
          </a:p>
          <a:p>
            <a:pPr>
              <a:buNone/>
            </a:pPr>
            <a:r>
              <a:rPr lang="en-US" dirty="0" smtClean="0">
                <a:latin typeface="Times New Roman" pitchFamily="18" charset="0"/>
                <a:cs typeface="Times New Roman" pitchFamily="18" charset="0"/>
              </a:rPr>
              <a:t>  Mobility:-immobile</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Location:- arising from pelvis</a:t>
            </a:r>
          </a:p>
          <a:p>
            <a:pPr>
              <a:buNone/>
            </a:pPr>
            <a:r>
              <a:rPr lang="en-US" dirty="0" smtClean="0">
                <a:latin typeface="Times New Roman" pitchFamily="18" charset="0"/>
                <a:cs typeface="Times New Roman" pitchFamily="18" charset="0"/>
              </a:rPr>
              <a:t>  Lower border of the mass cannot be reached</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IN" sz="3600" dirty="0" smtClean="0">
                <a:latin typeface="Times New Roman" pitchFamily="18" charset="0"/>
                <a:cs typeface="Times New Roman" pitchFamily="18" charset="0"/>
              </a:rPr>
              <a:t>PALPATION</a:t>
            </a:r>
            <a:endParaRPr lang="en-IN" sz="36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229600" cy="2971800"/>
          </a:xfrm>
          <a:solidFill>
            <a:schemeClr val="bg2">
              <a:lumMod val="90000"/>
            </a:schemeClr>
          </a:solidFill>
        </p:spPr>
        <p:txBody>
          <a:bodyPr/>
          <a:lstStyle/>
          <a:p>
            <a:pPr>
              <a:buNone/>
            </a:pPr>
            <a:endParaRPr lang="en-US" dirty="0" smtClean="0"/>
          </a:p>
          <a:p>
            <a:pPr>
              <a:buNone/>
            </a:pPr>
            <a:r>
              <a:rPr lang="en-US" dirty="0" smtClean="0"/>
              <a:t>  </a:t>
            </a:r>
            <a:r>
              <a:rPr lang="en-US" sz="2400" dirty="0" smtClean="0">
                <a:latin typeface="Times New Roman" pitchFamily="18" charset="0"/>
                <a:cs typeface="Times New Roman" pitchFamily="18" charset="0"/>
              </a:rPr>
              <a:t>Dull note through out the mass, with tympanic note near the peripheries s/o </a:t>
            </a:r>
            <a:r>
              <a:rPr lang="en-US" sz="2400" dirty="0" err="1" smtClean="0">
                <a:latin typeface="Times New Roman" pitchFamily="18" charset="0"/>
                <a:cs typeface="Times New Roman" pitchFamily="18" charset="0"/>
              </a:rPr>
              <a:t>ascites</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Fluid thrill- absent</a:t>
            </a:r>
            <a:endParaRPr lang="en-IN" sz="2400"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p:txBody>
          <a:bodyPr>
            <a:normAutofit/>
          </a:bodyPr>
          <a:lstStyle/>
          <a:p>
            <a:pPr algn="ctr"/>
            <a:r>
              <a:rPr lang="en-US" sz="3600" u="sng" dirty="0" smtClean="0"/>
              <a:t>PERCUSSION</a:t>
            </a:r>
            <a:endParaRPr lang="en-US" sz="3600" u="sng"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2514599"/>
          </a:xfrm>
          <a:solidFill>
            <a:schemeClr val="bg2">
              <a:lumMod val="90000"/>
            </a:schemeClr>
          </a:solidFill>
        </p:spPr>
        <p:txBody>
          <a:bodyPr/>
          <a:lstStyle/>
          <a:p>
            <a:pPr>
              <a:buNone/>
            </a:pPr>
            <a:endParaRPr lang="en-US" dirty="0"/>
          </a:p>
          <a:p>
            <a:pPr>
              <a:buNone/>
            </a:pPr>
            <a:r>
              <a:rPr lang="en-US" dirty="0">
                <a:latin typeface="Times New Roman" pitchFamily="18" charset="0"/>
                <a:cs typeface="Times New Roman" pitchFamily="18" charset="0"/>
              </a:rPr>
              <a:t>Cervix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taken up</a:t>
            </a:r>
          </a:p>
          <a:p>
            <a:pPr>
              <a:buNone/>
            </a:pPr>
            <a:r>
              <a:rPr lang="en-US" dirty="0" smtClean="0">
                <a:latin typeface="Times New Roman" pitchFamily="18" charset="0"/>
                <a:cs typeface="Times New Roman" pitchFamily="18" charset="0"/>
              </a:rPr>
              <a:t>Vagina- </a:t>
            </a:r>
            <a:r>
              <a:rPr lang="en-US" dirty="0">
                <a:latin typeface="Times New Roman" pitchFamily="18" charset="0"/>
                <a:cs typeface="Times New Roman" pitchFamily="18" charset="0"/>
              </a:rPr>
              <a:t>healthy</a:t>
            </a:r>
          </a:p>
          <a:p>
            <a:pPr>
              <a:buNone/>
            </a:pPr>
            <a:r>
              <a:rPr lang="en-US" dirty="0">
                <a:latin typeface="Times New Roman" pitchFamily="18" charset="0"/>
                <a:cs typeface="Times New Roman" pitchFamily="18" charset="0"/>
              </a:rPr>
              <a:t>No significant findings on local examination</a:t>
            </a:r>
            <a:endParaRPr lang="en-IN"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ctr"/>
            <a:r>
              <a:rPr lang="en-IN" dirty="0" smtClean="0">
                <a:latin typeface="Times New Roman" pitchFamily="18" charset="0"/>
                <a:cs typeface="Times New Roman" pitchFamily="18" charset="0"/>
              </a:rPr>
              <a:t>PER SPECULUM EXAMINATION </a:t>
            </a:r>
            <a:endParaRPr lang="en-IN"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8528"/>
            <a:ext cx="8229600" cy="2404872"/>
          </a:xfrm>
          <a:solidFill>
            <a:schemeClr val="bg2">
              <a:lumMod val="90000"/>
            </a:schemeClr>
          </a:solidFill>
        </p:spPr>
        <p:txBody>
          <a:bodyPr/>
          <a:lstStyle/>
          <a:p>
            <a:pPr>
              <a:buNone/>
            </a:pPr>
            <a:r>
              <a:rPr lang="en-US" dirty="0" smtClean="0">
                <a:latin typeface="Times New Roman" pitchFamily="18" charset="0"/>
                <a:cs typeface="Times New Roman" pitchFamily="18" charset="0"/>
              </a:rPr>
              <a:t>Uterus: -normal sized, felt </a:t>
            </a:r>
            <a:r>
              <a:rPr lang="en-US" dirty="0">
                <a:latin typeface="Times New Roman" pitchFamily="18" charset="0"/>
                <a:cs typeface="Times New Roman" pitchFamily="18" charset="0"/>
              </a:rPr>
              <a:t>separately from </a:t>
            </a:r>
            <a:r>
              <a:rPr lang="en-US" dirty="0" smtClean="0">
                <a:latin typeface="Times New Roman" pitchFamily="18" charset="0"/>
                <a:cs typeface="Times New Roman" pitchFamily="18" charset="0"/>
              </a:rPr>
              <a:t> mass</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Right </a:t>
            </a:r>
            <a:r>
              <a:rPr lang="en-US" dirty="0" err="1">
                <a:latin typeface="Times New Roman" pitchFamily="18" charset="0"/>
                <a:cs typeface="Times New Roman" pitchFamily="18" charset="0"/>
              </a:rPr>
              <a:t>adnexal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mass felt which is firm to hard in consistency, immobile, </a:t>
            </a:r>
            <a:r>
              <a:rPr lang="en-US" dirty="0" err="1" smtClean="0">
                <a:latin typeface="Times New Roman" pitchFamily="18" charset="0"/>
                <a:cs typeface="Times New Roman" pitchFamily="18" charset="0"/>
              </a:rPr>
              <a:t>nontender</a:t>
            </a:r>
            <a:endParaRPr lang="en-US"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Left fornix </a:t>
            </a:r>
            <a:r>
              <a:rPr lang="en-IN" dirty="0" smtClean="0">
                <a:latin typeface="Times New Roman" pitchFamily="18" charset="0"/>
                <a:cs typeface="Times New Roman" pitchFamily="18" charset="0"/>
              </a:rPr>
              <a:t>free and non </a:t>
            </a:r>
            <a:r>
              <a:rPr lang="en-IN" dirty="0">
                <a:latin typeface="Times New Roman" pitchFamily="18" charset="0"/>
                <a:cs typeface="Times New Roman" pitchFamily="18" charset="0"/>
              </a:rPr>
              <a:t>tender</a:t>
            </a:r>
          </a:p>
          <a:p>
            <a:pPr>
              <a:buNone/>
            </a:pPr>
            <a:endParaRPr lang="en-IN" dirty="0"/>
          </a:p>
        </p:txBody>
      </p:sp>
      <p:sp>
        <p:nvSpPr>
          <p:cNvPr id="2" name="Title 1"/>
          <p:cNvSpPr>
            <a:spLocks noGrp="1"/>
          </p:cNvSpPr>
          <p:nvPr>
            <p:ph type="title"/>
          </p:nvPr>
        </p:nvSpPr>
        <p:spPr/>
        <p:txBody>
          <a:bodyPr/>
          <a:lstStyle/>
          <a:p>
            <a:pPr algn="ctr"/>
            <a:r>
              <a:rPr lang="en-US" sz="3600" dirty="0" smtClean="0">
                <a:latin typeface="Times New Roman" pitchFamily="18" charset="0"/>
                <a:cs typeface="Times New Roman" pitchFamily="18" charset="0"/>
              </a:rPr>
              <a:t>PER VAGINAL EXAMINATION</a:t>
            </a:r>
            <a:endParaRPr lang="en-IN"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Hb-12.4g%</a:t>
            </a:r>
          </a:p>
          <a:p>
            <a:r>
              <a:rPr lang="en-US" dirty="0" smtClean="0">
                <a:latin typeface="Times New Roman" pitchFamily="18" charset="0"/>
                <a:cs typeface="Times New Roman" pitchFamily="18" charset="0"/>
              </a:rPr>
              <a:t>TLC-9100/</a:t>
            </a:r>
            <a:r>
              <a:rPr lang="en-US" dirty="0" err="1" smtClean="0">
                <a:latin typeface="Times New Roman" pitchFamily="18" charset="0"/>
                <a:cs typeface="Times New Roman" pitchFamily="18" charset="0"/>
              </a:rPr>
              <a:t>cmm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PLT- 2.6lakhs</a:t>
            </a:r>
          </a:p>
          <a:p>
            <a:r>
              <a:rPr lang="en-US" dirty="0" smtClean="0">
                <a:latin typeface="Times New Roman" pitchFamily="18" charset="0"/>
                <a:cs typeface="Times New Roman" pitchFamily="18" charset="0"/>
              </a:rPr>
              <a:t>BSL-80mg/dl</a:t>
            </a:r>
          </a:p>
          <a:p>
            <a:r>
              <a:rPr lang="en-US" dirty="0" err="1" smtClean="0">
                <a:latin typeface="Times New Roman" pitchFamily="18" charset="0"/>
                <a:cs typeface="Times New Roman" pitchFamily="18" charset="0"/>
              </a:rPr>
              <a:t>S.Na</a:t>
            </a:r>
            <a:r>
              <a:rPr lang="en-US" dirty="0" smtClean="0">
                <a:latin typeface="Times New Roman" pitchFamily="18" charset="0"/>
                <a:cs typeface="Times New Roman" pitchFamily="18" charset="0"/>
              </a:rPr>
              <a:t>: 144 </a:t>
            </a:r>
            <a:r>
              <a:rPr lang="en-US" dirty="0" err="1" smtClean="0">
                <a:latin typeface="Times New Roman" pitchFamily="18" charset="0"/>
                <a:cs typeface="Times New Roman" pitchFamily="18" charset="0"/>
              </a:rPr>
              <a:t>mmol</a:t>
            </a:r>
            <a:r>
              <a:rPr lang="en-US" dirty="0" smtClean="0">
                <a:latin typeface="Times New Roman" pitchFamily="18" charset="0"/>
                <a:cs typeface="Times New Roman" pitchFamily="18" charset="0"/>
              </a:rPr>
              <a:t>/l</a:t>
            </a:r>
          </a:p>
          <a:p>
            <a:r>
              <a:rPr lang="en-US" dirty="0" smtClean="0">
                <a:latin typeface="Times New Roman" pitchFamily="18" charset="0"/>
                <a:cs typeface="Times New Roman" pitchFamily="18" charset="0"/>
              </a:rPr>
              <a:t>S. K: 3.2/</a:t>
            </a:r>
            <a:r>
              <a:rPr lang="en-US" dirty="0" err="1" smtClean="0">
                <a:latin typeface="Times New Roman" pitchFamily="18" charset="0"/>
                <a:cs typeface="Times New Roman" pitchFamily="18" charset="0"/>
              </a:rPr>
              <a:t>mmol</a:t>
            </a:r>
            <a:r>
              <a:rPr lang="en-US" dirty="0" smtClean="0">
                <a:latin typeface="Times New Roman" pitchFamily="18" charset="0"/>
                <a:cs typeface="Times New Roman" pitchFamily="18" charset="0"/>
              </a:rPr>
              <a:t>/l</a:t>
            </a:r>
          </a:p>
          <a:p>
            <a:r>
              <a:rPr lang="en-US" dirty="0" smtClean="0">
                <a:latin typeface="Times New Roman" pitchFamily="18" charset="0"/>
                <a:cs typeface="Times New Roman" pitchFamily="18" charset="0"/>
              </a:rPr>
              <a:t>S creatinine:0.6mg/dl</a:t>
            </a:r>
          </a:p>
          <a:p>
            <a:r>
              <a:rPr lang="en-US" dirty="0" smtClean="0">
                <a:latin typeface="Times New Roman" pitchFamily="18" charset="0"/>
                <a:cs typeface="Times New Roman" pitchFamily="18" charset="0"/>
              </a:rPr>
              <a:t>S urea-16mg/dl</a:t>
            </a:r>
          </a:p>
          <a:p>
            <a:r>
              <a:rPr lang="en-US" dirty="0" smtClean="0">
                <a:latin typeface="Times New Roman" pitchFamily="18" charset="0"/>
                <a:cs typeface="Times New Roman" pitchFamily="18" charset="0"/>
              </a:rPr>
              <a:t>UPT-negative</a:t>
            </a:r>
          </a:p>
          <a:p>
            <a:r>
              <a:rPr lang="en-US" dirty="0" smtClean="0">
                <a:latin typeface="Times New Roman" pitchFamily="18" charset="0"/>
                <a:cs typeface="Times New Roman" pitchFamily="18" charset="0"/>
              </a:rPr>
              <a:t>CXR- WNL</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US" sz="4000" dirty="0" smtClean="0">
                <a:latin typeface="Times New Roman" pitchFamily="18" charset="0"/>
                <a:cs typeface="Times New Roman" pitchFamily="18" charset="0"/>
              </a:rPr>
              <a:t>Routine investigations:</a:t>
            </a:r>
            <a:endParaRPr lang="en-US" sz="4000" dirty="0">
              <a:latin typeface="Times New Roman" pitchFamily="18" charset="0"/>
              <a:cs typeface="Times New Roman" pitchFamily="18" charset="0"/>
            </a:endParaRPr>
          </a:p>
        </p:txBody>
      </p:sp>
      <p:pic>
        <p:nvPicPr>
          <p:cNvPr id="4" name="Picture 3" descr="images (4).jpg"/>
          <p:cNvPicPr>
            <a:picLocks noChangeAspect="1"/>
          </p:cNvPicPr>
          <p:nvPr/>
        </p:nvPicPr>
        <p:blipFill>
          <a:blip r:embed="rId2" cstate="print"/>
          <a:stretch>
            <a:fillRect/>
          </a:stretch>
        </p:blipFill>
        <p:spPr>
          <a:xfrm>
            <a:off x="5257800" y="1371600"/>
            <a:ext cx="3124200" cy="1828800"/>
          </a:xfrm>
          <a:prstGeom prst="rect">
            <a:avLst/>
          </a:prstGeom>
        </p:spPr>
      </p:pic>
      <p:pic>
        <p:nvPicPr>
          <p:cNvPr id="5" name="Picture 4" descr="download (8).jpg"/>
          <p:cNvPicPr>
            <a:picLocks noChangeAspect="1"/>
          </p:cNvPicPr>
          <p:nvPr/>
        </p:nvPicPr>
        <p:blipFill>
          <a:blip r:embed="rId3" cstate="print"/>
          <a:stretch>
            <a:fillRect/>
          </a:stretch>
        </p:blipFill>
        <p:spPr>
          <a:xfrm>
            <a:off x="5638800" y="3962400"/>
            <a:ext cx="2733675" cy="1676400"/>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743200"/>
            <a:ext cx="8229600" cy="1219200"/>
          </a:xfrm>
          <a:solidFill>
            <a:schemeClr val="bg2">
              <a:lumMod val="90000"/>
            </a:schemeClr>
          </a:solidFill>
        </p:spPr>
        <p:txBody>
          <a:bodyPr/>
          <a:lstStyle/>
          <a:p>
            <a:r>
              <a:rPr lang="en-US" dirty="0" smtClean="0">
                <a:latin typeface="Times New Roman" pitchFamily="18" charset="0"/>
                <a:cs typeface="Times New Roman" pitchFamily="18" charset="0"/>
              </a:rPr>
              <a:t>USG</a:t>
            </a:r>
          </a:p>
          <a:p>
            <a:r>
              <a:rPr lang="en-US" dirty="0" smtClean="0">
                <a:latin typeface="Times New Roman" pitchFamily="18" charset="0"/>
                <a:cs typeface="Times New Roman" pitchFamily="18" charset="0"/>
              </a:rPr>
              <a:t>MRI</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latin typeface="Times New Roman" pitchFamily="18" charset="0"/>
                <a:cs typeface="Times New Roman" pitchFamily="18" charset="0"/>
              </a:rPr>
              <a:t>RADIOLOGICAL FINDINGS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214414" y="0"/>
            <a:ext cx="3006548" cy="392906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072066" y="0"/>
            <a:ext cx="3154537" cy="3929066"/>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1214414" y="4150438"/>
            <a:ext cx="3214678" cy="2707562"/>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5000628" y="4133791"/>
            <a:ext cx="3000396" cy="2724209"/>
          </a:xfrm>
          <a:prstGeom prst="rect">
            <a:avLst/>
          </a:prstGeom>
          <a:noFill/>
          <a:ln w="9525">
            <a:noFill/>
            <a:miter lim="800000"/>
            <a:headEnd/>
            <a:tailEnd/>
          </a:ln>
          <a:effectLst/>
        </p:spPr>
      </p:pic>
      <p:sp>
        <p:nvSpPr>
          <p:cNvPr id="10" name="TextBox 9"/>
          <p:cNvSpPr txBox="1"/>
          <p:nvPr/>
        </p:nvSpPr>
        <p:spPr>
          <a:xfrm>
            <a:off x="214282" y="0"/>
            <a:ext cx="708848" cy="461665"/>
          </a:xfrm>
          <a:prstGeom prst="rect">
            <a:avLst/>
          </a:prstGeom>
          <a:noFill/>
        </p:spPr>
        <p:txBody>
          <a:bodyPr wrap="none" rtlCol="0">
            <a:spAutoFit/>
          </a:bodyPr>
          <a:lstStyle/>
          <a:p>
            <a:r>
              <a:rPr lang="en-IN" sz="2400" b="1" u="sng" dirty="0" smtClean="0">
                <a:solidFill>
                  <a:srgbClr val="FF0000"/>
                </a:solidFill>
              </a:rPr>
              <a:t>MRI</a:t>
            </a:r>
            <a:endParaRPr lang="en-US" b="1" u="sng" dirty="0">
              <a:solidFill>
                <a:srgbClr val="FF0000"/>
              </a:solidFill>
            </a:endParaRPr>
          </a:p>
        </p:txBody>
      </p:sp>
      <p:sp>
        <p:nvSpPr>
          <p:cNvPr id="11" name="TextBox 10"/>
          <p:cNvSpPr txBox="1"/>
          <p:nvPr/>
        </p:nvSpPr>
        <p:spPr>
          <a:xfrm>
            <a:off x="1214414" y="3571876"/>
            <a:ext cx="413896" cy="369332"/>
          </a:xfrm>
          <a:prstGeom prst="rect">
            <a:avLst/>
          </a:prstGeom>
          <a:solidFill>
            <a:schemeClr val="accent2"/>
          </a:solidFill>
          <a:ln>
            <a:solidFill>
              <a:schemeClr val="accent1"/>
            </a:solidFill>
          </a:ln>
        </p:spPr>
        <p:txBody>
          <a:bodyPr wrap="none" rtlCol="0">
            <a:spAutoFit/>
          </a:bodyPr>
          <a:lstStyle/>
          <a:p>
            <a:r>
              <a:rPr lang="en-IN" b="1" dirty="0" smtClean="0">
                <a:solidFill>
                  <a:schemeClr val="accent6">
                    <a:lumMod val="40000"/>
                    <a:lumOff val="60000"/>
                  </a:schemeClr>
                </a:solidFill>
              </a:rPr>
              <a:t>T1</a:t>
            </a:r>
            <a:endParaRPr lang="en-IN" b="1" dirty="0">
              <a:solidFill>
                <a:schemeClr val="accent6">
                  <a:lumMod val="40000"/>
                  <a:lumOff val="60000"/>
                </a:schemeClr>
              </a:solidFill>
            </a:endParaRPr>
          </a:p>
        </p:txBody>
      </p:sp>
      <p:sp>
        <p:nvSpPr>
          <p:cNvPr id="12" name="TextBox 11"/>
          <p:cNvSpPr txBox="1"/>
          <p:nvPr/>
        </p:nvSpPr>
        <p:spPr>
          <a:xfrm>
            <a:off x="5072066" y="3571876"/>
            <a:ext cx="583814" cy="369332"/>
          </a:xfrm>
          <a:prstGeom prst="rect">
            <a:avLst/>
          </a:prstGeom>
          <a:solidFill>
            <a:schemeClr val="accent2"/>
          </a:solidFill>
          <a:ln>
            <a:solidFill>
              <a:schemeClr val="accent1"/>
            </a:solidFill>
          </a:ln>
        </p:spPr>
        <p:txBody>
          <a:bodyPr wrap="none" rtlCol="0">
            <a:spAutoFit/>
          </a:bodyPr>
          <a:lstStyle/>
          <a:p>
            <a:r>
              <a:rPr lang="en-IN" dirty="0" smtClean="0">
                <a:solidFill>
                  <a:schemeClr val="accent6">
                    <a:lumMod val="40000"/>
                    <a:lumOff val="60000"/>
                  </a:schemeClr>
                </a:solidFill>
              </a:rPr>
              <a:t>STIR</a:t>
            </a:r>
            <a:endParaRPr lang="en-IN" dirty="0">
              <a:solidFill>
                <a:schemeClr val="accent6">
                  <a:lumMod val="40000"/>
                  <a:lumOff val="60000"/>
                </a:schemeClr>
              </a:solidFill>
            </a:endParaRPr>
          </a:p>
        </p:txBody>
      </p:sp>
      <p:sp>
        <p:nvSpPr>
          <p:cNvPr id="13" name="TextBox 12"/>
          <p:cNvSpPr txBox="1"/>
          <p:nvPr/>
        </p:nvSpPr>
        <p:spPr>
          <a:xfrm>
            <a:off x="1285852" y="6488668"/>
            <a:ext cx="588623" cy="369332"/>
          </a:xfrm>
          <a:prstGeom prst="rect">
            <a:avLst/>
          </a:prstGeom>
          <a:solidFill>
            <a:schemeClr val="accent2"/>
          </a:solidFill>
          <a:ln>
            <a:solidFill>
              <a:schemeClr val="accent1"/>
            </a:solidFill>
          </a:ln>
        </p:spPr>
        <p:txBody>
          <a:bodyPr wrap="none" rtlCol="0">
            <a:spAutoFit/>
          </a:bodyPr>
          <a:lstStyle/>
          <a:p>
            <a:r>
              <a:rPr lang="en-IN" dirty="0" smtClean="0">
                <a:solidFill>
                  <a:schemeClr val="accent6">
                    <a:lumMod val="40000"/>
                    <a:lumOff val="60000"/>
                  </a:schemeClr>
                </a:solidFill>
              </a:rPr>
              <a:t>DWI</a:t>
            </a:r>
            <a:endParaRPr lang="en-IN" dirty="0">
              <a:solidFill>
                <a:schemeClr val="accent6">
                  <a:lumMod val="40000"/>
                  <a:lumOff val="60000"/>
                </a:schemeClr>
              </a:solidFill>
            </a:endParaRPr>
          </a:p>
        </p:txBody>
      </p:sp>
      <p:sp>
        <p:nvSpPr>
          <p:cNvPr id="14" name="TextBox 13"/>
          <p:cNvSpPr txBox="1"/>
          <p:nvPr/>
        </p:nvSpPr>
        <p:spPr>
          <a:xfrm>
            <a:off x="5000628" y="6488668"/>
            <a:ext cx="583814" cy="369332"/>
          </a:xfrm>
          <a:prstGeom prst="rect">
            <a:avLst/>
          </a:prstGeom>
          <a:solidFill>
            <a:schemeClr val="accent2"/>
          </a:solidFill>
          <a:ln>
            <a:solidFill>
              <a:schemeClr val="accent1"/>
            </a:solidFill>
          </a:ln>
        </p:spPr>
        <p:txBody>
          <a:bodyPr wrap="none" rtlCol="0">
            <a:spAutoFit/>
          </a:bodyPr>
          <a:lstStyle/>
          <a:p>
            <a:r>
              <a:rPr lang="en-IN" dirty="0" smtClean="0">
                <a:solidFill>
                  <a:schemeClr val="accent6">
                    <a:lumMod val="40000"/>
                    <a:lumOff val="60000"/>
                  </a:schemeClr>
                </a:solidFill>
              </a:rPr>
              <a:t>ADC</a:t>
            </a:r>
            <a:endParaRPr lang="en-IN"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8" name="Picture 6"/>
          <p:cNvPicPr>
            <a:picLocks noChangeAspect="1" noChangeArrowheads="1"/>
          </p:cNvPicPr>
          <p:nvPr/>
        </p:nvPicPr>
        <p:blipFill>
          <a:blip r:embed="rId3" cstate="print"/>
          <a:srcRect/>
          <a:stretch>
            <a:fillRect/>
          </a:stretch>
        </p:blipFill>
        <p:spPr bwMode="auto">
          <a:xfrm>
            <a:off x="1" y="249168"/>
            <a:ext cx="4572000" cy="3365579"/>
          </a:xfrm>
          <a:prstGeom prst="rect">
            <a:avLst/>
          </a:prstGeom>
          <a:noFill/>
          <a:ln w="9525">
            <a:noFill/>
            <a:miter lim="800000"/>
            <a:headEnd/>
            <a:tailEnd/>
          </a:ln>
          <a:effectLst/>
        </p:spPr>
      </p:pic>
      <p:pic>
        <p:nvPicPr>
          <p:cNvPr id="3079" name="Picture 7"/>
          <p:cNvPicPr>
            <a:picLocks noGrp="1" noChangeAspect="1" noChangeArrowheads="1"/>
          </p:cNvPicPr>
          <p:nvPr>
            <p:ph idx="1"/>
          </p:nvPr>
        </p:nvPicPr>
        <p:blipFill>
          <a:blip r:embed="rId4" cstate="print"/>
          <a:srcRect/>
          <a:stretch>
            <a:fillRect/>
          </a:stretch>
        </p:blipFill>
        <p:spPr bwMode="auto">
          <a:xfrm>
            <a:off x="5572132" y="142852"/>
            <a:ext cx="3252553" cy="3922843"/>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928662" y="4009216"/>
            <a:ext cx="3714777" cy="2848784"/>
          </a:xfrm>
          <a:prstGeom prst="rect">
            <a:avLst/>
          </a:prstGeom>
          <a:noFill/>
          <a:ln w="9525">
            <a:noFill/>
            <a:miter lim="800000"/>
            <a:headEnd/>
            <a:tailEnd/>
          </a:ln>
          <a:effectLst/>
        </p:spPr>
      </p:pic>
      <p:cxnSp>
        <p:nvCxnSpPr>
          <p:cNvPr id="13" name="Straight Arrow Connector 12"/>
          <p:cNvCxnSpPr/>
          <p:nvPr/>
        </p:nvCxnSpPr>
        <p:spPr>
          <a:xfrm rot="10800000" flipV="1">
            <a:off x="3357554" y="4929198"/>
            <a:ext cx="785818" cy="285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0" y="3214686"/>
            <a:ext cx="1750287" cy="369332"/>
          </a:xfrm>
          <a:prstGeom prst="rect">
            <a:avLst/>
          </a:prstGeom>
          <a:solidFill>
            <a:schemeClr val="accent2"/>
          </a:solidFill>
          <a:ln>
            <a:solidFill>
              <a:schemeClr val="accent1"/>
            </a:solidFill>
          </a:ln>
        </p:spPr>
        <p:txBody>
          <a:bodyPr wrap="none" rtlCol="0">
            <a:spAutoFit/>
          </a:bodyPr>
          <a:lstStyle/>
          <a:p>
            <a:r>
              <a:rPr lang="en-IN" dirty="0" smtClean="0">
                <a:solidFill>
                  <a:schemeClr val="accent6">
                    <a:lumMod val="40000"/>
                    <a:lumOff val="60000"/>
                  </a:schemeClr>
                </a:solidFill>
              </a:rPr>
              <a:t>POST CONT T1FS</a:t>
            </a:r>
            <a:endParaRPr lang="en-IN" dirty="0">
              <a:solidFill>
                <a:schemeClr val="accent6">
                  <a:lumMod val="40000"/>
                  <a:lumOff val="60000"/>
                </a:schemeClr>
              </a:solidFill>
            </a:endParaRPr>
          </a:p>
        </p:txBody>
      </p:sp>
      <p:sp>
        <p:nvSpPr>
          <p:cNvPr id="8" name="TextBox 7"/>
          <p:cNvSpPr txBox="1"/>
          <p:nvPr/>
        </p:nvSpPr>
        <p:spPr>
          <a:xfrm>
            <a:off x="5572132" y="3714752"/>
            <a:ext cx="1711879" cy="369332"/>
          </a:xfrm>
          <a:prstGeom prst="rect">
            <a:avLst/>
          </a:prstGeom>
          <a:solidFill>
            <a:schemeClr val="accent2"/>
          </a:solidFill>
          <a:ln>
            <a:solidFill>
              <a:schemeClr val="accent1"/>
            </a:solidFill>
          </a:ln>
        </p:spPr>
        <p:txBody>
          <a:bodyPr wrap="none" rtlCol="0">
            <a:spAutoFit/>
          </a:bodyPr>
          <a:lstStyle/>
          <a:p>
            <a:r>
              <a:rPr lang="en-IN" dirty="0" smtClean="0">
                <a:solidFill>
                  <a:schemeClr val="accent6">
                    <a:lumMod val="40000"/>
                    <a:lumOff val="60000"/>
                  </a:schemeClr>
                </a:solidFill>
              </a:rPr>
              <a:t>POST CONT STIR</a:t>
            </a:r>
            <a:endParaRPr lang="en-IN" dirty="0">
              <a:solidFill>
                <a:schemeClr val="accent6">
                  <a:lumMod val="40000"/>
                  <a:lumOff val="60000"/>
                </a:schemeClr>
              </a:solidFill>
            </a:endParaRPr>
          </a:p>
        </p:txBody>
      </p:sp>
      <p:sp>
        <p:nvSpPr>
          <p:cNvPr id="9" name="Rectangle 8"/>
          <p:cNvSpPr/>
          <p:nvPr/>
        </p:nvSpPr>
        <p:spPr>
          <a:xfrm>
            <a:off x="928662" y="6488668"/>
            <a:ext cx="1711879" cy="369332"/>
          </a:xfrm>
          <a:prstGeom prst="rect">
            <a:avLst/>
          </a:prstGeom>
          <a:solidFill>
            <a:schemeClr val="accent2"/>
          </a:solidFill>
          <a:ln>
            <a:solidFill>
              <a:schemeClr val="accent1"/>
            </a:solidFill>
          </a:ln>
        </p:spPr>
        <p:txBody>
          <a:bodyPr wrap="none">
            <a:spAutoFit/>
          </a:bodyPr>
          <a:lstStyle/>
          <a:p>
            <a:r>
              <a:rPr lang="en-IN" dirty="0" smtClean="0">
                <a:solidFill>
                  <a:schemeClr val="accent6">
                    <a:lumMod val="40000"/>
                    <a:lumOff val="60000"/>
                  </a:schemeClr>
                </a:solidFill>
              </a:rPr>
              <a:t>POST CONT STIR</a:t>
            </a:r>
            <a:endParaRPr lang="en-IN"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8529"/>
            <a:ext cx="8229600" cy="1642871"/>
          </a:xfrm>
          <a:solidFill>
            <a:schemeClr val="bg2">
              <a:lumMod val="90000"/>
            </a:schemeClr>
          </a:solidFill>
        </p:spPr>
        <p:txBody>
          <a:bodyPr>
            <a:normAutofit/>
          </a:bodyPr>
          <a:lstStyle/>
          <a:p>
            <a:pPr>
              <a:buNone/>
            </a:pPr>
            <a:r>
              <a:rPr lang="en-US" sz="2800" dirty="0" smtClean="0">
                <a:latin typeface="Times New Roman" pitchFamily="18" charset="0"/>
                <a:cs typeface="Times New Roman" pitchFamily="18" charset="0"/>
              </a:rPr>
              <a:t>Patient was taken for USG guided biopsy..and report was </a:t>
            </a:r>
            <a:r>
              <a:rPr lang="en-US" sz="2800" b="1" dirty="0" smtClean="0">
                <a:latin typeface="Times New Roman" pitchFamily="18" charset="0"/>
                <a:cs typeface="Times New Roman" pitchFamily="18" charset="0"/>
              </a:rPr>
              <a:t>INCONCLUSIVE</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457200" y="304800"/>
            <a:ext cx="8229600" cy="1143000"/>
          </a:xfrm>
        </p:spPr>
        <p:txBody>
          <a:bodyPr>
            <a:normAutofit/>
          </a:bodyPr>
          <a:lstStyle/>
          <a:p>
            <a:pPr algn="ctr"/>
            <a:r>
              <a:rPr lang="en-US" sz="4000" dirty="0" smtClean="0">
                <a:latin typeface="Times New Roman" pitchFamily="18" charset="0"/>
                <a:cs typeface="Times New Roman" pitchFamily="18" charset="0"/>
              </a:rPr>
              <a:t>USG guided biopsy</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lumMod val="90000"/>
            </a:schemeClr>
          </a:solidFill>
        </p:spPr>
        <p:txBody>
          <a:bodyPr>
            <a:normAutofit/>
          </a:bodyPr>
          <a:lstStyle/>
          <a:p>
            <a:r>
              <a:rPr lang="en-US" sz="2400" dirty="0" smtClean="0">
                <a:latin typeface="Times New Roman" pitchFamily="18" charset="0"/>
                <a:cs typeface="Times New Roman" pitchFamily="18" charset="0"/>
              </a:rPr>
              <a:t>CA 125 - 5.4U/ml</a:t>
            </a:r>
          </a:p>
          <a:p>
            <a:r>
              <a:rPr lang="en-US" sz="2400" dirty="0" smtClean="0">
                <a:latin typeface="Times New Roman" pitchFamily="18" charset="0"/>
                <a:cs typeface="Times New Roman" pitchFamily="18" charset="0"/>
              </a:rPr>
              <a:t>HCG  -4.05 </a:t>
            </a:r>
            <a:r>
              <a:rPr lang="en-US" sz="2400" dirty="0" err="1" smtClean="0">
                <a:latin typeface="Times New Roman" pitchFamily="18" charset="0"/>
                <a:cs typeface="Times New Roman" pitchFamily="18" charset="0"/>
              </a:rPr>
              <a:t>mIU</a:t>
            </a:r>
            <a:r>
              <a:rPr lang="en-US" sz="2400" dirty="0" smtClean="0">
                <a:latin typeface="Times New Roman" pitchFamily="18" charset="0"/>
                <a:cs typeface="Times New Roman" pitchFamily="18" charset="0"/>
              </a:rPr>
              <a:t>/ml</a:t>
            </a:r>
          </a:p>
          <a:p>
            <a:r>
              <a:rPr lang="en-US" sz="2400" dirty="0" smtClean="0">
                <a:latin typeface="Times New Roman" pitchFamily="18" charset="0"/>
                <a:cs typeface="Times New Roman" pitchFamily="18" charset="0"/>
              </a:rPr>
              <a:t>S.LDH -378 U/L</a:t>
            </a:r>
          </a:p>
          <a:p>
            <a:r>
              <a:rPr lang="en-US" sz="2400" dirty="0" smtClean="0">
                <a:latin typeface="Times New Roman" pitchFamily="18" charset="0"/>
                <a:cs typeface="Times New Roman" pitchFamily="18" charset="0"/>
              </a:rPr>
              <a:t>AFP - 1.26 IU/ml</a:t>
            </a:r>
          </a:p>
          <a:p>
            <a:r>
              <a:rPr lang="en-US" sz="2400" dirty="0" err="1" smtClean="0">
                <a:latin typeface="Times New Roman" pitchFamily="18" charset="0"/>
                <a:cs typeface="Times New Roman" pitchFamily="18" charset="0"/>
              </a:rPr>
              <a:t>Inhibin</a:t>
            </a:r>
            <a:r>
              <a:rPr lang="en-US" sz="2400" dirty="0" smtClean="0">
                <a:latin typeface="Times New Roman" pitchFamily="18" charset="0"/>
                <a:cs typeface="Times New Roman" pitchFamily="18" charset="0"/>
              </a:rPr>
              <a:t> B-</a:t>
            </a:r>
            <a:r>
              <a:rPr lang="en-US" sz="2400" b="1" u="sng" dirty="0" smtClean="0">
                <a:latin typeface="Times New Roman" pitchFamily="18" charset="0"/>
                <a:cs typeface="Times New Roman" pitchFamily="18" charset="0"/>
              </a:rPr>
              <a:t> 424ng/dl</a:t>
            </a:r>
          </a:p>
        </p:txBody>
      </p:sp>
      <p:sp>
        <p:nvSpPr>
          <p:cNvPr id="2" name="Title 1"/>
          <p:cNvSpPr>
            <a:spLocks noGrp="1"/>
          </p:cNvSpPr>
          <p:nvPr>
            <p:ph type="title"/>
          </p:nvPr>
        </p:nvSpPr>
        <p:spPr/>
        <p:txBody>
          <a:bodyPr/>
          <a:lstStyle/>
          <a:p>
            <a:pPr algn="ctr"/>
            <a:r>
              <a:rPr lang="en-US" dirty="0" err="1" smtClean="0">
                <a:latin typeface="Times New Roman" pitchFamily="18" charset="0"/>
                <a:cs typeface="Times New Roman" pitchFamily="18" charset="0"/>
              </a:rPr>
              <a:t>Tumour</a:t>
            </a:r>
            <a:r>
              <a:rPr lang="en-US" dirty="0" smtClean="0">
                <a:latin typeface="Times New Roman" pitchFamily="18" charset="0"/>
                <a:cs typeface="Times New Roman" pitchFamily="18" charset="0"/>
              </a:rPr>
              <a:t> markers</a:t>
            </a:r>
            <a:endParaRPr lang="en-US" dirty="0">
              <a:latin typeface="Times New Roman" pitchFamily="18" charset="0"/>
              <a:cs typeface="Times New Roman" pitchFamily="18" charset="0"/>
            </a:endParaRPr>
          </a:p>
        </p:txBody>
      </p:sp>
      <p:pic>
        <p:nvPicPr>
          <p:cNvPr id="5" name="Picture 4" descr="download (9).jpg"/>
          <p:cNvPicPr>
            <a:picLocks noChangeAspect="1"/>
          </p:cNvPicPr>
          <p:nvPr/>
        </p:nvPicPr>
        <p:blipFill>
          <a:blip r:embed="rId2" cstate="print"/>
          <a:stretch>
            <a:fillRect/>
          </a:stretch>
        </p:blipFill>
        <p:spPr>
          <a:xfrm>
            <a:off x="3124200" y="3886200"/>
            <a:ext cx="2952750" cy="1933575"/>
          </a:xfrm>
          <a:prstGeom prst="rect">
            <a:avLst/>
          </a:prstGeom>
        </p:spPr>
      </p:pic>
      <p:pic>
        <p:nvPicPr>
          <p:cNvPr id="6" name="Picture 5" descr="images (14).jpg"/>
          <p:cNvPicPr>
            <a:picLocks noChangeAspect="1"/>
          </p:cNvPicPr>
          <p:nvPr/>
        </p:nvPicPr>
        <p:blipFill>
          <a:blip r:embed="rId3" cstate="print"/>
          <a:stretch>
            <a:fillRect/>
          </a:stretch>
        </p:blipFill>
        <p:spPr>
          <a:xfrm>
            <a:off x="6019800" y="1828800"/>
            <a:ext cx="2619375" cy="1743075"/>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2437"/>
            <a:ext cx="4724400" cy="3916363"/>
          </a:xfrm>
        </p:spPr>
        <p:txBody>
          <a:bodyPr>
            <a:normAutofit lnSpcReduction="10000"/>
          </a:bodyPr>
          <a:lstStyle/>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27 </a:t>
            </a:r>
            <a:r>
              <a:rPr lang="en-US" sz="2400" dirty="0">
                <a:latin typeface="Times New Roman" pitchFamily="18" charset="0"/>
                <a:cs typeface="Times New Roman" pitchFamily="18" charset="0"/>
              </a:rPr>
              <a:t>year old </a:t>
            </a:r>
            <a:r>
              <a:rPr lang="en-US" sz="2400" dirty="0" smtClean="0">
                <a:latin typeface="Times New Roman" pitchFamily="18" charset="0"/>
                <a:cs typeface="Times New Roman" pitchFamily="18" charset="0"/>
              </a:rPr>
              <a:t>young female, P1L1, </a:t>
            </a:r>
            <a:r>
              <a:rPr lang="en-US" sz="2400" dirty="0">
                <a:latin typeface="Times New Roman" pitchFamily="18" charset="0"/>
                <a:cs typeface="Times New Roman" pitchFamily="18" charset="0"/>
              </a:rPr>
              <a:t>DOA: </a:t>
            </a:r>
            <a:r>
              <a:rPr lang="en-US" sz="2400" dirty="0" smtClean="0">
                <a:latin typeface="Times New Roman" pitchFamily="18" charset="0"/>
                <a:cs typeface="Times New Roman" pitchFamily="18" charset="0"/>
              </a:rPr>
              <a:t>26 </a:t>
            </a:r>
            <a:r>
              <a:rPr lang="en-US" sz="2400" dirty="0" err="1" smtClean="0">
                <a:latin typeface="Times New Roman" pitchFamily="18" charset="0"/>
                <a:cs typeface="Times New Roman" pitchFamily="18" charset="0"/>
              </a:rPr>
              <a:t>june</a:t>
            </a:r>
            <a:r>
              <a:rPr lang="en-US" sz="2400" dirty="0" smtClean="0">
                <a:latin typeface="Times New Roman" pitchFamily="18" charset="0"/>
                <a:cs typeface="Times New Roman" pitchFamily="18" charset="0"/>
              </a:rPr>
              <a:t> 2019</a:t>
            </a:r>
          </a:p>
          <a:p>
            <a:pPr>
              <a:buNone/>
            </a:pPr>
            <a:endParaRPr lang="en-US" sz="2400" dirty="0"/>
          </a:p>
          <a:p>
            <a:pPr>
              <a:buNone/>
            </a:pPr>
            <a:r>
              <a:rPr lang="en-US" sz="2400" b="1" dirty="0"/>
              <a:t> </a:t>
            </a:r>
            <a:r>
              <a:rPr lang="en-US" sz="2400" b="1" dirty="0" smtClean="0"/>
              <a:t> </a:t>
            </a:r>
            <a:r>
              <a:rPr lang="en-US" sz="2400" b="1" dirty="0"/>
              <a:t>Chief </a:t>
            </a:r>
            <a:r>
              <a:rPr lang="en-US" sz="2400" b="1" dirty="0" smtClean="0"/>
              <a:t>complaints </a:t>
            </a:r>
          </a:p>
          <a:p>
            <a:pPr>
              <a:buNone/>
            </a:pPr>
            <a:endParaRPr lang="en-US" sz="2400" b="1" dirty="0" smtClean="0"/>
          </a:p>
          <a:p>
            <a:pPr>
              <a:buNone/>
            </a:pPr>
            <a:r>
              <a:rPr lang="en-US" sz="2400" dirty="0" smtClean="0">
                <a:latin typeface="Times New Roman" pitchFamily="18" charset="0"/>
                <a:cs typeface="Times New Roman" pitchFamily="18" charset="0"/>
              </a:rPr>
              <a:t>  Lump in abdomen since 1.5yrs</a:t>
            </a:r>
            <a:endParaRPr lang="en-US" sz="2400" dirty="0"/>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Low </a:t>
            </a:r>
            <a:r>
              <a:rPr lang="en-US" sz="2400" dirty="0">
                <a:latin typeface="Times New Roman" pitchFamily="18" charset="0"/>
                <a:cs typeface="Times New Roman" pitchFamily="18" charset="0"/>
              </a:rPr>
              <a:t>back </a:t>
            </a:r>
            <a:r>
              <a:rPr lang="en-US" sz="2400" dirty="0" smtClean="0">
                <a:latin typeface="Times New Roman" pitchFamily="18" charset="0"/>
                <a:cs typeface="Times New Roman" pitchFamily="18" charset="0"/>
              </a:rPr>
              <a:t>ache since 6 months</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p>
        </p:txBody>
      </p:sp>
      <p:pic>
        <p:nvPicPr>
          <p:cNvPr id="4" name="Picture 3" descr="download (7).jpg"/>
          <p:cNvPicPr>
            <a:picLocks noChangeAspect="1"/>
          </p:cNvPicPr>
          <p:nvPr/>
        </p:nvPicPr>
        <p:blipFill>
          <a:blip r:embed="rId2" cstate="print"/>
          <a:stretch>
            <a:fillRect/>
          </a:stretch>
        </p:blipFill>
        <p:spPr>
          <a:xfrm>
            <a:off x="5638800" y="1828800"/>
            <a:ext cx="3276600" cy="3733800"/>
          </a:xfrm>
          <a:prstGeom prst="rect">
            <a:avLst/>
          </a:prstGeom>
        </p:spPr>
      </p:pic>
      <p:sp>
        <p:nvSpPr>
          <p:cNvPr id="5" name="Title 4"/>
          <p:cNvSpPr>
            <a:spLocks noGrp="1"/>
          </p:cNvSpPr>
          <p:nvPr>
            <p:ph type="title"/>
          </p:nvPr>
        </p:nvSpPr>
        <p:spPr/>
        <p:txBody>
          <a:bodyPr>
            <a:normAutofit/>
          </a:bodyPr>
          <a:lstStyle/>
          <a:p>
            <a:r>
              <a:rPr lang="en-US" sz="3600" dirty="0" smtClean="0">
                <a:solidFill>
                  <a:schemeClr val="accent4">
                    <a:lumMod val="75000"/>
                  </a:schemeClr>
                </a:solidFill>
                <a:latin typeface="Times New Roman" pitchFamily="18" charset="0"/>
                <a:cs typeface="Times New Roman" pitchFamily="18" charset="0"/>
              </a:rPr>
              <a:t>                 CASE HISTORY</a:t>
            </a:r>
            <a:endParaRPr lang="en-US" sz="3600" dirty="0">
              <a:solidFill>
                <a:schemeClr val="accent4">
                  <a:lumMod val="75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200400"/>
          </a:xfrm>
          <a:solidFill>
            <a:schemeClr val="bg2">
              <a:lumMod val="90000"/>
            </a:schemeClr>
          </a:solidFill>
        </p:spPr>
        <p:txBody>
          <a:bodyPr/>
          <a:lstStyle/>
          <a:p>
            <a:endParaRPr lang="en-US" dirty="0" smtClean="0"/>
          </a:p>
          <a:p>
            <a:pPr>
              <a:buNone/>
            </a:pPr>
            <a:r>
              <a:rPr lang="en-US" sz="2400" b="1" dirty="0" smtClean="0">
                <a:latin typeface="Times New Roman" pitchFamily="18" charset="0"/>
                <a:cs typeface="Times New Roman" pitchFamily="18" charset="0"/>
              </a:rPr>
              <a:t>M</a:t>
            </a:r>
            <a:r>
              <a:rPr lang="en-US" sz="2400" b="1" dirty="0" smtClean="0">
                <a:latin typeface="Times New Roman" pitchFamily="18" charset="0"/>
                <a:cs typeface="Times New Roman" pitchFamily="18" charset="0"/>
              </a:rPr>
              <a:t>enopausal  </a:t>
            </a:r>
            <a:r>
              <a:rPr lang="en-US" sz="2400" b="1" dirty="0" smtClean="0">
                <a:latin typeface="Times New Roman" pitchFamily="18" charset="0"/>
                <a:cs typeface="Times New Roman" pitchFamily="18" charset="0"/>
              </a:rPr>
              <a:t>*  score by USG findings  * tumor marker</a:t>
            </a:r>
          </a:p>
          <a:p>
            <a:pPr>
              <a:buNone/>
            </a:pPr>
            <a:r>
              <a:rPr lang="en-US" sz="2400" b="1" dirty="0" smtClean="0">
                <a:latin typeface="Times New Roman" pitchFamily="18" charset="0"/>
                <a:cs typeface="Times New Roman" pitchFamily="18" charset="0"/>
              </a:rPr>
              <a:t>Score[M]                   [U]</a:t>
            </a: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1 * 3 *424  =1272</a:t>
            </a:r>
          </a:p>
          <a:p>
            <a:pPr>
              <a:buNone/>
            </a:pP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1173162"/>
          </a:xfrm>
        </p:spPr>
        <p:txBody>
          <a:bodyPr>
            <a:normAutofit fontScale="90000"/>
          </a:bodyPr>
          <a:lstStyle/>
          <a:p>
            <a:pPr algn="ctr"/>
            <a:r>
              <a:rPr lang="en-US" sz="4400" u="sng" dirty="0" smtClean="0">
                <a:latin typeface="Times New Roman" pitchFamily="18" charset="0"/>
                <a:cs typeface="Times New Roman" pitchFamily="18" charset="0"/>
              </a:rPr>
              <a:t>Risk Malignancy Index: 1272</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MALIGNANT OVARIAN TUMOUR </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PROVISIONAL DIAGNOSIS</a:t>
            </a:r>
            <a:endParaRPr lang="en-US"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191000" cy="3624072"/>
          </a:xfrm>
        </p:spPr>
        <p:txBody>
          <a:bodyPr/>
          <a:lstStyle/>
          <a:p>
            <a:r>
              <a:rPr lang="en-US" dirty="0" err="1" smtClean="0">
                <a:latin typeface="Times New Roman" pitchFamily="18" charset="0"/>
                <a:cs typeface="Times New Roman" pitchFamily="18" charset="0"/>
              </a:rPr>
              <a:t>Tumour</a:t>
            </a:r>
            <a:r>
              <a:rPr lang="en-US" dirty="0" smtClean="0">
                <a:latin typeface="Times New Roman" pitchFamily="18" charset="0"/>
                <a:cs typeface="Times New Roman" pitchFamily="18" charset="0"/>
              </a:rPr>
              <a:t> is possibly malignant</a:t>
            </a:r>
          </a:p>
          <a:p>
            <a:r>
              <a:rPr lang="en-US" dirty="0" smtClean="0">
                <a:latin typeface="Times New Roman" pitchFamily="18" charset="0"/>
                <a:cs typeface="Times New Roman" pitchFamily="18" charset="0"/>
              </a:rPr>
              <a:t>Radical surgery required</a:t>
            </a:r>
          </a:p>
          <a:p>
            <a:r>
              <a:rPr lang="en-US" dirty="0" smtClean="0">
                <a:latin typeface="Times New Roman" pitchFamily="18" charset="0"/>
                <a:cs typeface="Times New Roman" pitchFamily="18" charset="0"/>
              </a:rPr>
              <a:t>Fertility is the major concern</a:t>
            </a:r>
          </a:p>
          <a:p>
            <a:r>
              <a:rPr lang="en-US" dirty="0" smtClean="0">
                <a:latin typeface="Times New Roman" pitchFamily="18" charset="0"/>
                <a:cs typeface="Times New Roman" pitchFamily="18" charset="0"/>
              </a:rPr>
              <a:t>Consent taken for </a:t>
            </a:r>
            <a:r>
              <a:rPr lang="en-US" dirty="0" err="1" smtClean="0">
                <a:latin typeface="Times New Roman" pitchFamily="18" charset="0"/>
                <a:cs typeface="Times New Roman" pitchFamily="18" charset="0"/>
              </a:rPr>
              <a:t>laparotomy</a:t>
            </a:r>
            <a:endParaRPr lang="en-US" dirty="0" smtClean="0">
              <a:latin typeface="Times New Roman" pitchFamily="18" charset="0"/>
              <a:cs typeface="Times New Roman" pitchFamily="18" charset="0"/>
            </a:endParaRPr>
          </a:p>
        </p:txBody>
      </p:sp>
      <p:pic>
        <p:nvPicPr>
          <p:cNvPr id="4" name="Picture 3" descr="counselling.jpg"/>
          <p:cNvPicPr>
            <a:picLocks noChangeAspect="1"/>
          </p:cNvPicPr>
          <p:nvPr/>
        </p:nvPicPr>
        <p:blipFill>
          <a:blip r:embed="rId2" cstate="print"/>
          <a:stretch>
            <a:fillRect/>
          </a:stretch>
        </p:blipFill>
        <p:spPr>
          <a:xfrm>
            <a:off x="4648199" y="1828800"/>
            <a:ext cx="4066265" cy="2553614"/>
          </a:xfrm>
          <a:prstGeom prst="rect">
            <a:avLst/>
          </a:prstGeom>
        </p:spPr>
      </p:pic>
      <p:sp>
        <p:nvSpPr>
          <p:cNvPr id="3" name="Title 2"/>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Preoperative </a:t>
            </a:r>
            <a:r>
              <a:rPr lang="en-US" sz="3600" dirty="0" err="1" smtClean="0">
                <a:latin typeface="Times New Roman" pitchFamily="18" charset="0"/>
                <a:cs typeface="Times New Roman" pitchFamily="18" charset="0"/>
              </a:rPr>
              <a:t>counselling</a:t>
            </a:r>
            <a:endParaRPr lang="en-IN" sz="3600" dirty="0">
              <a:latin typeface="Times New Roman" pitchFamily="18" charset="0"/>
              <a:cs typeface="Times New Roman" pitchFamily="18" charset="0"/>
            </a:endParaRPr>
          </a:p>
        </p:txBody>
      </p:sp>
      <p:sp>
        <p:nvSpPr>
          <p:cNvPr id="5" name="TextBox 4"/>
          <p:cNvSpPr txBox="1"/>
          <p:nvPr/>
        </p:nvSpPr>
        <p:spPr>
          <a:xfrm>
            <a:off x="8305800" y="3962400"/>
            <a:ext cx="184731" cy="369332"/>
          </a:xfrm>
          <a:prstGeom prst="rect">
            <a:avLst/>
          </a:prstGeom>
          <a:noFill/>
        </p:spPr>
        <p:txBody>
          <a:bodyPr wrap="none" rtlCol="0">
            <a:spAutoFit/>
          </a:bodyPr>
          <a:lstStyle/>
          <a:p>
            <a:endParaRPr lang="en-IN" dirty="0"/>
          </a:p>
        </p:txBody>
      </p:sp>
      <p:sp>
        <p:nvSpPr>
          <p:cNvPr id="6" name="TextBox 5"/>
          <p:cNvSpPr txBox="1"/>
          <p:nvPr/>
        </p:nvSpPr>
        <p:spPr>
          <a:xfrm>
            <a:off x="5715000" y="2145268"/>
            <a:ext cx="609600" cy="369332"/>
          </a:xfrm>
          <a:prstGeom prst="rect">
            <a:avLst/>
          </a:prstGeom>
          <a:solidFill>
            <a:schemeClr val="bg1"/>
          </a:solidFill>
        </p:spPr>
        <p:txBody>
          <a:bodyPr wrap="square" rtlCol="0">
            <a:spAutoFit/>
          </a:bodyPr>
          <a:lstStyle/>
          <a:p>
            <a:r>
              <a:rPr lang="en-US" sz="900" dirty="0" smtClean="0">
                <a:latin typeface="Times New Roman" pitchFamily="18" charset="0"/>
                <a:cs typeface="Times New Roman" pitchFamily="18" charset="0"/>
              </a:rPr>
              <a:t>for  the surgery</a:t>
            </a:r>
            <a:endParaRPr lang="en-IN" sz="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7129"/>
            <a:ext cx="3810000" cy="1719071"/>
          </a:xfrm>
        </p:spPr>
        <p:txBody>
          <a:bodyPr/>
          <a:lstStyle/>
          <a:p>
            <a:pPr>
              <a:buNone/>
            </a:pPr>
            <a:r>
              <a:rPr lang="en-US" sz="3200" dirty="0" smtClean="0">
                <a:latin typeface="Times New Roman" pitchFamily="18" charset="0"/>
                <a:cs typeface="Times New Roman" pitchFamily="18" charset="0"/>
              </a:rPr>
              <a:t>exploratory </a:t>
            </a:r>
            <a:r>
              <a:rPr lang="en-US" sz="3200" dirty="0" err="1" smtClean="0">
                <a:latin typeface="Times New Roman" pitchFamily="18" charset="0"/>
                <a:cs typeface="Times New Roman" pitchFamily="18" charset="0"/>
              </a:rPr>
              <a:t>laprotomy</a:t>
            </a:r>
            <a:endParaRPr lang="en-US" sz="3200" dirty="0" smtClean="0">
              <a:latin typeface="Times New Roman" pitchFamily="18" charset="0"/>
              <a:cs typeface="Times New Roman" pitchFamily="18" charset="0"/>
            </a:endParaRPr>
          </a:p>
          <a:p>
            <a:pPr>
              <a:buNone/>
            </a:pPr>
            <a:endParaRPr lang="en-IN" dirty="0"/>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Operative management</a:t>
            </a:r>
            <a:endParaRPr lang="en-IN" dirty="0">
              <a:latin typeface="Times New Roman" pitchFamily="18" charset="0"/>
              <a:cs typeface="Times New Roman" pitchFamily="18" charset="0"/>
            </a:endParaRPr>
          </a:p>
        </p:txBody>
      </p:sp>
      <p:pic>
        <p:nvPicPr>
          <p:cNvPr id="5" name="Picture 4" descr="exploratory lap 2.jpg"/>
          <p:cNvPicPr>
            <a:picLocks noChangeAspect="1"/>
          </p:cNvPicPr>
          <p:nvPr/>
        </p:nvPicPr>
        <p:blipFill>
          <a:blip r:embed="rId2" cstate="print"/>
          <a:stretch>
            <a:fillRect/>
          </a:stretch>
        </p:blipFill>
        <p:spPr>
          <a:xfrm>
            <a:off x="4953000" y="1523999"/>
            <a:ext cx="3276600" cy="4391319"/>
          </a:xfrm>
          <a:prstGeom prst="rect">
            <a:avLst/>
          </a:prstGeo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810000" cy="4572000"/>
          </a:xfrm>
        </p:spPr>
        <p:txBody>
          <a:bodyPr>
            <a:normAutofit/>
          </a:bodyPr>
          <a:lstStyle/>
          <a:p>
            <a:endParaRPr lang="en-IN" dirty="0"/>
          </a:p>
        </p:txBody>
      </p:sp>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INTRAOPERATIVE FINDINGS</a:t>
            </a:r>
            <a:endParaRPr lang="en-IN" dirty="0">
              <a:latin typeface="Times New Roman" pitchFamily="18" charset="0"/>
              <a:cs typeface="Times New Roman" pitchFamily="18" charset="0"/>
            </a:endParaRPr>
          </a:p>
        </p:txBody>
      </p:sp>
      <p:pic>
        <p:nvPicPr>
          <p:cNvPr id="4" name="Picture 3" descr="WhatsApp Image 2019-10-24 at 3.57.55 PM.jpeg"/>
          <p:cNvPicPr>
            <a:picLocks noChangeAspect="1"/>
          </p:cNvPicPr>
          <p:nvPr/>
        </p:nvPicPr>
        <p:blipFill>
          <a:blip r:embed="rId2" cstate="print"/>
          <a:stretch>
            <a:fillRect/>
          </a:stretch>
        </p:blipFill>
        <p:spPr>
          <a:xfrm>
            <a:off x="0" y="1066800"/>
            <a:ext cx="4572000" cy="5791200"/>
          </a:xfrm>
          <a:prstGeom prst="rect">
            <a:avLst/>
          </a:prstGeom>
        </p:spPr>
      </p:pic>
      <p:sp>
        <p:nvSpPr>
          <p:cNvPr id="5" name="TextBox 4"/>
          <p:cNvSpPr txBox="1"/>
          <p:nvPr/>
        </p:nvSpPr>
        <p:spPr>
          <a:xfrm>
            <a:off x="4953000" y="1295400"/>
            <a:ext cx="4191000" cy="4801314"/>
          </a:xfrm>
          <a:prstGeom prst="rect">
            <a:avLst/>
          </a:prstGeom>
          <a:solidFill>
            <a:schemeClr val="bg2">
              <a:lumMod val="90000"/>
            </a:schemeClr>
          </a:solid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Liver, under surface of diaphragm and bowel were normal</a:t>
            </a:r>
            <a:endParaRPr lang="en-IN"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Right ovarian mass of 30*20cm, with papillary excrescences, ruptured capsule, irregular and </a:t>
            </a:r>
            <a:r>
              <a:rPr lang="en-US" sz="2400" dirty="0" err="1" smtClean="0">
                <a:latin typeface="Times New Roman" pitchFamily="18" charset="0"/>
                <a:cs typeface="Times New Roman" pitchFamily="18" charset="0"/>
              </a:rPr>
              <a:t>bosselated</a:t>
            </a:r>
            <a:r>
              <a:rPr lang="en-US" sz="2400" smtClean="0">
                <a:latin typeface="Times New Roman" pitchFamily="18" charset="0"/>
                <a:cs typeface="Times New Roman" pitchFamily="18" charset="0"/>
              </a:rPr>
              <a:t> surfaces</a:t>
            </a:r>
            <a:endParaRPr lang="en-US" sz="2400" dirty="0" smtClean="0">
              <a:latin typeface="Times New Roman" pitchFamily="18" charset="0"/>
              <a:cs typeface="Times New Roman" pitchFamily="18" charset="0"/>
            </a:endParaRPr>
          </a:p>
          <a:p>
            <a:pPr>
              <a:buFont typeface="Arial" pitchFamily="34" charset="0"/>
              <a:buChar char="•"/>
            </a:pPr>
            <a:r>
              <a:rPr lang="en-US" sz="2400" dirty="0" err="1" smtClean="0">
                <a:latin typeface="Times New Roman" pitchFamily="18" charset="0"/>
                <a:cs typeface="Times New Roman" pitchFamily="18" charset="0"/>
              </a:rPr>
              <a:t>Omental</a:t>
            </a:r>
            <a:r>
              <a:rPr lang="en-US" sz="2400" dirty="0" smtClean="0">
                <a:latin typeface="Times New Roman" pitchFamily="18" charset="0"/>
                <a:cs typeface="Times New Roman" pitchFamily="18" charset="0"/>
              </a:rPr>
              <a:t> adhesion to upper part of mass</a:t>
            </a:r>
          </a:p>
          <a:p>
            <a:pPr>
              <a:buFont typeface="Arial" pitchFamily="34" charset="0"/>
              <a:buChar char="•"/>
            </a:pPr>
            <a:r>
              <a:rPr lang="en-US" sz="2400" dirty="0" smtClean="0">
                <a:latin typeface="Times New Roman" pitchFamily="18" charset="0"/>
                <a:cs typeface="Times New Roman" pitchFamily="18" charset="0"/>
              </a:rPr>
              <a:t>Left tube and left ovary were normal</a:t>
            </a:r>
          </a:p>
          <a:p>
            <a:pPr>
              <a:buFont typeface="Arial" pitchFamily="34" charset="0"/>
              <a:buChar char="•"/>
            </a:pPr>
            <a:r>
              <a:rPr lang="en-US" sz="2400" dirty="0" smtClean="0">
                <a:latin typeface="Times New Roman" pitchFamily="18" charset="0"/>
                <a:cs typeface="Times New Roman" pitchFamily="18" charset="0"/>
              </a:rPr>
              <a:t>No enlarged lymph nodes</a:t>
            </a:r>
          </a:p>
          <a:p>
            <a:endParaRPr lang="en-IN"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19-10-24 at 3.57.53 PM (1).jpeg"/>
          <p:cNvPicPr>
            <a:picLocks noGrp="1" noChangeAspect="1"/>
          </p:cNvPicPr>
          <p:nvPr>
            <p:ph idx="1"/>
          </p:nvPr>
        </p:nvPicPr>
        <p:blipFill>
          <a:blip r:embed="rId2" cstate="print"/>
          <a:stretch>
            <a:fillRect/>
          </a:stretch>
        </p:blipFill>
        <p:spPr>
          <a:xfrm>
            <a:off x="457200" y="381000"/>
            <a:ext cx="4470400" cy="3352800"/>
          </a:xfrm>
        </p:spPr>
      </p:pic>
      <p:sp>
        <p:nvSpPr>
          <p:cNvPr id="2" name="Title 1"/>
          <p:cNvSpPr>
            <a:spLocks noGrp="1"/>
          </p:cNvSpPr>
          <p:nvPr>
            <p:ph type="title"/>
          </p:nvPr>
        </p:nvSpPr>
        <p:spPr/>
        <p:txBody>
          <a:bodyPr/>
          <a:lstStyle/>
          <a:p>
            <a:endParaRPr lang="en-IN"/>
          </a:p>
        </p:txBody>
      </p:sp>
      <p:pic>
        <p:nvPicPr>
          <p:cNvPr id="5" name="Picture 4" descr="WhatsApp Image 2019-10-24 at 3.57.56 PM.jpeg"/>
          <p:cNvPicPr>
            <a:picLocks noChangeAspect="1"/>
          </p:cNvPicPr>
          <p:nvPr/>
        </p:nvPicPr>
        <p:blipFill>
          <a:blip r:embed="rId3" cstate="print"/>
          <a:stretch>
            <a:fillRect/>
          </a:stretch>
        </p:blipFill>
        <p:spPr>
          <a:xfrm>
            <a:off x="5181600" y="1905000"/>
            <a:ext cx="3505200" cy="4673600"/>
          </a:xfrm>
          <a:prstGeom prst="rect">
            <a:avLst/>
          </a:prstGeo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81529"/>
            <a:ext cx="8229600" cy="1414271"/>
          </a:xfrm>
          <a:solidFill>
            <a:schemeClr val="bg2">
              <a:lumMod val="90000"/>
            </a:schemeClr>
          </a:solidFill>
        </p:spPr>
        <p:txBody>
          <a:bodyPr/>
          <a:lstStyle/>
          <a:p>
            <a:r>
              <a:rPr lang="en-US" dirty="0" smtClean="0">
                <a:latin typeface="Times New Roman" pitchFamily="18" charset="0"/>
                <a:cs typeface="Times New Roman" pitchFamily="18" charset="0"/>
              </a:rPr>
              <a:t>Patient tolerated the procedure well…and was advised to follow up</a:t>
            </a:r>
            <a:endParaRPr lang="en-IN" dirty="0">
              <a:latin typeface="Times New Roman" pitchFamily="18" charset="0"/>
              <a:cs typeface="Times New Roman" pitchFamily="18" charset="0"/>
            </a:endParaRPr>
          </a:p>
        </p:txBody>
      </p:sp>
      <p:sp>
        <p:nvSpPr>
          <p:cNvPr id="2" name="Title 1"/>
          <p:cNvSpPr>
            <a:spLocks noGrp="1"/>
          </p:cNvSpPr>
          <p:nvPr>
            <p:ph type="title"/>
          </p:nvPr>
        </p:nvSpPr>
        <p:spPr>
          <a:xfrm>
            <a:off x="457200" y="685800"/>
            <a:ext cx="8229600" cy="1143000"/>
          </a:xfrm>
        </p:spPr>
        <p:txBody>
          <a:bodyPr>
            <a:normAutofit/>
          </a:bodyPr>
          <a:lstStyle/>
          <a:p>
            <a:pPr algn="ctr"/>
            <a:r>
              <a:rPr lang="en-US" sz="3600" dirty="0" smtClean="0">
                <a:latin typeface="Times New Roman" pitchFamily="18" charset="0"/>
                <a:cs typeface="Times New Roman" pitchFamily="18" charset="0"/>
              </a:rPr>
              <a:t>POST OPERATIVELY</a:t>
            </a:r>
            <a:endParaRPr lang="en-IN" sz="36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728.jpeg"/>
          <p:cNvPicPr>
            <a:picLocks noGrp="1" noChangeAspect="1"/>
          </p:cNvPicPr>
          <p:nvPr>
            <p:ph idx="1"/>
          </p:nvPr>
        </p:nvPicPr>
        <p:blipFill>
          <a:blip r:embed="rId2" cstate="print"/>
          <a:stretch>
            <a:fillRect/>
          </a:stretch>
        </p:blipFill>
        <p:spPr>
          <a:xfrm>
            <a:off x="1524000" y="1219200"/>
            <a:ext cx="5901207" cy="4944566"/>
          </a:xfrm>
        </p:spPr>
      </p:pic>
      <p:sp>
        <p:nvSpPr>
          <p:cNvPr id="3" name="Title 2"/>
          <p:cNvSpPr>
            <a:spLocks noGrp="1"/>
          </p:cNvSpPr>
          <p:nvPr>
            <p:ph type="title"/>
          </p:nvPr>
        </p:nvSpPr>
        <p:spPr/>
        <p:txBody>
          <a:bodyPr/>
          <a:lstStyle/>
          <a:p>
            <a:pPr algn="ctr"/>
            <a:r>
              <a:rPr lang="en-US" dirty="0" smtClean="0">
                <a:latin typeface="Times New Roman" pitchFamily="18" charset="0"/>
                <a:cs typeface="Times New Roman" pitchFamily="18" charset="0"/>
              </a:rPr>
              <a:t>LOW POWER [100X]</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pPr algn="ctr"/>
            <a:r>
              <a:rPr lang="en-IN" dirty="0" smtClean="0">
                <a:latin typeface="Times New Roman" pitchFamily="18" charset="0"/>
                <a:cs typeface="Times New Roman" pitchFamily="18" charset="0"/>
              </a:rPr>
              <a:t>HIGH POWER [400X]</a:t>
            </a:r>
            <a:endParaRPr lang="en-IN" dirty="0">
              <a:latin typeface="Times New Roman" pitchFamily="18" charset="0"/>
              <a:cs typeface="Times New Roman" pitchFamily="18" charset="0"/>
            </a:endParaRPr>
          </a:p>
        </p:txBody>
      </p:sp>
      <p:pic>
        <p:nvPicPr>
          <p:cNvPr id="6" name="Content Placeholder 5" descr="IMG_2730.jpeg"/>
          <p:cNvPicPr>
            <a:picLocks noGrp="1" noChangeAspect="1"/>
          </p:cNvPicPr>
          <p:nvPr>
            <p:ph idx="1"/>
          </p:nvPr>
        </p:nvPicPr>
        <p:blipFill>
          <a:blip r:embed="rId2" cstate="print"/>
          <a:stretch>
            <a:fillRect/>
          </a:stretch>
        </p:blipFill>
        <p:spPr>
          <a:xfrm>
            <a:off x="1676400" y="1025580"/>
            <a:ext cx="5642954" cy="575622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735.jpeg"/>
          <p:cNvPicPr>
            <a:picLocks noGrp="1" noChangeAspect="1"/>
          </p:cNvPicPr>
          <p:nvPr>
            <p:ph idx="1"/>
          </p:nvPr>
        </p:nvPicPr>
        <p:blipFill>
          <a:blip r:embed="rId2" cstate="print"/>
          <a:stretch>
            <a:fillRect/>
          </a:stretch>
        </p:blipFill>
        <p:spPr>
          <a:xfrm>
            <a:off x="1905000" y="1143000"/>
            <a:ext cx="5665642" cy="5410200"/>
          </a:xfrm>
        </p:spPr>
      </p:pic>
      <p:sp>
        <p:nvSpPr>
          <p:cNvPr id="3" name="Title 2"/>
          <p:cNvSpPr>
            <a:spLocks noGrp="1"/>
          </p:cNvSpPr>
          <p:nvPr>
            <p:ph type="title"/>
          </p:nvPr>
        </p:nvSpPr>
        <p:spPr>
          <a:xfrm>
            <a:off x="457200" y="274638"/>
            <a:ext cx="8229600" cy="868362"/>
          </a:xfrm>
        </p:spPr>
        <p:txBody>
          <a:bodyPr/>
          <a:lstStyle/>
          <a:p>
            <a:pPr algn="ctr"/>
            <a:r>
              <a:rPr lang="en-IN" dirty="0" smtClean="0">
                <a:latin typeface="Times New Roman" pitchFamily="18" charset="0"/>
                <a:cs typeface="Times New Roman" pitchFamily="18" charset="0"/>
              </a:rPr>
              <a:t>CALRETININ[400X]</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2633472"/>
          </a:xfrm>
          <a:solidFill>
            <a:schemeClr val="bg2">
              <a:lumMod val="90000"/>
            </a:schemeClr>
          </a:solidFill>
        </p:spPr>
        <p:txBody>
          <a:bodyPr/>
          <a:lstStyle/>
          <a:p>
            <a:r>
              <a:rPr lang="en-US" dirty="0" smtClean="0">
                <a:latin typeface="Times New Roman" pitchFamily="18" charset="0"/>
                <a:cs typeface="Times New Roman" pitchFamily="18" charset="0"/>
              </a:rPr>
              <a:t>Lump in abdomen noticed 1.5yr back</a:t>
            </a:r>
          </a:p>
          <a:p>
            <a:pPr>
              <a:buNone/>
            </a:pPr>
            <a:r>
              <a:rPr lang="en-US" dirty="0" smtClean="0">
                <a:latin typeface="Times New Roman" pitchFamily="18" charset="0"/>
                <a:cs typeface="Times New Roman" pitchFamily="18" charset="0"/>
              </a:rPr>
              <a:t>Onset- insidious</a:t>
            </a:r>
          </a:p>
          <a:p>
            <a:pPr>
              <a:buNone/>
            </a:pPr>
            <a:r>
              <a:rPr lang="en-US" dirty="0" smtClean="0">
                <a:latin typeface="Times New Roman" pitchFamily="18" charset="0"/>
                <a:cs typeface="Times New Roman" pitchFamily="18" charset="0"/>
              </a:rPr>
              <a:t>Progression- slow growing</a:t>
            </a:r>
          </a:p>
          <a:p>
            <a:pPr>
              <a:buNone/>
            </a:pPr>
            <a:r>
              <a:rPr lang="en-US" dirty="0" smtClean="0">
                <a:latin typeface="Times New Roman" pitchFamily="18" charset="0"/>
                <a:cs typeface="Times New Roman" pitchFamily="18" charset="0"/>
              </a:rPr>
              <a:t>Present size of 28weeks</a:t>
            </a:r>
          </a:p>
          <a:p>
            <a:r>
              <a:rPr lang="en-US" dirty="0" smtClean="0">
                <a:latin typeface="Times New Roman" pitchFamily="18" charset="0"/>
                <a:cs typeface="Times New Roman" pitchFamily="18" charset="0"/>
              </a:rPr>
              <a:t>Low back ache since 6 months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smtClean="0">
                <a:latin typeface="Times New Roman" pitchFamily="18" charset="0"/>
                <a:cs typeface="Times New Roman" pitchFamily="18" charset="0"/>
              </a:rPr>
              <a:t>   HISTORY OF PRESENTING ILLNESS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latin typeface="Times New Roman" pitchFamily="18" charset="0"/>
                <a:cs typeface="Times New Roman" pitchFamily="18" charset="0"/>
              </a:rPr>
              <a:t>STAGE 1C GRANULOSA CELL TUMOR</a:t>
            </a:r>
            <a:endParaRPr lang="en-US" b="1"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FINAL DIAGNOSIS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686800" cy="4614671"/>
          </a:xfrm>
        </p:spPr>
        <p:txBody>
          <a:bodyPr/>
          <a:lstStyle/>
          <a:p>
            <a:r>
              <a:rPr lang="en-US" sz="2000" dirty="0" smtClean="0">
                <a:latin typeface="Times New Roman" pitchFamily="18" charset="0"/>
                <a:cs typeface="Times New Roman" pitchFamily="18" charset="0"/>
              </a:rPr>
              <a:t>Subtype of sex cord </a:t>
            </a:r>
            <a:r>
              <a:rPr lang="en-US" sz="2000" dirty="0" err="1" smtClean="0">
                <a:latin typeface="Times New Roman" pitchFamily="18" charset="0"/>
                <a:cs typeface="Times New Roman" pitchFamily="18" charset="0"/>
              </a:rPr>
              <a:t>stromal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tumour</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Rare </a:t>
            </a:r>
            <a:r>
              <a:rPr lang="en-US" sz="2000" dirty="0" smtClean="0">
                <a:latin typeface="Times New Roman" pitchFamily="18" charset="0"/>
                <a:cs typeface="Times New Roman" pitchFamily="18" charset="0"/>
              </a:rPr>
              <a:t>form , incidence </a:t>
            </a:r>
            <a:r>
              <a:rPr lang="en-US" sz="2000" b="1" dirty="0" smtClean="0">
                <a:latin typeface="Times New Roman" pitchFamily="18" charset="0"/>
                <a:cs typeface="Times New Roman" pitchFamily="18" charset="0"/>
              </a:rPr>
              <a:t>less than 5%</a:t>
            </a:r>
          </a:p>
          <a:p>
            <a:r>
              <a:rPr lang="en-US" sz="2000" dirty="0" smtClean="0">
                <a:latin typeface="Times New Roman" pitchFamily="18" charset="0"/>
                <a:cs typeface="Times New Roman" pitchFamily="18" charset="0"/>
              </a:rPr>
              <a:t> Hormone producing </a:t>
            </a:r>
            <a:r>
              <a:rPr lang="en-US" sz="2000" dirty="0" err="1" smtClean="0">
                <a:latin typeface="Times New Roman" pitchFamily="18" charset="0"/>
                <a:cs typeface="Times New Roman" pitchFamily="18" charset="0"/>
              </a:rPr>
              <a:t>tumour</a:t>
            </a:r>
            <a:r>
              <a:rPr lang="en-US" sz="2000" dirty="0" smtClean="0">
                <a:latin typeface="Times New Roman" pitchFamily="18" charset="0"/>
                <a:cs typeface="Times New Roman" pitchFamily="18" charset="0"/>
              </a:rPr>
              <a:t>: mostly </a:t>
            </a:r>
            <a:r>
              <a:rPr lang="en-US" sz="2000" b="1" dirty="0" smtClean="0">
                <a:latin typeface="Times New Roman" pitchFamily="18" charset="0"/>
                <a:cs typeface="Times New Roman" pitchFamily="18" charset="0"/>
              </a:rPr>
              <a:t>Estrogen</a:t>
            </a:r>
          </a:p>
          <a:p>
            <a:r>
              <a:rPr lang="en-US" sz="2000" dirty="0" smtClean="0">
                <a:latin typeface="Times New Roman" pitchFamily="18" charset="0"/>
                <a:cs typeface="Times New Roman" pitchFamily="18" charset="0"/>
              </a:rPr>
              <a:t> Commonly </a:t>
            </a:r>
            <a:r>
              <a:rPr lang="en-US" sz="2000" b="1" dirty="0" smtClean="0">
                <a:latin typeface="Times New Roman" pitchFamily="18" charset="0"/>
                <a:cs typeface="Times New Roman" pitchFamily="18" charset="0"/>
              </a:rPr>
              <a:t>unilateral</a:t>
            </a:r>
          </a:p>
          <a:p>
            <a:r>
              <a:rPr lang="en-US" sz="2000" dirty="0" smtClean="0">
                <a:latin typeface="Times New Roman" pitchFamily="18" charset="0"/>
                <a:cs typeface="Times New Roman" pitchFamily="18" charset="0"/>
              </a:rPr>
              <a:t> Rapidly growing</a:t>
            </a:r>
          </a:p>
          <a:p>
            <a:r>
              <a:rPr lang="en-US" sz="2000" dirty="0" smtClean="0">
                <a:latin typeface="Times New Roman" pitchFamily="18" charset="0"/>
                <a:cs typeface="Times New Roman" pitchFamily="18" charset="0"/>
              </a:rPr>
              <a:t>Of adult and Juvenile type</a:t>
            </a:r>
          </a:p>
          <a:p>
            <a:r>
              <a:rPr lang="en-US" sz="2000" dirty="0" smtClean="0">
                <a:latin typeface="Times New Roman" pitchFamily="18" charset="0"/>
                <a:cs typeface="Times New Roman" pitchFamily="18" charset="0"/>
              </a:rPr>
              <a:t> Tumor marker: </a:t>
            </a:r>
            <a:r>
              <a:rPr lang="en-US" sz="2000" b="1" dirty="0" err="1" smtClean="0">
                <a:latin typeface="Times New Roman" pitchFamily="18" charset="0"/>
                <a:cs typeface="Times New Roman" pitchFamily="18" charset="0"/>
              </a:rPr>
              <a:t>Inhibin</a:t>
            </a:r>
            <a:r>
              <a:rPr lang="en-US" sz="2000" b="1" dirty="0" smtClean="0">
                <a:latin typeface="Times New Roman" pitchFamily="18" charset="0"/>
                <a:cs typeface="Times New Roman" pitchFamily="18" charset="0"/>
              </a:rPr>
              <a:t> B</a:t>
            </a:r>
          </a:p>
          <a:p>
            <a:endParaRPr lang="en-US" sz="2000" b="1" dirty="0" smtClean="0">
              <a:latin typeface="Times New Roman" pitchFamily="18" charset="0"/>
              <a:cs typeface="Times New Roman" pitchFamily="18" charset="0"/>
            </a:endParaRPr>
          </a:p>
        </p:txBody>
      </p:sp>
      <p:sp>
        <p:nvSpPr>
          <p:cNvPr id="2" name="Title 1"/>
          <p:cNvSpPr>
            <a:spLocks noGrp="1"/>
          </p:cNvSpPr>
          <p:nvPr>
            <p:ph type="title"/>
          </p:nvPr>
        </p:nvSpPr>
        <p:spPr>
          <a:xfrm>
            <a:off x="1295400" y="274638"/>
            <a:ext cx="6858000" cy="944562"/>
          </a:xfrm>
          <a:solidFill>
            <a:schemeClr val="bg2">
              <a:lumMod val="90000"/>
            </a:schemeClr>
          </a:solidFill>
        </p:spPr>
        <p:txBody>
          <a:bodyPr>
            <a:normAutofit/>
          </a:bodyPr>
          <a:lstStyle/>
          <a:p>
            <a:pPr algn="ctr"/>
            <a:r>
              <a:rPr lang="en-US" sz="3200" dirty="0" smtClean="0">
                <a:latin typeface="Times New Roman" pitchFamily="18" charset="0"/>
                <a:cs typeface="Times New Roman" pitchFamily="18" charset="0"/>
              </a:rPr>
              <a:t>GRANULOSA CELL TUMOUR:</a:t>
            </a:r>
            <a:endParaRPr lang="en-IN" sz="3200" dirty="0">
              <a:latin typeface="Times New Roman" pitchFamily="18" charset="0"/>
              <a:cs typeface="Times New Roman" pitchFamily="18" charset="0"/>
            </a:endParaRPr>
          </a:p>
        </p:txBody>
      </p:sp>
      <p:pic>
        <p:nvPicPr>
          <p:cNvPr id="4" name="Picture 3" descr="download (1).jpg"/>
          <p:cNvPicPr>
            <a:picLocks noChangeAspect="1"/>
          </p:cNvPicPr>
          <p:nvPr/>
        </p:nvPicPr>
        <p:blipFill>
          <a:blip r:embed="rId2" cstate="print"/>
          <a:stretch>
            <a:fillRect/>
          </a:stretch>
        </p:blipFill>
        <p:spPr>
          <a:xfrm>
            <a:off x="6172200" y="3429000"/>
            <a:ext cx="2819400" cy="2590800"/>
          </a:xfrm>
          <a:prstGeom prst="rect">
            <a:avLst/>
          </a:prstGeo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95729"/>
            <a:ext cx="8229600" cy="1947671"/>
          </a:xfrm>
          <a:solidFill>
            <a:schemeClr val="bg2">
              <a:lumMod val="90000"/>
            </a:schemeClr>
          </a:solidFill>
        </p:spPr>
        <p:txBody>
          <a:bodyPr/>
          <a:lstStyle/>
          <a:p>
            <a:pPr>
              <a:buNone/>
            </a:pPr>
            <a:r>
              <a:rPr lang="en-US" b="1" dirty="0" smtClean="0">
                <a:latin typeface="Times New Roman" pitchFamily="18" charset="0"/>
                <a:cs typeface="Times New Roman" pitchFamily="18" charset="0"/>
              </a:rPr>
              <a:t>  5  Year survival rate:</a:t>
            </a:r>
          </a:p>
          <a:p>
            <a:pPr>
              <a:buNone/>
            </a:pPr>
            <a:r>
              <a:rPr lang="en-US" dirty="0" smtClean="0">
                <a:latin typeface="Times New Roman" pitchFamily="18" charset="0"/>
                <a:cs typeface="Times New Roman" pitchFamily="18" charset="0"/>
              </a:rPr>
              <a:t>    Stage 1 :90-95%</a:t>
            </a:r>
          </a:p>
          <a:p>
            <a:pPr>
              <a:buNone/>
            </a:pPr>
            <a:r>
              <a:rPr lang="en-US" dirty="0" smtClean="0">
                <a:latin typeface="Times New Roman" pitchFamily="18" charset="0"/>
                <a:cs typeface="Times New Roman" pitchFamily="18" charset="0"/>
              </a:rPr>
              <a:t>    Advanced stage: 30-50%</a:t>
            </a:r>
            <a:endParaRPr lang="en-IN"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latin typeface="Times New Roman" pitchFamily="18" charset="0"/>
                <a:cs typeface="Times New Roman" pitchFamily="18" charset="0"/>
              </a:rPr>
              <a:t>PROGNOSIS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ownload (3).jpg"/>
          <p:cNvPicPr>
            <a:picLocks noChangeAspect="1"/>
          </p:cNvPicPr>
          <p:nvPr/>
        </p:nvPicPr>
        <p:blipFill>
          <a:blip r:embed="rId2" cstate="print">
            <a:lum contrast="-40000"/>
          </a:blip>
          <a:stretch>
            <a:fillRect/>
          </a:stretch>
        </p:blipFill>
        <p:spPr>
          <a:xfrm>
            <a:off x="-1" y="0"/>
            <a:ext cx="9160657" cy="6858000"/>
          </a:xfrm>
          <a:prstGeom prst="rect">
            <a:avLst/>
          </a:prstGeom>
        </p:spPr>
      </p:pic>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Chemotherapy :for advanced stage disease</a:t>
            </a:r>
          </a:p>
          <a:p>
            <a:r>
              <a:rPr lang="en-US" b="1" dirty="0" smtClean="0">
                <a:latin typeface="Times New Roman" pitchFamily="18" charset="0"/>
                <a:cs typeface="Times New Roman" pitchFamily="18" charset="0"/>
              </a:rPr>
              <a:t>BEP:3 cycles</a:t>
            </a:r>
          </a:p>
          <a:p>
            <a:pPr>
              <a:buNone/>
            </a:pPr>
            <a:endParaRPr lang="en-IN" dirty="0"/>
          </a:p>
        </p:txBody>
      </p:sp>
      <p:sp>
        <p:nvSpPr>
          <p:cNvPr id="2" name="Title 1"/>
          <p:cNvSpPr>
            <a:spLocks noGrp="1"/>
          </p:cNvSpPr>
          <p:nvPr>
            <p:ph type="title"/>
          </p:nvPr>
        </p:nvSpPr>
        <p:spPr>
          <a:xfrm>
            <a:off x="3276600" y="274638"/>
            <a:ext cx="5410200" cy="1143000"/>
          </a:xfrm>
        </p:spPr>
        <p:txBody>
          <a:bodyPr>
            <a:normAutofit fontScale="90000"/>
          </a:bodyPr>
          <a:lstStyle/>
          <a:p>
            <a:r>
              <a:rPr lang="en-US" dirty="0" smtClean="0">
                <a:solidFill>
                  <a:schemeClr val="tx1"/>
                </a:solidFill>
                <a:latin typeface="Times New Roman" pitchFamily="18" charset="0"/>
                <a:cs typeface="Times New Roman" pitchFamily="18" charset="0"/>
              </a:rPr>
              <a:t>ROLE OF CHEMOTHERAPY</a:t>
            </a:r>
            <a:endParaRPr lang="en-IN" dirty="0">
              <a:solidFill>
                <a:schemeClr val="tx1"/>
              </a:solidFill>
              <a:latin typeface="Times New Roman" pitchFamily="18" charset="0"/>
              <a:cs typeface="Times New Roman" pitchFamily="18" charset="0"/>
            </a:endParaRPr>
          </a:p>
        </p:txBody>
      </p:sp>
      <p:cxnSp>
        <p:nvCxnSpPr>
          <p:cNvPr id="5" name="Straight Arrow Connector 4"/>
          <p:cNvCxnSpPr/>
          <p:nvPr/>
        </p:nvCxnSpPr>
        <p:spPr>
          <a:xfrm rot="5400000">
            <a:off x="685800" y="3276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00200" y="2514600"/>
            <a:ext cx="1905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2438400"/>
            <a:ext cx="4191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4419600"/>
            <a:ext cx="1981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ETOPOSIDE</a:t>
            </a:r>
            <a:endParaRPr lang="en-IN" b="1" dirty="0">
              <a:latin typeface="Times New Roman" pitchFamily="18" charset="0"/>
              <a:cs typeface="Times New Roman" pitchFamily="18" charset="0"/>
            </a:endParaRPr>
          </a:p>
        </p:txBody>
      </p:sp>
      <p:sp>
        <p:nvSpPr>
          <p:cNvPr id="11" name="TextBox 10"/>
          <p:cNvSpPr txBox="1"/>
          <p:nvPr/>
        </p:nvSpPr>
        <p:spPr>
          <a:xfrm>
            <a:off x="990600" y="4419600"/>
            <a:ext cx="1752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BLEOMYCIN</a:t>
            </a:r>
            <a:endParaRPr lang="en-IN" b="1" dirty="0">
              <a:latin typeface="Times New Roman" pitchFamily="18" charset="0"/>
              <a:cs typeface="Times New Roman" pitchFamily="18" charset="0"/>
            </a:endParaRPr>
          </a:p>
        </p:txBody>
      </p:sp>
      <p:sp>
        <p:nvSpPr>
          <p:cNvPr id="13" name="TextBox 12"/>
          <p:cNvSpPr txBox="1"/>
          <p:nvPr/>
        </p:nvSpPr>
        <p:spPr>
          <a:xfrm>
            <a:off x="5791200" y="4419600"/>
            <a:ext cx="1752600" cy="381000"/>
          </a:xfrm>
          <a:prstGeom prst="rect">
            <a:avLst/>
          </a:prstGeom>
          <a:noFill/>
        </p:spPr>
        <p:txBody>
          <a:bodyPr wrap="square" rtlCol="0">
            <a:spAutoFit/>
          </a:bodyPr>
          <a:lstStyle/>
          <a:p>
            <a:r>
              <a:rPr lang="en-US" b="1" dirty="0" smtClean="0">
                <a:latin typeface="Times New Roman" pitchFamily="18" charset="0"/>
                <a:cs typeface="Times New Roman" pitchFamily="18" charset="0"/>
              </a:rPr>
              <a:t>PACLITAXEL</a:t>
            </a:r>
            <a:endParaRPr lang="en-IN"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dirty="0" smtClean="0"/>
              <a:t>CHALLENGES IN YOUNG WOMEN:</a:t>
            </a:r>
            <a:endParaRPr lang="en-IN"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k-dr-jean-grey-30pc_275_172_c1.png"/>
          <p:cNvPicPr>
            <a:picLocks noChangeAspect="1"/>
          </p:cNvPicPr>
          <p:nvPr/>
        </p:nvPicPr>
        <p:blipFill>
          <a:blip r:embed="rId2" cstate="print"/>
          <a:stretch>
            <a:fillRect/>
          </a:stretch>
        </p:blipFill>
        <p:spPr>
          <a:xfrm>
            <a:off x="0" y="1138844"/>
            <a:ext cx="9144000" cy="5719156"/>
          </a:xfrm>
          <a:prstGeom prst="rect">
            <a:avLst/>
          </a:prstGeom>
        </p:spPr>
      </p:pic>
      <p:sp>
        <p:nvSpPr>
          <p:cNvPr id="3" name="Content Placeholder 2"/>
          <p:cNvSpPr>
            <a:spLocks noGrp="1"/>
          </p:cNvSpPr>
          <p:nvPr>
            <p:ph idx="1"/>
          </p:nvPr>
        </p:nvSpPr>
        <p:spPr>
          <a:xfrm>
            <a:off x="457200" y="2090928"/>
            <a:ext cx="8229600" cy="3319272"/>
          </a:xfrm>
        </p:spPr>
        <p:txBody>
          <a:bodyPr/>
          <a:lstStyle/>
          <a:p>
            <a:r>
              <a:rPr lang="en-US" dirty="0" smtClean="0">
                <a:latin typeface="Times New Roman" pitchFamily="18" charset="0"/>
                <a:cs typeface="Times New Roman" pitchFamily="18" charset="0"/>
              </a:rPr>
              <a:t>NEED FOR RADICAL SURGERY</a:t>
            </a:r>
          </a:p>
          <a:p>
            <a:r>
              <a:rPr lang="en-US" dirty="0" smtClean="0">
                <a:latin typeface="Times New Roman" pitchFamily="18" charset="0"/>
                <a:cs typeface="Times New Roman" pitchFamily="18" charset="0"/>
              </a:rPr>
              <a:t>CONSTANT THREAT OF CARCINOMA IN THE OTHER OVARY</a:t>
            </a:r>
          </a:p>
          <a:p>
            <a:r>
              <a:rPr lang="en-US" dirty="0" smtClean="0">
                <a:latin typeface="Times New Roman" pitchFamily="18" charset="0"/>
                <a:cs typeface="Times New Roman" pitchFamily="18" charset="0"/>
              </a:rPr>
              <a:t>DECREASE SURVIVAL RATE</a:t>
            </a:r>
          </a:p>
          <a:p>
            <a:r>
              <a:rPr lang="en-US" dirty="0" smtClean="0">
                <a:latin typeface="Times New Roman" pitchFamily="18" charset="0"/>
                <a:cs typeface="Times New Roman" pitchFamily="18" charset="0"/>
              </a:rPr>
              <a:t>6 MONTHLY FOLLOWUP</a:t>
            </a:r>
          </a:p>
          <a:p>
            <a:endParaRPr lang="en-IN" dirty="0"/>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COUNSELLING:</a:t>
            </a:r>
            <a:endParaRPr lang="en-IN"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CHALLENGES OF MANAGEMENT</a:t>
            </a:r>
            <a:endParaRPr lang="en-IN"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928"/>
            <a:ext cx="8229600" cy="2862072"/>
          </a:xfrm>
          <a:solidFill>
            <a:schemeClr val="bg2">
              <a:lumMod val="90000"/>
            </a:schemeClr>
          </a:solidFill>
        </p:spPr>
        <p:txBody>
          <a:bodyPr/>
          <a:lstStyle/>
          <a:p>
            <a:r>
              <a:rPr lang="en-US" dirty="0" smtClean="0">
                <a:latin typeface="Times New Roman" pitchFamily="18" charset="0"/>
                <a:cs typeface="Times New Roman" pitchFamily="18" charset="0"/>
              </a:rPr>
              <a:t>Young female desirous </a:t>
            </a:r>
            <a:r>
              <a:rPr lang="en-US" dirty="0">
                <a:latin typeface="Times New Roman" pitchFamily="18" charset="0"/>
                <a:cs typeface="Times New Roman" pitchFamily="18" charset="0"/>
              </a:rPr>
              <a:t>of fertility preservation:</a:t>
            </a:r>
          </a:p>
          <a:p>
            <a:r>
              <a:rPr lang="en-US" dirty="0">
                <a:latin typeface="Times New Roman" pitchFamily="18" charset="0"/>
                <a:cs typeface="Times New Roman" pitchFamily="18" charset="0"/>
              </a:rPr>
              <a:t>Following options were given to her:</a:t>
            </a:r>
          </a:p>
          <a:p>
            <a:pPr marL="514350" indent="-514350">
              <a:buFont typeface="+mj-lt"/>
              <a:buAutoNum type="arabicPeriod"/>
            </a:pPr>
            <a:r>
              <a:rPr lang="en-US" dirty="0">
                <a:latin typeface="Times New Roman" pitchFamily="18" charset="0"/>
                <a:cs typeface="Times New Roman" pitchFamily="18" charset="0"/>
              </a:rPr>
              <a:t>Ovum preservation(egg banking)</a:t>
            </a:r>
          </a:p>
          <a:p>
            <a:pPr marL="514350" indent="-514350">
              <a:buFont typeface="+mj-lt"/>
              <a:buAutoNum type="arabicPeriod"/>
            </a:pPr>
            <a:r>
              <a:rPr lang="en-US" dirty="0">
                <a:latin typeface="Times New Roman" pitchFamily="18" charset="0"/>
                <a:cs typeface="Times New Roman" pitchFamily="18" charset="0"/>
              </a:rPr>
              <a:t>Uterus transplant</a:t>
            </a:r>
          </a:p>
          <a:p>
            <a:pPr marL="514350" indent="-514350">
              <a:buFont typeface="+mj-lt"/>
              <a:buAutoNum type="arabicPeriod"/>
            </a:pPr>
            <a:r>
              <a:rPr lang="en-US" dirty="0">
                <a:latin typeface="Times New Roman" pitchFamily="18" charset="0"/>
                <a:cs typeface="Times New Roman" pitchFamily="18" charset="0"/>
              </a:rPr>
              <a:t>Adoption </a:t>
            </a:r>
            <a:endParaRPr lang="en-IN"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ctr"/>
            <a:r>
              <a:rPr lang="en-US" dirty="0">
                <a:latin typeface="Times New Roman" pitchFamily="18" charset="0"/>
                <a:cs typeface="Times New Roman" pitchFamily="18" charset="0"/>
              </a:rPr>
              <a:t>ADDRESSING FERTILITY ISSUES</a:t>
            </a:r>
            <a:endParaRPr lang="en-IN"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Menopause is a hormone deprived state of life</a:t>
            </a:r>
            <a:r>
              <a:rPr lang="en-US" dirty="0"/>
              <a:t>:</a:t>
            </a:r>
            <a:endParaRPr lang="en-IN" dirty="0"/>
          </a:p>
        </p:txBody>
      </p:sp>
      <p:sp>
        <p:nvSpPr>
          <p:cNvPr id="2" name="Title 1"/>
          <p:cNvSpPr>
            <a:spLocks noGrp="1"/>
          </p:cNvSpPr>
          <p:nvPr>
            <p:ph type="title"/>
          </p:nvPr>
        </p:nvSpPr>
        <p:spPr/>
        <p:txBody>
          <a:bodyPr>
            <a:normAutofit/>
          </a:bodyPr>
          <a:lstStyle/>
          <a:p>
            <a:pPr algn="ctr"/>
            <a:r>
              <a:rPr lang="en-US" sz="3600" dirty="0">
                <a:latin typeface="Times New Roman" pitchFamily="18" charset="0"/>
                <a:cs typeface="Times New Roman" pitchFamily="18" charset="0"/>
              </a:rPr>
              <a:t>EARLY MENOPAUSE</a:t>
            </a:r>
            <a:endParaRPr lang="en-IN" sz="3600" dirty="0">
              <a:latin typeface="Times New Roman" pitchFamily="18" charset="0"/>
              <a:cs typeface="Times New Roman" pitchFamily="18" charset="0"/>
            </a:endParaRPr>
          </a:p>
        </p:txBody>
      </p:sp>
      <p:graphicFrame>
        <p:nvGraphicFramePr>
          <p:cNvPr id="4" name="Diagram 3"/>
          <p:cNvGraphicFramePr/>
          <p:nvPr/>
        </p:nvGraphicFramePr>
        <p:xfrm>
          <a:off x="914400" y="2590800"/>
          <a:ext cx="6553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latin typeface="Times New Roman" pitchFamily="18" charset="0"/>
                <a:cs typeface="Times New Roman" pitchFamily="18" charset="0"/>
              </a:rPr>
              <a:t>Iso</a:t>
            </a:r>
            <a:r>
              <a:rPr lang="en-US" dirty="0" smtClean="0">
                <a:latin typeface="Times New Roman" pitchFamily="18" charset="0"/>
                <a:cs typeface="Times New Roman" pitchFamily="18" charset="0"/>
              </a:rPr>
              <a:t> flavones</a:t>
            </a:r>
          </a:p>
          <a:p>
            <a:r>
              <a:rPr lang="en-US" dirty="0" smtClean="0">
                <a:latin typeface="Times New Roman" pitchFamily="18" charset="0"/>
                <a:cs typeface="Times New Roman" pitchFamily="18" charset="0"/>
              </a:rPr>
              <a:t>Calcium supplementation</a:t>
            </a:r>
          </a:p>
          <a:p>
            <a:r>
              <a:rPr lang="en-US" dirty="0" smtClean="0">
                <a:latin typeface="Times New Roman" pitchFamily="18" charset="0"/>
                <a:cs typeface="Times New Roman" pitchFamily="18" charset="0"/>
              </a:rPr>
              <a:t>Vitamin D3 supplementation</a:t>
            </a:r>
          </a:p>
        </p:txBody>
      </p:sp>
      <p:sp>
        <p:nvSpPr>
          <p:cNvPr id="3" name="Title 2"/>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MANAGEMENT AFTER SURGICAL MENOPAUSE</a:t>
            </a:r>
            <a:endParaRPr lang="en-IN" dirty="0">
              <a:latin typeface="Times New Roman" pitchFamily="18" charset="0"/>
              <a:cs typeface="Times New Roman" pitchFamily="18" charset="0"/>
            </a:endParaRPr>
          </a:p>
        </p:txBody>
      </p:sp>
      <p:pic>
        <p:nvPicPr>
          <p:cNvPr id="4" name="Picture 3" descr="meds after menopause.jpg"/>
          <p:cNvPicPr>
            <a:picLocks noChangeAspect="1"/>
          </p:cNvPicPr>
          <p:nvPr/>
        </p:nvPicPr>
        <p:blipFill>
          <a:blip r:embed="rId2" cstate="print"/>
          <a:stretch>
            <a:fillRect/>
          </a:stretch>
        </p:blipFill>
        <p:spPr>
          <a:xfrm>
            <a:off x="4267200" y="3048000"/>
            <a:ext cx="3886200" cy="33402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458200" cy="5257800"/>
          </a:xfrm>
          <a:solidFill>
            <a:schemeClr val="bg2">
              <a:lumMod val="90000"/>
            </a:schemeClr>
          </a:solidFill>
        </p:spPr>
        <p:txBody>
          <a:bodyPr>
            <a:normAutofit fontScale="47500" lnSpcReduction="20000"/>
          </a:bodyPr>
          <a:lstStyle/>
          <a:p>
            <a:pPr algn="ctr">
              <a:buNone/>
            </a:pPr>
            <a:r>
              <a:rPr lang="en-US" sz="6700" b="1" u="sng" dirty="0" smtClean="0">
                <a:latin typeface="Times New Roman" pitchFamily="18" charset="0"/>
                <a:cs typeface="Times New Roman" pitchFamily="18" charset="0"/>
              </a:rPr>
              <a:t>MENSTURAL HISTORY:</a:t>
            </a:r>
          </a:p>
          <a:p>
            <a:pPr algn="ctr">
              <a:buNone/>
            </a:pPr>
            <a:endParaRPr lang="en-US" sz="3600" b="1" u="sng" dirty="0" smtClean="0">
              <a:latin typeface="Times New Roman" pitchFamily="18" charset="0"/>
              <a:cs typeface="Times New Roman" pitchFamily="18" charset="0"/>
            </a:endParaRPr>
          </a:p>
          <a:p>
            <a:pPr>
              <a:buNone/>
            </a:pPr>
            <a:r>
              <a:rPr lang="en-US" sz="4400" dirty="0" smtClean="0">
                <a:latin typeface="Times New Roman" pitchFamily="18" charset="0"/>
                <a:cs typeface="Times New Roman" pitchFamily="18" charset="0"/>
              </a:rPr>
              <a:t>Age </a:t>
            </a:r>
            <a:r>
              <a:rPr lang="en-US" sz="4400" dirty="0">
                <a:latin typeface="Times New Roman" pitchFamily="18" charset="0"/>
                <a:cs typeface="Times New Roman" pitchFamily="18" charset="0"/>
              </a:rPr>
              <a:t>of menarche 13 year</a:t>
            </a:r>
          </a:p>
          <a:p>
            <a:pPr>
              <a:buNone/>
            </a:pPr>
            <a:r>
              <a:rPr lang="en-US" sz="4400" dirty="0">
                <a:latin typeface="Times New Roman" pitchFamily="18" charset="0"/>
                <a:cs typeface="Times New Roman" pitchFamily="18" charset="0"/>
              </a:rPr>
              <a:t> L.M.P:-23/3/19</a:t>
            </a:r>
          </a:p>
          <a:p>
            <a:pPr>
              <a:buNone/>
            </a:pPr>
            <a:r>
              <a:rPr lang="en-US" sz="4400" dirty="0">
                <a:latin typeface="Times New Roman" pitchFamily="18" charset="0"/>
                <a:cs typeface="Times New Roman" pitchFamily="18" charset="0"/>
              </a:rPr>
              <a:t>Irregular cycles since 2 </a:t>
            </a:r>
            <a:r>
              <a:rPr lang="en-US" sz="4400" dirty="0" smtClean="0">
                <a:latin typeface="Times New Roman" pitchFamily="18" charset="0"/>
                <a:cs typeface="Times New Roman" pitchFamily="18" charset="0"/>
              </a:rPr>
              <a:t>years</a:t>
            </a:r>
          </a:p>
          <a:p>
            <a:pPr algn="ctr">
              <a:buNone/>
            </a:pPr>
            <a:endParaRPr lang="en-US" sz="3600" b="1" u="sng" dirty="0" smtClean="0">
              <a:latin typeface="Times New Roman" pitchFamily="18" charset="0"/>
              <a:cs typeface="Times New Roman" pitchFamily="18" charset="0"/>
            </a:endParaRPr>
          </a:p>
          <a:p>
            <a:pPr algn="ctr">
              <a:buNone/>
            </a:pPr>
            <a:r>
              <a:rPr lang="en-US" sz="6700" b="1" u="sng" dirty="0" smtClean="0">
                <a:latin typeface="Times New Roman" pitchFamily="18" charset="0"/>
                <a:cs typeface="Times New Roman" pitchFamily="18" charset="0"/>
              </a:rPr>
              <a:t>OBSTETRIC HISTORY :</a:t>
            </a:r>
          </a:p>
          <a:p>
            <a:pPr algn="ctr">
              <a:buNone/>
            </a:pPr>
            <a:endParaRPr lang="en-US" sz="3600" b="1" u="sng" dirty="0" smtClean="0">
              <a:latin typeface="Times New Roman" pitchFamily="18" charset="0"/>
              <a:cs typeface="Times New Roman" pitchFamily="18" charset="0"/>
            </a:endParaRPr>
          </a:p>
          <a:p>
            <a:pPr>
              <a:buNone/>
            </a:pPr>
            <a:r>
              <a:rPr lang="en-US" sz="4400" dirty="0" smtClean="0">
                <a:latin typeface="Times New Roman" pitchFamily="18" charset="0"/>
                <a:cs typeface="Times New Roman" pitchFamily="18" charset="0"/>
              </a:rPr>
              <a:t> Married since 6 years </a:t>
            </a:r>
          </a:p>
          <a:p>
            <a:pPr>
              <a:buNone/>
            </a:pPr>
            <a:r>
              <a:rPr lang="en-US" sz="4400" dirty="0" smtClean="0">
                <a:latin typeface="Times New Roman" pitchFamily="18" charset="0"/>
                <a:cs typeface="Times New Roman" pitchFamily="18" charset="0"/>
              </a:rPr>
              <a:t> P1L1-Fch/6years/FTND</a:t>
            </a:r>
          </a:p>
          <a:p>
            <a:pPr>
              <a:buNone/>
            </a:pPr>
            <a:r>
              <a:rPr lang="en-US" sz="4400" dirty="0" smtClean="0">
                <a:latin typeface="Times New Roman" pitchFamily="18" charset="0"/>
                <a:cs typeface="Times New Roman" pitchFamily="18" charset="0"/>
              </a:rPr>
              <a:t> Healthy  and immunized</a:t>
            </a:r>
          </a:p>
          <a:p>
            <a:pPr>
              <a:buNone/>
            </a:pPr>
            <a:r>
              <a:rPr lang="en-US" sz="4400" dirty="0" smtClean="0">
                <a:latin typeface="Times New Roman" pitchFamily="18" charset="0"/>
                <a:cs typeface="Times New Roman" pitchFamily="18" charset="0"/>
              </a:rPr>
              <a:t> Post partum period was uneventful</a:t>
            </a:r>
          </a:p>
          <a:p>
            <a:pPr>
              <a:buNone/>
            </a:pPr>
            <a:r>
              <a:rPr lang="en-US" sz="4400" dirty="0" smtClean="0">
                <a:latin typeface="Times New Roman" pitchFamily="18" charset="0"/>
                <a:cs typeface="Times New Roman" pitchFamily="18" charset="0"/>
              </a:rPr>
              <a:t> </a:t>
            </a:r>
          </a:p>
          <a:p>
            <a:pPr algn="ctr">
              <a:buNone/>
            </a:pPr>
            <a:endParaRPr lang="en-US" sz="2400" dirty="0">
              <a:latin typeface="Times New Roman" pitchFamily="18" charset="0"/>
              <a:cs typeface="Times New Roman" pitchFamily="18" charset="0"/>
            </a:endParaRPr>
          </a:p>
          <a:p>
            <a:pPr>
              <a:buNone/>
            </a:pPr>
            <a:endParaRPr lang="en-US" dirty="0"/>
          </a:p>
          <a:p>
            <a:pPr>
              <a:buNone/>
            </a:pPr>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8528"/>
            <a:ext cx="8229600" cy="3395472"/>
          </a:xfrm>
        </p:spPr>
        <p:txBody>
          <a:bodyPr/>
          <a:lstStyle/>
          <a:p>
            <a:pPr>
              <a:buNone/>
            </a:pPr>
            <a:r>
              <a:rPr lang="en-US" dirty="0">
                <a:latin typeface="Times New Roman" pitchFamily="18" charset="0"/>
                <a:cs typeface="Times New Roman" pitchFamily="18" charset="0"/>
              </a:rPr>
              <a:t>Patient needs to be regularly screened for the risk of recurrence by following methods:</a:t>
            </a:r>
          </a:p>
          <a:p>
            <a:pPr marL="514350" indent="-514350">
              <a:buFont typeface="+mj-lt"/>
              <a:buAutoNum type="arabicPeriod"/>
            </a:pPr>
            <a:r>
              <a:rPr lang="en-US" dirty="0" err="1">
                <a:latin typeface="Times New Roman" pitchFamily="18" charset="0"/>
                <a:cs typeface="Times New Roman" pitchFamily="18" charset="0"/>
              </a:rPr>
              <a:t>Tumour</a:t>
            </a:r>
            <a:r>
              <a:rPr lang="en-US" dirty="0">
                <a:latin typeface="Times New Roman" pitchFamily="18" charset="0"/>
                <a:cs typeface="Times New Roman" pitchFamily="18" charset="0"/>
              </a:rPr>
              <a:t> markers</a:t>
            </a:r>
          </a:p>
          <a:p>
            <a:pPr marL="514350" indent="-514350">
              <a:buFont typeface="+mj-lt"/>
              <a:buAutoNum type="arabicPeriod"/>
            </a:pPr>
            <a:r>
              <a:rPr lang="en-US" dirty="0">
                <a:latin typeface="Times New Roman" pitchFamily="18" charset="0"/>
                <a:cs typeface="Times New Roman" pitchFamily="18" charset="0"/>
              </a:rPr>
              <a:t>Chest X ray for </a:t>
            </a:r>
            <a:r>
              <a:rPr lang="en-US" dirty="0" smtClean="0">
                <a:latin typeface="Times New Roman" pitchFamily="18" charset="0"/>
                <a:cs typeface="Times New Roman" pitchFamily="18" charset="0"/>
              </a:rPr>
              <a:t>metastasis</a:t>
            </a:r>
          </a:p>
          <a:p>
            <a:pPr marL="514350" indent="-514350">
              <a:buFont typeface="+mj-lt"/>
              <a:buAutoNum type="arabicPeriod"/>
            </a:pPr>
            <a:r>
              <a:rPr lang="en-US" dirty="0" smtClean="0">
                <a:latin typeface="Times New Roman" pitchFamily="18" charset="0"/>
                <a:cs typeface="Times New Roman" pitchFamily="18" charset="0"/>
              </a:rPr>
              <a:t>USG</a:t>
            </a:r>
            <a:endParaRPr lang="en-IN"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clinical examination to rule out spine and breast metastasis</a:t>
            </a:r>
          </a:p>
        </p:txBody>
      </p:sp>
      <p:sp>
        <p:nvSpPr>
          <p:cNvPr id="2" name="Title 1"/>
          <p:cNvSpPr>
            <a:spLocks noGrp="1"/>
          </p:cNvSpPr>
          <p:nvPr>
            <p:ph type="title"/>
          </p:nvPr>
        </p:nvSpPr>
        <p:spPr/>
        <p:txBody>
          <a:bodyPr>
            <a:normAutofit fontScale="90000"/>
          </a:bodyPr>
          <a:lstStyle/>
          <a:p>
            <a:pPr algn="ctr"/>
            <a:r>
              <a:rPr lang="en-US" dirty="0">
                <a:latin typeface="Times New Roman" pitchFamily="18" charset="0"/>
                <a:cs typeface="Times New Roman" pitchFamily="18" charset="0"/>
              </a:rPr>
              <a:t>RISK OF RECURRENCE OF MALIGNANCY</a:t>
            </a:r>
            <a:endParaRPr lang="en-IN"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6" name="Content Placeholder 5" descr="thank-you-760x400.jpg"/>
          <p:cNvPicPr>
            <a:picLocks noGrp="1" noChangeAspect="1"/>
          </p:cNvPicPr>
          <p:nvPr>
            <p:ph idx="1"/>
          </p:nvPr>
        </p:nvPicPr>
        <p:blipFill>
          <a:blip r:embed="rId2" cstate="print"/>
          <a:stretch>
            <a:fillRect/>
          </a:stretch>
        </p:blipFill>
        <p:spPr>
          <a:xfrm>
            <a:off x="0" y="0"/>
            <a:ext cx="912114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3962399"/>
          </a:xfrm>
          <a:solidFill>
            <a:schemeClr val="bg2">
              <a:lumMod val="90000"/>
            </a:schemeClr>
          </a:solidFill>
        </p:spPr>
        <p:txBody>
          <a:bodyPr/>
          <a:lstStyle/>
          <a:p>
            <a:pPr algn="ctr">
              <a:buNone/>
            </a:pPr>
            <a:r>
              <a:rPr lang="en-US" sz="3600" b="1" u="sng" dirty="0" smtClean="0">
                <a:latin typeface="Times New Roman" pitchFamily="18" charset="0"/>
                <a:cs typeface="Times New Roman" pitchFamily="18" charset="0"/>
              </a:rPr>
              <a:t>PAST HISTORY</a:t>
            </a:r>
          </a:p>
          <a:p>
            <a:pPr>
              <a:buNone/>
            </a:pPr>
            <a:r>
              <a:rPr lang="en-US" sz="2400" dirty="0" smtClean="0">
                <a:latin typeface="Times New Roman" pitchFamily="18" charset="0"/>
                <a:cs typeface="Times New Roman" pitchFamily="18" charset="0"/>
              </a:rPr>
              <a:t>No h/o significant medical illnesses or surgeries in past             </a:t>
            </a:r>
          </a:p>
          <a:p>
            <a:pPr>
              <a:buNone/>
            </a:pPr>
            <a:endParaRPr lang="en-US" dirty="0" smtClean="0"/>
          </a:p>
          <a:p>
            <a:pPr algn="ctr">
              <a:buNone/>
            </a:pPr>
            <a:r>
              <a:rPr lang="en-US" sz="3600" b="1" u="sng" dirty="0" smtClean="0">
                <a:latin typeface="Times New Roman" pitchFamily="18" charset="0"/>
                <a:cs typeface="Times New Roman" pitchFamily="18" charset="0"/>
              </a:rPr>
              <a:t>FAMILY HISTORY</a:t>
            </a:r>
          </a:p>
          <a:p>
            <a:pPr>
              <a:buNone/>
            </a:pPr>
            <a:r>
              <a:rPr lang="en-US" sz="2400" dirty="0" smtClean="0">
                <a:latin typeface="Times New Roman" pitchFamily="18" charset="0"/>
                <a:cs typeface="Times New Roman" pitchFamily="18" charset="0"/>
              </a:rPr>
              <a:t>No h/o medical disorders like diabetes mellitus &amp; hypertension</a:t>
            </a:r>
          </a:p>
          <a:p>
            <a:pPr>
              <a:buNone/>
            </a:pPr>
            <a:r>
              <a:rPr lang="en-US" sz="2400" dirty="0" smtClean="0">
                <a:latin typeface="Times New Roman" pitchFamily="18" charset="0"/>
                <a:cs typeface="Times New Roman" pitchFamily="18" charset="0"/>
              </a:rPr>
              <a:t> No h/0 ovarian cancer in family</a:t>
            </a:r>
          </a:p>
          <a:p>
            <a:pPr>
              <a:buNone/>
            </a:pPr>
            <a:endParaRPr lang="en-US" sz="2800" b="1"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1329"/>
            <a:ext cx="7696200" cy="2709671"/>
          </a:xfrm>
          <a:solidFill>
            <a:schemeClr val="bg2">
              <a:lumMod val="90000"/>
            </a:schemeClr>
          </a:solidFill>
        </p:spPr>
        <p:txBody>
          <a:bodyPr>
            <a:normAutofit/>
          </a:bodyPr>
          <a:lstStyle/>
          <a:p>
            <a:r>
              <a:rPr lang="en-US" sz="2800" dirty="0">
                <a:latin typeface="Times New Roman" pitchFamily="18" charset="0"/>
                <a:cs typeface="Times New Roman" pitchFamily="18" charset="0"/>
              </a:rPr>
              <a:t>Adequate sleep</a:t>
            </a:r>
          </a:p>
          <a:p>
            <a:r>
              <a:rPr lang="en-US" sz="2800" dirty="0">
                <a:latin typeface="Times New Roman" pitchFamily="18" charset="0"/>
                <a:cs typeface="Times New Roman" pitchFamily="18" charset="0"/>
              </a:rPr>
              <a:t>Normal bowel and bladder </a:t>
            </a:r>
            <a:r>
              <a:rPr lang="en-US" sz="2800" dirty="0" smtClean="0">
                <a:latin typeface="Times New Roman" pitchFamily="18" charset="0"/>
                <a:cs typeface="Times New Roman" pitchFamily="18" charset="0"/>
              </a:rPr>
              <a:t>habits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Mixed diet- no h/o decreased appetite</a:t>
            </a:r>
          </a:p>
          <a:p>
            <a:pPr>
              <a:buNone/>
            </a:pPr>
            <a:r>
              <a:rPr lang="en-US" sz="2800" dirty="0" smtClean="0">
                <a:latin typeface="Times New Roman" pitchFamily="18" charset="0"/>
                <a:cs typeface="Times New Roman" pitchFamily="18" charset="0"/>
              </a:rPr>
              <a:t>   consumes 2200kcal/day</a:t>
            </a:r>
            <a:endParaRPr lang="en-IN" sz="28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US" sz="3600" dirty="0">
                <a:latin typeface="Times New Roman" pitchFamily="18" charset="0"/>
                <a:cs typeface="Times New Roman" pitchFamily="18" charset="0"/>
              </a:rPr>
              <a:t>PERSONAL </a:t>
            </a:r>
            <a:r>
              <a:rPr lang="en-US" sz="3600" dirty="0" smtClean="0">
                <a:latin typeface="Times New Roman" pitchFamily="18" charset="0"/>
                <a:cs typeface="Times New Roman" pitchFamily="18" charset="0"/>
              </a:rPr>
              <a:t>HISTORY</a:t>
            </a:r>
            <a:endParaRPr lang="en-IN" sz="36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309871"/>
          </a:xfrm>
          <a:solidFill>
            <a:schemeClr val="bg2">
              <a:lumMod val="90000"/>
            </a:schemeClr>
          </a:solidFill>
        </p:spPr>
        <p:txBody>
          <a:bodyPr>
            <a:normAutofit/>
          </a:bodyPr>
          <a:lstStyle/>
          <a:p>
            <a:pPr>
              <a:buNone/>
            </a:pPr>
            <a:r>
              <a:rPr lang="en-US" dirty="0" smtClean="0">
                <a:latin typeface="Times New Roman" pitchFamily="18" charset="0"/>
                <a:cs typeface="Times New Roman" pitchFamily="18" charset="0"/>
              </a:rPr>
              <a:t>Patient </a:t>
            </a:r>
            <a:r>
              <a:rPr lang="en-US" dirty="0">
                <a:latin typeface="Times New Roman" pitchFamily="18" charset="0"/>
                <a:cs typeface="Times New Roman" pitchFamily="18" charset="0"/>
              </a:rPr>
              <a:t>was conscious and oriented, </a:t>
            </a:r>
            <a:r>
              <a:rPr lang="en-US" dirty="0" smtClean="0">
                <a:latin typeface="Times New Roman" pitchFamily="18" charset="0"/>
                <a:cs typeface="Times New Roman" pitchFamily="18" charset="0"/>
              </a:rPr>
              <a:t>well nourished </a:t>
            </a:r>
            <a:r>
              <a:rPr lang="en-US" dirty="0">
                <a:latin typeface="Times New Roman" pitchFamily="18" charset="0"/>
                <a:cs typeface="Times New Roman" pitchFamily="18" charset="0"/>
              </a:rPr>
              <a:t>with </a:t>
            </a:r>
            <a:r>
              <a:rPr lang="en-US" dirty="0" smtClean="0">
                <a:latin typeface="Times New Roman" pitchFamily="18" charset="0"/>
                <a:cs typeface="Times New Roman" pitchFamily="18" charset="0"/>
              </a:rPr>
              <a:t>average built</a:t>
            </a:r>
          </a:p>
          <a:p>
            <a:pPr>
              <a:buNone/>
            </a:pPr>
            <a:r>
              <a:rPr lang="en-US" dirty="0" smtClean="0">
                <a:latin typeface="Times New Roman" pitchFamily="18" charset="0"/>
                <a:cs typeface="Times New Roman" pitchFamily="18" charset="0"/>
              </a:rPr>
              <a:t>PR- 80/min</a:t>
            </a:r>
          </a:p>
          <a:p>
            <a:pPr>
              <a:buNone/>
            </a:pPr>
            <a:r>
              <a:rPr lang="en-US" dirty="0" smtClean="0">
                <a:latin typeface="Times New Roman" pitchFamily="18" charset="0"/>
                <a:cs typeface="Times New Roman" pitchFamily="18" charset="0"/>
              </a:rPr>
              <a:t>BP-110/70 mm of Hg</a:t>
            </a:r>
          </a:p>
          <a:p>
            <a:pPr>
              <a:buNone/>
            </a:pPr>
            <a:r>
              <a:rPr lang="en-US" dirty="0" smtClean="0">
                <a:latin typeface="Times New Roman" pitchFamily="18" charset="0"/>
                <a:cs typeface="Times New Roman" pitchFamily="18" charset="0"/>
              </a:rPr>
              <a:t>Weight -52kg</a:t>
            </a:r>
          </a:p>
          <a:p>
            <a:pPr>
              <a:buNone/>
            </a:pPr>
            <a:r>
              <a:rPr lang="en-US" dirty="0" smtClean="0">
                <a:latin typeface="Times New Roman" pitchFamily="18" charset="0"/>
                <a:cs typeface="Times New Roman" pitchFamily="18" charset="0"/>
              </a:rPr>
              <a:t>BMI-22.6</a:t>
            </a:r>
          </a:p>
          <a:p>
            <a:pPr>
              <a:buNone/>
            </a:pPr>
            <a:r>
              <a:rPr lang="en-US" dirty="0" smtClean="0">
                <a:latin typeface="Times New Roman" pitchFamily="18" charset="0"/>
                <a:cs typeface="Times New Roman" pitchFamily="18" charset="0"/>
              </a:rPr>
              <a:t>No pallor, </a:t>
            </a:r>
            <a:r>
              <a:rPr lang="en-US" dirty="0" err="1" smtClean="0">
                <a:latin typeface="Times New Roman" pitchFamily="18" charset="0"/>
                <a:cs typeface="Times New Roman" pitchFamily="18" charset="0"/>
              </a:rPr>
              <a:t>icterus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lymphadenopathy,edema</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Breast and spine examination was with in normal limits</a:t>
            </a:r>
          </a:p>
          <a:p>
            <a:pPr>
              <a:buNone/>
            </a:pPr>
            <a:endParaRPr lang="en-US" dirty="0"/>
          </a:p>
        </p:txBody>
      </p:sp>
      <p:sp>
        <p:nvSpPr>
          <p:cNvPr id="2" name="Title 1"/>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General  examination</a:t>
            </a:r>
            <a:endParaRPr lang="en-IN" sz="3600" dirty="0">
              <a:latin typeface="Times New Roman" pitchFamily="18" charset="0"/>
              <a:cs typeface="Times New Roman" pitchFamily="18" charset="0"/>
            </a:endParaRPr>
          </a:p>
        </p:txBody>
      </p:sp>
      <p:pic>
        <p:nvPicPr>
          <p:cNvPr id="4" name="Picture 3" descr="images (10).jpg"/>
          <p:cNvPicPr>
            <a:picLocks noChangeAspect="1"/>
          </p:cNvPicPr>
          <p:nvPr/>
        </p:nvPicPr>
        <p:blipFill>
          <a:blip r:embed="rId2" cstate="print"/>
          <a:stretch>
            <a:fillRect/>
          </a:stretch>
        </p:blipFill>
        <p:spPr>
          <a:xfrm>
            <a:off x="5334000" y="2667000"/>
            <a:ext cx="2857500" cy="1600200"/>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1329"/>
            <a:ext cx="8153400" cy="3547871"/>
          </a:xfrm>
          <a:solidFill>
            <a:schemeClr val="bg2">
              <a:lumMod val="90000"/>
            </a:schemeClr>
          </a:solidFill>
        </p:spPr>
        <p:txBody>
          <a:bodyPr/>
          <a:lstStyle/>
          <a:p>
            <a:r>
              <a:rPr lang="en-US" dirty="0" smtClean="0">
                <a:latin typeface="Times New Roman" pitchFamily="18" charset="0"/>
                <a:cs typeface="Times New Roman" pitchFamily="18" charset="0"/>
              </a:rPr>
              <a:t>CVS:</a:t>
            </a:r>
          </a:p>
          <a:p>
            <a:pPr>
              <a:buNone/>
            </a:pPr>
            <a:r>
              <a:rPr lang="en-US" dirty="0" smtClean="0">
                <a:latin typeface="Times New Roman" pitchFamily="18" charset="0"/>
                <a:cs typeface="Times New Roman" pitchFamily="18" charset="0"/>
              </a:rPr>
              <a:t> S1 S2 heard, no murmur</a:t>
            </a:r>
          </a:p>
          <a:p>
            <a:r>
              <a:rPr lang="en-US" dirty="0" smtClean="0">
                <a:latin typeface="Times New Roman" pitchFamily="18" charset="0"/>
                <a:cs typeface="Times New Roman" pitchFamily="18" charset="0"/>
              </a:rPr>
              <a:t>R/S:</a:t>
            </a:r>
          </a:p>
          <a:p>
            <a:pPr>
              <a:buNone/>
            </a:pPr>
            <a:r>
              <a:rPr lang="en-US" dirty="0" smtClean="0">
                <a:latin typeface="Times New Roman" pitchFamily="18" charset="0"/>
                <a:cs typeface="Times New Roman" pitchFamily="18" charset="0"/>
              </a:rPr>
              <a:t>AEBE , no added sounds</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Systemic examination</a:t>
            </a:r>
            <a:endParaRPr lang="en-US" sz="3600" dirty="0">
              <a:latin typeface="Times New Roman" pitchFamily="18" charset="0"/>
              <a:cs typeface="Times New Roman" pitchFamily="18" charset="0"/>
            </a:endParaRPr>
          </a:p>
        </p:txBody>
      </p:sp>
      <p:pic>
        <p:nvPicPr>
          <p:cNvPr id="4" name="Picture 3" descr="download (6).jpg"/>
          <p:cNvPicPr>
            <a:picLocks noChangeAspect="1"/>
          </p:cNvPicPr>
          <p:nvPr/>
        </p:nvPicPr>
        <p:blipFill>
          <a:blip r:embed="rId2" cstate="print"/>
          <a:stretch>
            <a:fillRect/>
          </a:stretch>
        </p:blipFill>
        <p:spPr>
          <a:xfrm>
            <a:off x="4724400" y="1600200"/>
            <a:ext cx="3664262" cy="2438400"/>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60309"/>
            <a:ext cx="5867400" cy="4483291"/>
          </a:xfrm>
          <a:solidFill>
            <a:schemeClr val="accent1">
              <a:lumMod val="40000"/>
              <a:lumOff val="60000"/>
            </a:schemeClr>
          </a:solidFill>
        </p:spPr>
        <p:txBody>
          <a:bodyPr>
            <a:normAutofit/>
          </a:bodyPr>
          <a:lstStyle/>
          <a:p>
            <a:pPr>
              <a:buNone/>
            </a:pPr>
            <a:endParaRPr lang="en-US" dirty="0" smtClean="0"/>
          </a:p>
          <a:p>
            <a:pPr>
              <a:buNone/>
            </a:pPr>
            <a:r>
              <a:rPr lang="en-US" sz="2400" b="1" i="1" dirty="0" smtClean="0">
                <a:latin typeface="Times New Roman" pitchFamily="18" charset="0"/>
                <a:cs typeface="Times New Roman" pitchFamily="18" charset="0"/>
              </a:rPr>
              <a:t>    INSPECTION:-</a:t>
            </a:r>
          </a:p>
          <a:p>
            <a:pPr>
              <a:buNone/>
            </a:pPr>
            <a:endParaRPr lang="en-US" sz="2400" b="1" i="1"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Abdomen is uniformly distended</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Mass of approx 26 to 28 wks seen</a:t>
            </a:r>
          </a:p>
          <a:p>
            <a:pPr>
              <a:buNone/>
            </a:pPr>
            <a:r>
              <a:rPr lang="en-US" sz="2400" dirty="0" smtClean="0">
                <a:latin typeface="Times New Roman" pitchFamily="18" charset="0"/>
                <a:cs typeface="Times New Roman" pitchFamily="18" charset="0"/>
              </a:rPr>
              <a:t>      more towards right side of abdomen.</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No </a:t>
            </a:r>
            <a:r>
              <a:rPr lang="en-US" sz="2400" dirty="0">
                <a:latin typeface="Times New Roman" pitchFamily="18" charset="0"/>
                <a:cs typeface="Times New Roman" pitchFamily="18" charset="0"/>
              </a:rPr>
              <a:t>scar marks or </a:t>
            </a:r>
            <a:r>
              <a:rPr lang="en-US" sz="2400" dirty="0" smtClean="0">
                <a:latin typeface="Times New Roman" pitchFamily="18" charset="0"/>
                <a:cs typeface="Times New Roman" pitchFamily="18" charset="0"/>
              </a:rPr>
              <a:t>dilated </a:t>
            </a:r>
            <a:r>
              <a:rPr lang="en-US" sz="2400" dirty="0">
                <a:latin typeface="Times New Roman" pitchFamily="18" charset="0"/>
                <a:cs typeface="Times New Roman" pitchFamily="18" charset="0"/>
              </a:rPr>
              <a:t>veins were </a:t>
            </a:r>
            <a:r>
              <a:rPr lang="en-US" sz="2400" dirty="0" smtClean="0">
                <a:latin typeface="Times New Roman" pitchFamily="18" charset="0"/>
                <a:cs typeface="Times New Roman" pitchFamily="18" charset="0"/>
              </a:rPr>
              <a:t>seen</a:t>
            </a:r>
          </a:p>
          <a:p>
            <a:pPr>
              <a:buNone/>
            </a:pPr>
            <a:r>
              <a:rPr lang="en-US" sz="2400" dirty="0" smtClean="0">
                <a:latin typeface="Times New Roman" pitchFamily="18" charset="0"/>
                <a:cs typeface="Times New Roman" pitchFamily="18" charset="0"/>
              </a:rPr>
              <a:t>      Hernial sites were normal</a:t>
            </a:r>
            <a:r>
              <a:rPr lang="en-US" dirty="0" smtClean="0"/>
              <a:t>.</a:t>
            </a:r>
            <a:endParaRPr lang="en-IN" dirty="0"/>
          </a:p>
        </p:txBody>
      </p:sp>
      <p:sp>
        <p:nvSpPr>
          <p:cNvPr id="2" name="Title 1"/>
          <p:cNvSpPr>
            <a:spLocks noGrp="1"/>
          </p:cNvSpPr>
          <p:nvPr>
            <p:ph type="title"/>
          </p:nvPr>
        </p:nvSpPr>
        <p:spPr>
          <a:xfrm>
            <a:off x="1066800" y="304800"/>
            <a:ext cx="7315200" cy="914400"/>
          </a:xfrm>
        </p:spPr>
        <p:txBody>
          <a:bodyPr>
            <a:normAutofit/>
          </a:bodyPr>
          <a:lstStyle/>
          <a:p>
            <a:r>
              <a:rPr lang="en-US" sz="3200" dirty="0" smtClean="0">
                <a:latin typeface="Times New Roman" pitchFamily="18" charset="0"/>
                <a:cs typeface="Times New Roman" pitchFamily="18" charset="0"/>
              </a:rPr>
              <a:t>      PER ABDOMEN EXAMINATION</a:t>
            </a:r>
            <a:endParaRPr lang="en-IN"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3163</TotalTime>
  <Words>992</Words>
  <Application>Microsoft Office PowerPoint</Application>
  <PresentationFormat>On-screen Show (4:3)</PresentationFormat>
  <Paragraphs>222</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Slide 1</vt:lpstr>
      <vt:lpstr>                 CASE HISTORY</vt:lpstr>
      <vt:lpstr>   HISTORY OF PRESENTING ILLNESS            </vt:lpstr>
      <vt:lpstr>Slide 4</vt:lpstr>
      <vt:lpstr>Slide 5</vt:lpstr>
      <vt:lpstr>PERSONAL HISTORY</vt:lpstr>
      <vt:lpstr>General  examination</vt:lpstr>
      <vt:lpstr>Systemic examination</vt:lpstr>
      <vt:lpstr>      PER ABDOMEN EXAMINATION</vt:lpstr>
      <vt:lpstr>PALPATION</vt:lpstr>
      <vt:lpstr>PERCUSSION</vt:lpstr>
      <vt:lpstr>PER SPECULUM EXAMINATION </vt:lpstr>
      <vt:lpstr>PER VAGINAL EXAMINATION</vt:lpstr>
      <vt:lpstr>Routine investigations:</vt:lpstr>
      <vt:lpstr>RADIOLOGICAL FINDINGS</vt:lpstr>
      <vt:lpstr>Slide 16</vt:lpstr>
      <vt:lpstr>Slide 17</vt:lpstr>
      <vt:lpstr>USG guided biopsy</vt:lpstr>
      <vt:lpstr>Tumour markers</vt:lpstr>
      <vt:lpstr>Risk Malignancy Index: 1272 </vt:lpstr>
      <vt:lpstr>PROVISIONAL DIAGNOSIS</vt:lpstr>
      <vt:lpstr>Preoperative counselling</vt:lpstr>
      <vt:lpstr>Operative management</vt:lpstr>
      <vt:lpstr>INTRAOPERATIVE FINDINGS</vt:lpstr>
      <vt:lpstr>Slide 25</vt:lpstr>
      <vt:lpstr>POST OPERATIVELY</vt:lpstr>
      <vt:lpstr>LOW POWER [100X]</vt:lpstr>
      <vt:lpstr>HIGH POWER [400X]</vt:lpstr>
      <vt:lpstr>CALRETININ[400X]</vt:lpstr>
      <vt:lpstr>FINAL DIAGNOSIS</vt:lpstr>
      <vt:lpstr>GRANULOSA CELL TUMOUR:</vt:lpstr>
      <vt:lpstr>PROGNOSIS</vt:lpstr>
      <vt:lpstr>ROLE OF CHEMOTHERAPY</vt:lpstr>
      <vt:lpstr>CHALLENGES IN YOUNG WOMEN:</vt:lpstr>
      <vt:lpstr>COUNSELLING:</vt:lpstr>
      <vt:lpstr>CHALLENGES OF MANAGEMENT</vt:lpstr>
      <vt:lpstr>ADDRESSING FERTILITY ISSUES</vt:lpstr>
      <vt:lpstr>EARLY MENOPAUSE</vt:lpstr>
      <vt:lpstr>MANAGEMENT AFTER SURGICAL MENOPAUSE</vt:lpstr>
      <vt:lpstr>RISK OF RECURRENCE OF MALIGNANCY</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CARCINOMA IN YOUNG ? CHALLENGING SITUATION</dc:title>
  <dc:creator>Windows User</dc:creator>
  <cp:lastModifiedBy>Windows User</cp:lastModifiedBy>
  <cp:revision>147</cp:revision>
  <dcterms:created xsi:type="dcterms:W3CDTF">2019-10-31T16:16:24Z</dcterms:created>
  <dcterms:modified xsi:type="dcterms:W3CDTF">2019-11-08T08:16:41Z</dcterms:modified>
</cp:coreProperties>
</file>