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1476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974042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rgbClr val="000000"/>
                </a:solidFill>
              </a:defRPr>
            </a:lvl1pPr>
            <a:lvl2pPr marL="777874" indent="-333374" algn="ctr">
              <a:spcBef>
                <a:spcPts val="0"/>
              </a:spcBef>
              <a:defRPr sz="2400" i="1">
                <a:solidFill>
                  <a:srgbClr val="000000"/>
                </a:solidFill>
              </a:defRPr>
            </a:lvl2pPr>
            <a:lvl3pPr marL="1222374" indent="-333374" algn="ctr">
              <a:spcBef>
                <a:spcPts val="0"/>
              </a:spcBef>
              <a:defRPr sz="2400" i="1">
                <a:solidFill>
                  <a:srgbClr val="000000"/>
                </a:solidFill>
              </a:defRPr>
            </a:lvl3pPr>
            <a:lvl4pPr marL="1666874" indent="-333374" algn="ctr">
              <a:spcBef>
                <a:spcPts val="0"/>
              </a:spcBef>
              <a:defRPr sz="2400" i="1">
                <a:solidFill>
                  <a:srgbClr val="000000"/>
                </a:solidFill>
              </a:defRPr>
            </a:lvl4pPr>
            <a:lvl5pPr marL="2111374" indent="-333374" algn="ctr">
              <a:spcBef>
                <a:spcPts val="0"/>
              </a:spcBef>
              <a:defRPr sz="2400" i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0"/>
            <a:ext cx="10464800" cy="609779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defRPr sz="3200">
                <a:solidFill>
                  <a:srgbClr val="000000"/>
                </a:solidFill>
              </a:defRPr>
            </a:lvl1pPr>
            <a:lvl2pPr marL="889000" indent="-444500">
              <a:defRPr sz="3200">
                <a:solidFill>
                  <a:srgbClr val="000000"/>
                </a:solidFill>
              </a:defRPr>
            </a:lvl2pPr>
            <a:lvl3pPr marL="1333500" indent="-444500">
              <a:defRPr sz="3200">
                <a:solidFill>
                  <a:srgbClr val="000000"/>
                </a:solidFill>
              </a:defRPr>
            </a:lvl3pPr>
            <a:lvl4pPr marL="1778000" indent="-444500">
              <a:defRPr sz="3200">
                <a:solidFill>
                  <a:srgbClr val="000000"/>
                </a:solidFill>
              </a:defRPr>
            </a:lvl4pPr>
            <a:lvl5pPr marL="2222500" indent="-444500">
              <a:defRPr sz="32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7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1pPr>
            <a:lvl2pPr marL="6858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2pPr>
            <a:lvl3pPr marL="10287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3pPr>
            <a:lvl4pPr marL="13716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4pPr>
            <a:lvl5pPr marL="1714500" indent="-342900">
              <a:spcBef>
                <a:spcPts val="3200"/>
              </a:spcBef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500062" marR="0" indent="-50006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944562" marR="0" indent="-50006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389062" marR="0" indent="-50006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833561" marR="0" indent="-50006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2278061" marR="0" indent="-5000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722561" marR="0" indent="-5000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3167061" marR="0" indent="-5000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611562" marR="0" indent="-50006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4056062" marR="0" indent="-50006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317" y="-2748940"/>
            <a:ext cx="13197433" cy="175965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“ OBSTETRIC OUTCOME IN…"/>
          <p:cNvSpPr txBox="1">
            <a:spLocks noGrp="1"/>
          </p:cNvSpPr>
          <p:nvPr>
            <p:ph type="title" idx="4294967295"/>
          </p:nvPr>
        </p:nvSpPr>
        <p:spPr>
          <a:xfrm>
            <a:off x="748349" y="192811"/>
            <a:ext cx="10809811" cy="2158420"/>
          </a:xfrm>
          <a:prstGeom prst="rect">
            <a:avLst/>
          </a:prstGeom>
        </p:spPr>
        <p:txBody>
          <a:bodyPr anchor="b"/>
          <a:lstStyle/>
          <a:p>
            <a:pPr defTabSz="473201">
              <a:defRPr sz="6400">
                <a:gradFill flip="none" rotWithShape="1">
                  <a:gsLst>
                    <a:gs pos="0">
                      <a:srgbClr val="56C1FF"/>
                    </a:gs>
                    <a:gs pos="100000">
                      <a:srgbClr val="0076BA"/>
                    </a:gs>
                  </a:gsLst>
                  <a:lin ang="5400000" scaled="0"/>
                </a:gradFill>
              </a:defRPr>
            </a:pPr>
            <a:r>
              <a:t>“</a:t>
            </a:r>
            <a:r>
              <a:rPr u="sng"/>
              <a:t> OBSTETRIC OUTCOME IN </a:t>
            </a:r>
          </a:p>
          <a:p>
            <a:pPr defTabSz="473201">
              <a:defRPr sz="6400" u="sng">
                <a:gradFill flip="none" rotWithShape="1">
                  <a:gsLst>
                    <a:gs pos="0">
                      <a:srgbClr val="56C1FF"/>
                    </a:gs>
                    <a:gs pos="100000">
                      <a:srgbClr val="0076BA"/>
                    </a:gs>
                  </a:gsLst>
                  <a:lin ang="5400000" scaled="0"/>
                </a:gradFill>
              </a:defRPr>
            </a:pPr>
            <a:r>
              <a:t>UTERINE SEPTUM ”</a:t>
            </a:r>
          </a:p>
        </p:txBody>
      </p:sp>
      <p:sp>
        <p:nvSpPr>
          <p:cNvPr id="131" name="- Dr. Aishwarya Srivastav (JR II )…"/>
          <p:cNvSpPr txBox="1"/>
          <p:nvPr/>
        </p:nvSpPr>
        <p:spPr>
          <a:xfrm>
            <a:off x="3103014" y="7832425"/>
            <a:ext cx="10464802" cy="167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defTabSz="554990">
              <a:defRPr sz="3500">
                <a:solidFill>
                  <a:srgbClr val="CBF0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defTabSz="554990">
              <a:defRPr sz="3500">
                <a:solidFill>
                  <a:srgbClr val="CBF0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- Dr. Aishwarya Srivastav (JR II )</a:t>
            </a:r>
          </a:p>
          <a:p>
            <a:pPr defTabSz="554990">
              <a:defRPr sz="3500">
                <a:solidFill>
                  <a:srgbClr val="CBF0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Department of obstetrics and gynaecology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"/>
          <p:cNvSpPr txBox="1">
            <a:spLocks noGrp="1"/>
          </p:cNvSpPr>
          <p:nvPr>
            <p:ph type="title"/>
          </p:nvPr>
        </p:nvSpPr>
        <p:spPr>
          <a:xfrm>
            <a:off x="737827" y="-2291391"/>
            <a:ext cx="11099803" cy="2159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In 1st case ; patient conceived with a sub septate uterus and obstetric outcome was foetal growth restriction with birth weight of 1.9 kg , requiring NICU admission…"/>
          <p:cNvSpPr txBox="1">
            <a:spLocks noGrp="1"/>
          </p:cNvSpPr>
          <p:nvPr>
            <p:ph type="body" idx="1"/>
          </p:nvPr>
        </p:nvSpPr>
        <p:spPr>
          <a:xfrm>
            <a:off x="1167170" y="996096"/>
            <a:ext cx="11099803" cy="7244858"/>
          </a:xfrm>
          <a:prstGeom prst="rect">
            <a:avLst/>
          </a:prstGeom>
        </p:spPr>
        <p:txBody>
          <a:bodyPr/>
          <a:lstStyle/>
          <a:p>
            <a:pPr marL="500062" indent="-500062">
              <a:defRPr sz="3600">
                <a:solidFill>
                  <a:srgbClr val="FFFFFF"/>
                </a:solidFill>
              </a:defRPr>
            </a:pPr>
            <a:r>
              <a:t>In 1st case ; patient conceived with a sub septate uterus and obstetric outcome was foetal growth restriction with birth weight of 1.9 kg , requiring NICU admission </a:t>
            </a:r>
          </a:p>
          <a:p>
            <a:pPr marL="500062" indent="-500062">
              <a:defRPr sz="3600">
                <a:solidFill>
                  <a:srgbClr val="FFFFFF"/>
                </a:solidFill>
              </a:defRPr>
            </a:pPr>
            <a:r>
              <a:t>As compared to 1st case ; in second case , patient had recurrent 1st trimester abortion due to septate uterus , obstetric outcome after septum resection was a full term baby weighing 3.4 kg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n comparing the two case scenario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 u="sng">
                <a:solidFill>
                  <a:srgbClr val="FFFFFF"/>
                </a:solidFill>
              </a:defRPr>
            </a:lvl1pPr>
          </a:lstStyle>
          <a:p>
            <a:r>
              <a:t>On comparing the two case scenarios </a:t>
            </a:r>
          </a:p>
        </p:txBody>
      </p:sp>
      <p:sp>
        <p:nvSpPr>
          <p:cNvPr id="173" name="Pregnancy in septate uterus…"/>
          <p:cNvSpPr txBox="1">
            <a:spLocks noGrp="1"/>
          </p:cNvSpPr>
          <p:nvPr>
            <p:ph type="body" sz="half" idx="1"/>
          </p:nvPr>
        </p:nvSpPr>
        <p:spPr>
          <a:xfrm>
            <a:off x="210565" y="2511540"/>
            <a:ext cx="5284345" cy="66138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0055" indent="-440055" defTabSz="578358">
              <a:spcBef>
                <a:spcPts val="4100"/>
              </a:spcBef>
              <a:defRPr sz="3100" u="sng">
                <a:solidFill>
                  <a:srgbClr val="FEFB41"/>
                </a:solidFill>
              </a:defRPr>
            </a:pPr>
            <a:r>
              <a:rPr dirty="0"/>
              <a:t>Pregnancy in septate uterus</a:t>
            </a:r>
          </a:p>
          <a:p>
            <a:pPr marL="440055" indent="-440055" defTabSz="578358">
              <a:spcBef>
                <a:spcPts val="4100"/>
              </a:spcBef>
              <a:defRPr sz="3100">
                <a:solidFill>
                  <a:srgbClr val="FFFFFF"/>
                </a:solidFill>
              </a:defRPr>
            </a:pPr>
            <a:r>
              <a:rPr dirty="0"/>
              <a:t>Breech presentation</a:t>
            </a:r>
            <a:r>
              <a:rPr lang="en-US" dirty="0"/>
              <a:t> (malpresentation)</a:t>
            </a:r>
            <a:endParaRPr dirty="0"/>
          </a:p>
          <a:p>
            <a:pPr marL="440055" indent="-440055" defTabSz="578358">
              <a:spcBef>
                <a:spcPts val="4100"/>
              </a:spcBef>
              <a:defRPr sz="3100">
                <a:solidFill>
                  <a:srgbClr val="FFFFFF"/>
                </a:solidFill>
              </a:defRPr>
            </a:pPr>
            <a:r>
              <a:rPr dirty="0" err="1"/>
              <a:t>Foetal</a:t>
            </a:r>
            <a:r>
              <a:rPr dirty="0"/>
              <a:t> growth restriction</a:t>
            </a:r>
          </a:p>
          <a:p>
            <a:pPr marL="440055" indent="-440055" defTabSz="578358">
              <a:spcBef>
                <a:spcPts val="4100"/>
              </a:spcBef>
              <a:defRPr sz="3100">
                <a:solidFill>
                  <a:srgbClr val="FFFFFF"/>
                </a:solidFill>
              </a:defRPr>
            </a:pPr>
            <a:r>
              <a:rPr dirty="0"/>
              <a:t>Preterm </a:t>
            </a:r>
            <a:r>
              <a:rPr dirty="0" err="1"/>
              <a:t>labour</a:t>
            </a:r>
            <a:endParaRPr dirty="0"/>
          </a:p>
          <a:p>
            <a:pPr marL="440055" indent="-440055" defTabSz="578358">
              <a:spcBef>
                <a:spcPts val="4100"/>
              </a:spcBef>
              <a:defRPr sz="3100">
                <a:solidFill>
                  <a:srgbClr val="FFFFFF"/>
                </a:solidFill>
              </a:defRPr>
            </a:pPr>
            <a:r>
              <a:rPr dirty="0"/>
              <a:t>Low birth weight baby </a:t>
            </a:r>
          </a:p>
          <a:p>
            <a:pPr marL="440055" indent="-440055" defTabSz="578358">
              <a:spcBef>
                <a:spcPts val="4100"/>
              </a:spcBef>
              <a:defRPr sz="3100">
                <a:solidFill>
                  <a:srgbClr val="FFFFFF"/>
                </a:solidFill>
              </a:defRPr>
            </a:pPr>
            <a:r>
              <a:rPr dirty="0"/>
              <a:t>Perinatal hypoxia ( NICU admission) </a:t>
            </a:r>
          </a:p>
        </p:txBody>
      </p:sp>
      <p:grpSp>
        <p:nvGrpSpPr>
          <p:cNvPr id="183" name="Drawing"/>
          <p:cNvGrpSpPr/>
          <p:nvPr/>
        </p:nvGrpSpPr>
        <p:grpSpPr>
          <a:xfrm>
            <a:off x="3135997" y="2271597"/>
            <a:ext cx="3225001" cy="7164095"/>
            <a:chOff x="0" y="0"/>
            <a:chExt cx="3224999" cy="7164093"/>
          </a:xfrm>
        </p:grpSpPr>
        <p:sp>
          <p:nvSpPr>
            <p:cNvPr id="174" name="Line"/>
            <p:cNvSpPr/>
            <p:nvPr/>
          </p:nvSpPr>
          <p:spPr>
            <a:xfrm>
              <a:off x="3201926" y="0"/>
              <a:ext cx="23074" cy="716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20958"/>
                    <a:pt x="7200" y="20317"/>
                    <a:pt x="3600" y="19702"/>
                  </a:cubicBezTo>
                  <a:cubicBezTo>
                    <a:pt x="0" y="19088"/>
                    <a:pt x="0" y="18500"/>
                    <a:pt x="3600" y="17905"/>
                  </a:cubicBezTo>
                  <a:cubicBezTo>
                    <a:pt x="7200" y="17310"/>
                    <a:pt x="14400" y="16707"/>
                    <a:pt x="18000" y="16071"/>
                  </a:cubicBezTo>
                  <a:cubicBezTo>
                    <a:pt x="21600" y="15436"/>
                    <a:pt x="21600" y="14767"/>
                    <a:pt x="21600" y="14106"/>
                  </a:cubicBezTo>
                  <a:cubicBezTo>
                    <a:pt x="21600" y="13445"/>
                    <a:pt x="21600" y="12792"/>
                    <a:pt x="21600" y="12141"/>
                  </a:cubicBezTo>
                  <a:cubicBezTo>
                    <a:pt x="21600" y="11490"/>
                    <a:pt x="21600" y="10841"/>
                    <a:pt x="21600" y="10203"/>
                  </a:cubicBezTo>
                  <a:cubicBezTo>
                    <a:pt x="21600" y="9565"/>
                    <a:pt x="21600" y="8939"/>
                    <a:pt x="19800" y="8359"/>
                  </a:cubicBezTo>
                  <a:cubicBezTo>
                    <a:pt x="18000" y="7780"/>
                    <a:pt x="14400" y="7246"/>
                    <a:pt x="10800" y="6701"/>
                  </a:cubicBezTo>
                  <a:cubicBezTo>
                    <a:pt x="7200" y="6157"/>
                    <a:pt x="3600" y="5600"/>
                    <a:pt x="1800" y="4991"/>
                  </a:cubicBezTo>
                  <a:cubicBezTo>
                    <a:pt x="0" y="4383"/>
                    <a:pt x="0" y="3722"/>
                    <a:pt x="0" y="3043"/>
                  </a:cubicBezTo>
                  <a:cubicBezTo>
                    <a:pt x="0" y="2365"/>
                    <a:pt x="0" y="1670"/>
                    <a:pt x="3600" y="1159"/>
                  </a:cubicBezTo>
                  <a:cubicBezTo>
                    <a:pt x="7200" y="649"/>
                    <a:pt x="14400" y="325"/>
                    <a:pt x="21600" y="0"/>
                  </a:cubicBezTo>
                </a:path>
              </a:pathLst>
            </a:custGeom>
            <a:noFill/>
            <a:ln w="26856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5" name="Line"/>
            <p:cNvSpPr/>
            <p:nvPr/>
          </p:nvSpPr>
          <p:spPr>
            <a:xfrm>
              <a:off x="1857356" y="3408418"/>
              <a:ext cx="12701" cy="12701"/>
            </a:xfrm>
            <a:prstGeom prst="ellipse">
              <a:avLst/>
            </a:prstGeom>
            <a:noFill/>
            <a:ln w="26856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6" name="Line"/>
            <p:cNvSpPr/>
            <p:nvPr/>
          </p:nvSpPr>
          <p:spPr>
            <a:xfrm>
              <a:off x="1868893" y="3708364"/>
              <a:ext cx="12701" cy="12701"/>
            </a:xfrm>
            <a:prstGeom prst="ellipse">
              <a:avLst/>
            </a:prstGeom>
            <a:noFill/>
            <a:ln w="26856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7" name="Line"/>
            <p:cNvSpPr/>
            <p:nvPr/>
          </p:nvSpPr>
          <p:spPr>
            <a:xfrm>
              <a:off x="865228" y="3650682"/>
              <a:ext cx="12701" cy="12701"/>
            </a:xfrm>
            <a:prstGeom prst="ellipse">
              <a:avLst/>
            </a:prstGeom>
            <a:noFill/>
            <a:ln w="26856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8" name="Line"/>
            <p:cNvSpPr/>
            <p:nvPr/>
          </p:nvSpPr>
          <p:spPr>
            <a:xfrm>
              <a:off x="865228" y="3546855"/>
              <a:ext cx="12701" cy="12701"/>
            </a:xfrm>
            <a:prstGeom prst="ellipse">
              <a:avLst/>
            </a:prstGeom>
            <a:noFill/>
            <a:ln w="26856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9" name="Line"/>
            <p:cNvSpPr/>
            <p:nvPr/>
          </p:nvSpPr>
          <p:spPr>
            <a:xfrm>
              <a:off x="0" y="3316127"/>
              <a:ext cx="12700" cy="12701"/>
            </a:xfrm>
            <a:prstGeom prst="ellipse">
              <a:avLst/>
            </a:prstGeom>
            <a:noFill/>
            <a:ln w="26856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0" name="Line"/>
            <p:cNvSpPr/>
            <p:nvPr/>
          </p:nvSpPr>
          <p:spPr>
            <a:xfrm>
              <a:off x="23072" y="3419955"/>
              <a:ext cx="12701" cy="12701"/>
            </a:xfrm>
            <a:prstGeom prst="ellipse">
              <a:avLst/>
            </a:prstGeom>
            <a:noFill/>
            <a:ln w="26856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1" name="Line"/>
            <p:cNvSpPr/>
            <p:nvPr/>
          </p:nvSpPr>
          <p:spPr>
            <a:xfrm>
              <a:off x="1026737" y="3177691"/>
              <a:ext cx="12701" cy="12701"/>
            </a:xfrm>
            <a:prstGeom prst="ellipse">
              <a:avLst/>
            </a:prstGeom>
            <a:noFill/>
            <a:ln w="26856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2" name="Line"/>
            <p:cNvSpPr/>
            <p:nvPr/>
          </p:nvSpPr>
          <p:spPr>
            <a:xfrm>
              <a:off x="922910" y="3062327"/>
              <a:ext cx="12701" cy="12701"/>
            </a:xfrm>
            <a:prstGeom prst="ellipse">
              <a:avLst/>
            </a:prstGeom>
            <a:noFill/>
            <a:ln w="26856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84" name="Pregnancy after septal resection…"/>
          <p:cNvSpPr txBox="1"/>
          <p:nvPr/>
        </p:nvSpPr>
        <p:spPr>
          <a:xfrm>
            <a:off x="6889587" y="2618970"/>
            <a:ext cx="5510245" cy="6242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marL="427645" indent="-427645" algn="l" defTabSz="566673">
              <a:spcBef>
                <a:spcPts val="3100"/>
              </a:spcBef>
              <a:buSzPct val="145000"/>
              <a:buChar char="•"/>
              <a:defRPr sz="3400" u="sng">
                <a:solidFill>
                  <a:srgbClr val="FEFB41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Pregnancy after septal resection </a:t>
            </a:r>
          </a:p>
          <a:p>
            <a:pPr marL="427645" indent="-427645" algn="l" defTabSz="566673">
              <a:spcBef>
                <a:spcPts val="3100"/>
              </a:spcBef>
              <a:buSzPct val="145000"/>
              <a:buChar char="•"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Vertex presentation </a:t>
            </a:r>
          </a:p>
          <a:p>
            <a:pPr marL="427645" indent="-427645" algn="l" defTabSz="566673">
              <a:spcBef>
                <a:spcPts val="3100"/>
              </a:spcBef>
              <a:buSzPct val="145000"/>
              <a:buChar char="•"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Normal growth interval</a:t>
            </a:r>
          </a:p>
          <a:p>
            <a:pPr marL="427645" indent="-427645" algn="l" defTabSz="566673">
              <a:spcBef>
                <a:spcPts val="3100"/>
              </a:spcBef>
              <a:buSzPct val="145000"/>
              <a:buChar char="•"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Term </a:t>
            </a:r>
            <a:r>
              <a:rPr dirty="0" err="1"/>
              <a:t>labour</a:t>
            </a:r>
            <a:endParaRPr dirty="0"/>
          </a:p>
          <a:p>
            <a:pPr marL="427645" indent="-427645" algn="l" defTabSz="566673">
              <a:spcBef>
                <a:spcPts val="3100"/>
              </a:spcBef>
              <a:buSzPct val="145000"/>
              <a:buChar char="•"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Adequate birth weight </a:t>
            </a:r>
            <a:r>
              <a:rPr lang="en-US" dirty="0"/>
              <a:t>baby</a:t>
            </a:r>
            <a:endParaRPr dirty="0"/>
          </a:p>
          <a:p>
            <a:pPr marL="427645" indent="-427645" algn="l" defTabSz="566673">
              <a:spcBef>
                <a:spcPts val="3100"/>
              </a:spcBef>
              <a:buSzPct val="145000"/>
              <a:buChar char="•"/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Baby cried immediately (shifted to mother side)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bstetric outcomes in septate uter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 u="sng">
                <a:solidFill>
                  <a:srgbClr val="FEFB41"/>
                </a:solidFill>
              </a:defRPr>
            </a:lvl1pPr>
          </a:lstStyle>
          <a:p>
            <a:r>
              <a:t>Obstetric outcomes in septate uterus</a:t>
            </a:r>
          </a:p>
        </p:txBody>
      </p:sp>
      <p:sp>
        <p:nvSpPr>
          <p:cNvPr id="166" name="Higher rates of spontaneous abortions. ( Miscarriage rates 70-90% &gt; Pregnancy rates 5-40% ). Pregnancy losses usually occur between 8-16 weeks of gestation as a result of poor blood supply to septum and thus poor Implantation dynamics .…"/>
          <p:cNvSpPr txBox="1">
            <a:spLocks noGrp="1"/>
          </p:cNvSpPr>
          <p:nvPr>
            <p:ph type="body" sz="half" idx="1"/>
          </p:nvPr>
        </p:nvSpPr>
        <p:spPr>
          <a:xfrm>
            <a:off x="-12368" y="2129302"/>
            <a:ext cx="5887100" cy="7333037"/>
          </a:xfrm>
          <a:prstGeom prst="rect">
            <a:avLst/>
          </a:prstGeom>
        </p:spPr>
        <p:txBody>
          <a:bodyPr/>
          <a:lstStyle/>
          <a:p>
            <a:pPr marL="315039" indent="-315039" defTabSz="368045">
              <a:spcBef>
                <a:spcPts val="2600"/>
              </a:spcBef>
              <a:defRPr sz="2200"/>
            </a:pPr>
            <a:r>
              <a:rPr dirty="0"/>
              <a:t>Higher rates of </a:t>
            </a:r>
            <a:r>
              <a:rPr u="sng" dirty="0"/>
              <a:t>spontaneous abortions. </a:t>
            </a:r>
            <a:r>
              <a:rPr dirty="0"/>
              <a:t> </a:t>
            </a:r>
            <a:r>
              <a:rPr lang="en-US" dirty="0"/>
              <a:t>(</a:t>
            </a:r>
            <a:r>
              <a:rPr dirty="0"/>
              <a:t>Miscarriage rates 70-90% &gt; Pregnancy rates 5-40% ). Pregnancy losses usually occur between 8-16 weeks of gestation as a result of poor blood supply to septum and thus poor Implantation dynamics .</a:t>
            </a:r>
          </a:p>
          <a:p>
            <a:pPr marL="315039" indent="-315039" defTabSz="368045">
              <a:spcBef>
                <a:spcPts val="2600"/>
              </a:spcBef>
              <a:defRPr sz="2200" u="sng"/>
            </a:pPr>
            <a:r>
              <a:rPr dirty="0"/>
              <a:t>Preterm </a:t>
            </a:r>
            <a:r>
              <a:rPr dirty="0" err="1"/>
              <a:t>labour</a:t>
            </a:r>
            <a:r>
              <a:rPr dirty="0"/>
              <a:t> </a:t>
            </a:r>
            <a:r>
              <a:rPr u="none" dirty="0"/>
              <a:t>due to  increased intrauterine pressure with cervical incompetence along with ER/PR receptor deficiency leading to abnormal uterine contractions.</a:t>
            </a:r>
          </a:p>
          <a:p>
            <a:pPr marL="315039" indent="-315039" defTabSz="368045">
              <a:spcBef>
                <a:spcPts val="2600"/>
              </a:spcBef>
              <a:defRPr sz="2200" u="sng"/>
            </a:pPr>
            <a:r>
              <a:rPr dirty="0" err="1"/>
              <a:t>Foetal</a:t>
            </a:r>
            <a:r>
              <a:rPr dirty="0"/>
              <a:t> growth restriction</a:t>
            </a:r>
            <a:r>
              <a:rPr u="none" dirty="0"/>
              <a:t> due to inadequate surrounding space of uterine cavity.</a:t>
            </a:r>
          </a:p>
          <a:p>
            <a:pPr marL="315039" indent="-315039" defTabSz="368045">
              <a:spcBef>
                <a:spcPts val="2600"/>
              </a:spcBef>
              <a:defRPr sz="2200" u="sng"/>
            </a:pPr>
            <a:r>
              <a:rPr dirty="0"/>
              <a:t>Malpresentations </a:t>
            </a:r>
          </a:p>
          <a:p>
            <a:pPr marL="315039" indent="-315039" defTabSz="368045">
              <a:spcBef>
                <a:spcPts val="2600"/>
              </a:spcBef>
              <a:defRPr sz="2200" u="sng"/>
            </a:pPr>
            <a:r>
              <a:rPr dirty="0"/>
              <a:t>Higher rates of caesarean delivery</a:t>
            </a:r>
          </a:p>
        </p:txBody>
      </p:sp>
      <p:pic>
        <p:nvPicPr>
          <p:cNvPr id="167" name="6D8B6BA7-4AC6-4E60-9B73-83648CA1A3D1-L0-001.jpeg" descr="6D8B6BA7-4AC6-4E60-9B73-83648CA1A3D1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698" y="3672211"/>
            <a:ext cx="6907264" cy="3972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EPTATE UTER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B51A00"/>
                </a:solidFill>
              </a:defRPr>
            </a:lvl1pPr>
          </a:lstStyle>
          <a:p>
            <a:r>
              <a:t>SEPTATE UTERUS </a:t>
            </a:r>
          </a:p>
        </p:txBody>
      </p:sp>
      <p:sp>
        <p:nvSpPr>
          <p:cNvPr id="187" name="Septate uterus is the most common mullerian anomaly with highest incidence of reproductive failures. However it is the most amenable to hysteroscopic treatment."/>
          <p:cNvSpPr txBox="1">
            <a:spLocks noGrp="1"/>
          </p:cNvSpPr>
          <p:nvPr>
            <p:ph type="body" sz="half" idx="1"/>
          </p:nvPr>
        </p:nvSpPr>
        <p:spPr>
          <a:xfrm>
            <a:off x="53745" y="2078051"/>
            <a:ext cx="4915337" cy="732469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4015"/>
                </a:solidFill>
              </a:defRPr>
            </a:pPr>
            <a:r>
              <a:t>Septate</a:t>
            </a:r>
            <a:r>
              <a:rPr>
                <a:solidFill>
                  <a:srgbClr val="FF6250"/>
                </a:solidFill>
              </a:rPr>
              <a:t> uterus is the most common mullerian anomaly with highest incidence of reproductive failures. However it is the most amenable to </a:t>
            </a:r>
            <a:r>
              <a:rPr u="sng">
                <a:solidFill>
                  <a:srgbClr val="FF6250"/>
                </a:solidFill>
              </a:rPr>
              <a:t>hysteroscopic treatment.</a:t>
            </a:r>
          </a:p>
        </p:txBody>
      </p:sp>
      <p:pic>
        <p:nvPicPr>
          <p:cNvPr id="188" name="6E715289-AAD9-4D69-9DE5-4B8CC418497B-L0-001.jpeg" descr="6E715289-AAD9-4D69-9DE5-4B8CC418497B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255" y="2751431"/>
            <a:ext cx="7709125" cy="5455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SRM CLASSIFICATION"/>
          <p:cNvSpPr txBox="1">
            <a:spLocks noGrp="1"/>
          </p:cNvSpPr>
          <p:nvPr>
            <p:ph type="title"/>
          </p:nvPr>
        </p:nvSpPr>
        <p:spPr>
          <a:xfrm>
            <a:off x="889753" y="-126178"/>
            <a:ext cx="4439317" cy="88913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92100">
              <a:defRPr sz="3000">
                <a:solidFill>
                  <a:srgbClr val="D6D5D5"/>
                </a:solidFill>
              </a:defRPr>
            </a:lvl1pPr>
          </a:lstStyle>
          <a:p>
            <a:r>
              <a:rPr dirty="0"/>
              <a:t>ASRM CLASSIFICATION </a:t>
            </a:r>
          </a:p>
        </p:txBody>
      </p:sp>
      <p:sp>
        <p:nvSpPr>
          <p:cNvPr id="191" name="ESHRE CLASSIFICATION"/>
          <p:cNvSpPr txBox="1">
            <a:spLocks noGrp="1"/>
          </p:cNvSpPr>
          <p:nvPr>
            <p:ph type="body" sz="quarter" idx="1"/>
          </p:nvPr>
        </p:nvSpPr>
        <p:spPr>
          <a:xfrm>
            <a:off x="7089267" y="3591767"/>
            <a:ext cx="5323090" cy="9943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defTabSz="560830">
              <a:defRPr sz="3500">
                <a:solidFill>
                  <a:srgbClr val="D6D5D5"/>
                </a:solidFill>
              </a:defRPr>
            </a:lvl1pPr>
          </a:lstStyle>
          <a:p>
            <a:r>
              <a:t>ESHRE CLASSIFICATION </a:t>
            </a:r>
          </a:p>
        </p:txBody>
      </p:sp>
      <p:pic>
        <p:nvPicPr>
          <p:cNvPr id="192" name="060561C2-489F-4945-8855-3E6C02558A6F-L0-001.jpeg" descr="060561C2-489F-4945-8855-3E6C02558A6F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0" y="915666"/>
            <a:ext cx="6933499" cy="3905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CF3202E1-CB24-4E32-88BB-29CD3AD2C9F2-L0-001.jpeg" descr="CF3202E1-CB24-4E32-88BB-29CD3AD2C9F2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070" y="5126575"/>
            <a:ext cx="7688733" cy="4530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B378CC15-85C4-4809-8E5D-DDF3641780FE-L0-001.jpeg" descr="B378CC15-85C4-4809-8E5D-DDF3641780FE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96" y="923454"/>
            <a:ext cx="10968567" cy="8355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he modalities to diagnose and differentiate septate uterus with bicornuate uterus are:…"/>
          <p:cNvSpPr txBox="1">
            <a:spLocks noGrp="1"/>
          </p:cNvSpPr>
          <p:nvPr>
            <p:ph type="body" sz="half" idx="1"/>
          </p:nvPr>
        </p:nvSpPr>
        <p:spPr>
          <a:xfrm>
            <a:off x="111490" y="462112"/>
            <a:ext cx="5327009" cy="8829376"/>
          </a:xfrm>
          <a:prstGeom prst="rect">
            <a:avLst/>
          </a:prstGeom>
        </p:spPr>
        <p:txBody>
          <a:bodyPr/>
          <a:lstStyle/>
          <a:p>
            <a:pPr marL="530899" indent="-530899" defTabSz="372134">
              <a:spcBef>
                <a:spcPts val="2600"/>
              </a:spcBef>
              <a:defRPr sz="3822" u="sng">
                <a:solidFill>
                  <a:srgbClr val="FEFB41"/>
                </a:solidFill>
              </a:defRPr>
            </a:pPr>
            <a:r>
              <a:t>The modalities to diagnose and differentiate septate uterus with bicornuate uterus are:</a:t>
            </a:r>
          </a:p>
          <a:p>
            <a:pPr marL="353932" indent="-353932" defTabSz="372134">
              <a:spcBef>
                <a:spcPts val="2600"/>
              </a:spcBef>
              <a:defRPr sz="2548">
                <a:solidFill>
                  <a:srgbClr val="D6D5D5"/>
                </a:solidFill>
              </a:defRPr>
            </a:pPr>
            <a:r>
              <a:t>3D USG combined with saline infusion sonography (SIS) gives 100% accuracy and also 3D USG without SIS found to be over 88% accurate for diagnosing uterine septa.</a:t>
            </a:r>
          </a:p>
          <a:p>
            <a:pPr marL="336236" indent="-336236" defTabSz="372134">
              <a:spcBef>
                <a:spcPts val="2600"/>
              </a:spcBef>
              <a:defRPr sz="2352">
                <a:solidFill>
                  <a:srgbClr val="D6D5D5"/>
                </a:solidFill>
              </a:defRPr>
            </a:pPr>
            <a:r>
              <a:t>MRI - accurate but expensive</a:t>
            </a:r>
          </a:p>
          <a:p>
            <a:pPr marL="398174" indent="-398174" defTabSz="372134">
              <a:spcBef>
                <a:spcPts val="2600"/>
              </a:spcBef>
              <a:defRPr sz="2842" b="1"/>
            </a:pPr>
            <a:r>
              <a:t>combined laparoscopic and hysteroscopic examination is the </a:t>
            </a:r>
            <a:r>
              <a:rPr>
                <a:solidFill>
                  <a:srgbClr val="FF8C82"/>
                </a:solidFill>
              </a:rPr>
              <a:t>GOLD STANDARD</a:t>
            </a:r>
          </a:p>
        </p:txBody>
      </p:sp>
      <p:pic>
        <p:nvPicPr>
          <p:cNvPr id="199" name="A0EE6525-90FE-4DBB-9F25-50DC24ECB280-L0-001.jpeg" descr="A0EE6525-90FE-4DBB-9F25-50DC24ECB280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913" y="1631966"/>
            <a:ext cx="6957550" cy="6969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MANAGEMENT"/>
          <p:cNvSpPr txBox="1">
            <a:spLocks noGrp="1"/>
          </p:cNvSpPr>
          <p:nvPr>
            <p:ph type="title"/>
          </p:nvPr>
        </p:nvSpPr>
        <p:spPr>
          <a:xfrm>
            <a:off x="952500" y="-640686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D6D5D5"/>
                </a:solidFill>
              </a:defRPr>
            </a:lvl1pPr>
          </a:lstStyle>
          <a:p>
            <a:r>
              <a:t>MANAGEMENT </a:t>
            </a:r>
          </a:p>
        </p:txBody>
      </p:sp>
      <p:sp>
        <p:nvSpPr>
          <p:cNvPr id="202" name="Hysteroscopic septal incision  using the microscissors, electrosurgery, or fiberoptic light laser energy (neodymium:yttrium-aluminum-garnet, KTP/532, argon, or krypton lasers)."/>
          <p:cNvSpPr txBox="1">
            <a:spLocks noGrp="1"/>
          </p:cNvSpPr>
          <p:nvPr>
            <p:ph type="body" sz="quarter" idx="1"/>
          </p:nvPr>
        </p:nvSpPr>
        <p:spPr>
          <a:xfrm>
            <a:off x="-62205" y="4784147"/>
            <a:ext cx="6549998" cy="1912506"/>
          </a:xfrm>
          <a:prstGeom prst="rect">
            <a:avLst/>
          </a:prstGeom>
        </p:spPr>
        <p:txBody>
          <a:bodyPr/>
          <a:lstStyle/>
          <a:p>
            <a:pPr marL="310038" indent="-310038" defTabSz="362204">
              <a:spcBef>
                <a:spcPts val="2600"/>
              </a:spcBef>
              <a:defRPr sz="2200">
                <a:solidFill>
                  <a:srgbClr val="FEFB41"/>
                </a:solidFill>
              </a:defRPr>
            </a:pPr>
            <a:r>
              <a:t>Hysteroscopic septal incision</a:t>
            </a:r>
            <a:r>
              <a:rPr>
                <a:solidFill>
                  <a:srgbClr val="FFFFFF"/>
                </a:solidFill>
              </a:rPr>
              <a:t>  using the </a:t>
            </a:r>
            <a:r>
              <a:rPr sz="2400" i="1" u="sng">
                <a:solidFill>
                  <a:srgbClr val="93E3FD"/>
                </a:solidFill>
              </a:rPr>
              <a:t>microscissors, electrosurgery, or fiberoptic light laser energy (neodymium:yttrium-aluminum-garnet, KTP/532, argon, or krypton lasers).</a:t>
            </a:r>
          </a:p>
        </p:txBody>
      </p:sp>
      <p:pic>
        <p:nvPicPr>
          <p:cNvPr id="203" name="CF8A02A3-0202-4890-A3DA-8674630BC161-L0-001.jpeg" descr="CF8A02A3-0202-4890-A3DA-8674630BC161-L0-0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3" y="1147356"/>
            <a:ext cx="5585732" cy="3522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611" y="2842373"/>
            <a:ext cx="6583510" cy="329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sectoscope"/>
          <p:cNvSpPr txBox="1"/>
          <p:nvPr/>
        </p:nvSpPr>
        <p:spPr>
          <a:xfrm>
            <a:off x="8218252" y="6866645"/>
            <a:ext cx="3246578" cy="647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Resectoscope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E1814489-7FCA-44D3-B3E5-9248D46BB246-L0-001.jpeg" descr="E1814489-7FCA-44D3-B3E5-9248D46BB246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4" y="-56003"/>
            <a:ext cx="12667113" cy="986560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Hysteroscopic metroplasty has been shown to be a safe, simple, and expeditious method of treating the septate uterus.…"/>
          <p:cNvSpPr txBox="1"/>
          <p:nvPr/>
        </p:nvSpPr>
        <p:spPr>
          <a:xfrm>
            <a:off x="3379302" y="7047384"/>
            <a:ext cx="665921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FEFB41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Hysteroscopic metroplasty</a:t>
            </a:r>
            <a:r>
              <a:rPr sz="2600" dirty="0">
                <a:solidFill>
                  <a:srgbClr val="371A94"/>
                </a:solidFill>
              </a:rPr>
              <a:t> has been shown to be a safe, simple, and expeditious method of treating the septate uterus.</a:t>
            </a:r>
          </a:p>
          <a:p>
            <a:pPr>
              <a:defRPr sz="3000" b="1">
                <a:solidFill>
                  <a:srgbClr val="FEFB41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ONCLUSION"/>
          <p:cNvSpPr txBox="1">
            <a:spLocks noGrp="1"/>
          </p:cNvSpPr>
          <p:nvPr>
            <p:ph type="title"/>
          </p:nvPr>
        </p:nvSpPr>
        <p:spPr>
          <a:xfrm>
            <a:off x="110556" y="146616"/>
            <a:ext cx="6904671" cy="1999291"/>
          </a:xfrm>
          <a:prstGeom prst="rect">
            <a:avLst/>
          </a:prstGeom>
        </p:spPr>
        <p:txBody>
          <a:bodyPr/>
          <a:lstStyle>
            <a:lvl1pPr defTabSz="496569">
              <a:defRPr sz="6800" u="sng"/>
            </a:lvl1pPr>
          </a:lstStyle>
          <a:p>
            <a:r>
              <a:rPr dirty="0"/>
              <a:t>CONCLUSION </a:t>
            </a:r>
          </a:p>
        </p:txBody>
      </p:sp>
      <p:sp>
        <p:nvSpPr>
          <p:cNvPr id="213" name="Hysteroscopic septum incision is associated with improved clinical pregnancy rates in women with infertility.…"/>
          <p:cNvSpPr txBox="1">
            <a:spLocks noGrp="1"/>
          </p:cNvSpPr>
          <p:nvPr>
            <p:ph type="body" sz="half" idx="1"/>
          </p:nvPr>
        </p:nvSpPr>
        <p:spPr>
          <a:xfrm>
            <a:off x="-49073" y="1224375"/>
            <a:ext cx="6159620" cy="8169673"/>
          </a:xfrm>
          <a:prstGeom prst="rect">
            <a:avLst/>
          </a:prstGeom>
        </p:spPr>
        <p:txBody>
          <a:bodyPr/>
          <a:lstStyle/>
          <a:p>
            <a:pPr marL="485059" indent="-485059" defTabSz="566673">
              <a:spcBef>
                <a:spcPts val="4000"/>
              </a:spcBef>
              <a:defRPr sz="3400"/>
            </a:pPr>
            <a:endParaRPr dirty="0"/>
          </a:p>
          <a:p>
            <a:pPr marL="485059" indent="-485059" defTabSz="566673">
              <a:spcBef>
                <a:spcPts val="4000"/>
              </a:spcBef>
              <a:defRPr sz="3400"/>
            </a:pPr>
            <a:r>
              <a:rPr dirty="0"/>
              <a:t>Hysteroscopic septum incision is associated with improved clinical pregnancy </a:t>
            </a:r>
            <a:r>
              <a:rPr lang="en-US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</a:rPr>
              <a:t>rates</a:t>
            </a:r>
            <a:r>
              <a:rPr dirty="0"/>
              <a:t> in women with infertility.</a:t>
            </a:r>
          </a:p>
          <a:p>
            <a:pPr marL="485059" indent="-485059" defTabSz="566673">
              <a:spcBef>
                <a:spcPts val="4000"/>
              </a:spcBef>
              <a:defRPr sz="3400"/>
            </a:pPr>
            <a:r>
              <a:rPr dirty="0"/>
              <a:t>Septum incision is also associated with a reduction in subsequent </a:t>
            </a:r>
            <a:r>
              <a:t>miscarriage  </a:t>
            </a:r>
            <a:r>
              <a:rPr dirty="0"/>
              <a:t>and improvement in live-birth rates in patients with a history of recurrent pregnancy loss. </a:t>
            </a:r>
          </a:p>
        </p:txBody>
      </p:sp>
      <p:pic>
        <p:nvPicPr>
          <p:cNvPr id="214" name="AF645DC6-65A0-439B-A3E9-C394A128CAF7-L0-001.jpeg" descr="AF645DC6-65A0-439B-A3E9-C394A128CAF7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90" y="2145907"/>
            <a:ext cx="6904671" cy="6751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ASE REPORT - 1"/>
          <p:cNvSpPr txBox="1">
            <a:spLocks noGrp="1"/>
          </p:cNvSpPr>
          <p:nvPr>
            <p:ph type="title"/>
          </p:nvPr>
        </p:nvSpPr>
        <p:spPr>
          <a:xfrm>
            <a:off x="751625" y="254000"/>
            <a:ext cx="11099803" cy="2159000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F5EC00"/>
                </a:solidFill>
              </a:defRPr>
            </a:lvl1pPr>
          </a:lstStyle>
          <a:p>
            <a:r>
              <a:t> CASE REPORT - 1 </a:t>
            </a:r>
          </a:p>
        </p:txBody>
      </p:sp>
      <p:sp>
        <p:nvSpPr>
          <p:cNvPr id="134" name="19 year old , unregistered…"/>
          <p:cNvSpPr txBox="1">
            <a:spLocks noGrp="1"/>
          </p:cNvSpPr>
          <p:nvPr>
            <p:ph type="body" idx="1"/>
          </p:nvPr>
        </p:nvSpPr>
        <p:spPr>
          <a:xfrm>
            <a:off x="289679" y="1769891"/>
            <a:ext cx="11619169" cy="7421100"/>
          </a:xfrm>
          <a:prstGeom prst="rect">
            <a:avLst/>
          </a:prstGeom>
        </p:spPr>
        <p:txBody>
          <a:bodyPr/>
          <a:lstStyle/>
          <a:p>
            <a:pPr marL="400050" indent="-400050" defTabSz="467359">
              <a:spcBef>
                <a:spcPts val="3300"/>
              </a:spcBef>
              <a:defRPr sz="2800"/>
            </a:pPr>
            <a:r>
              <a:t>19 year old , unregistered </a:t>
            </a:r>
          </a:p>
          <a:p>
            <a:pPr marL="400050" indent="-400050" defTabSz="467359">
              <a:spcBef>
                <a:spcPts val="3300"/>
              </a:spcBef>
              <a:defRPr sz="2800"/>
            </a:pPr>
            <a:r>
              <a:t> Primigravida , married since 1 yr , came with c/o  labour pains since </a:t>
            </a:r>
            <a:r>
              <a:rPr/>
              <a:t>2hrs </a:t>
            </a:r>
            <a:endParaRPr/>
          </a:p>
          <a:p>
            <a:pPr marL="400050" indent="-400050" defTabSz="467359">
              <a:spcBef>
                <a:spcPts val="3300"/>
              </a:spcBef>
              <a:defRPr sz="2800" u="sng"/>
            </a:pPr>
            <a:r>
              <a:t>Menstrual history : </a:t>
            </a:r>
            <a:r>
              <a:rPr u="none"/>
              <a:t>        LMP = not known  ; cycles regular</a:t>
            </a:r>
          </a:p>
          <a:p>
            <a:pPr marL="400050" indent="-400050" defTabSz="467359">
              <a:spcBef>
                <a:spcPts val="3300"/>
              </a:spcBef>
              <a:defRPr sz="2800"/>
            </a:pPr>
            <a:r>
              <a:rPr lang="en-US" dirty="0" smtClean="0"/>
              <a:t>Gestational age = 36.3 wks ( calculated from 1</a:t>
            </a:r>
            <a:r>
              <a:rPr lang="en-US" baseline="30000" dirty="0" smtClean="0"/>
              <a:t>st</a:t>
            </a:r>
            <a:r>
              <a:rPr lang="en-US" dirty="0" smtClean="0"/>
              <a:t> trimester scan done at 8 wks )</a:t>
            </a:r>
            <a:r>
              <a:rPr smtClean="0"/>
              <a:t>   </a:t>
            </a:r>
            <a:r>
              <a:rPr/>
              <a:t>; </a:t>
            </a:r>
            <a:r>
              <a:rPr lang="en-US" dirty="0" smtClean="0"/>
              <a:t> </a:t>
            </a:r>
            <a:r>
              <a:rPr smtClean="0"/>
              <a:t>Scan </a:t>
            </a:r>
            <a:r>
              <a:t>showed septate uterus with septum extending upto </a:t>
            </a:r>
            <a:r>
              <a:rPr/>
              <a:t>lower </a:t>
            </a:r>
            <a:r>
              <a:rPr lang="en-US" dirty="0" smtClean="0"/>
              <a:t>cavity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HANK YOU"/>
          <p:cNvSpPr txBox="1">
            <a:spLocks noGrp="1"/>
          </p:cNvSpPr>
          <p:nvPr>
            <p:ph type="title"/>
          </p:nvPr>
        </p:nvSpPr>
        <p:spPr>
          <a:xfrm>
            <a:off x="2610641" y="5122950"/>
            <a:ext cx="10464802" cy="14224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217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cans showing pregnancy in septate uterus"/>
          <p:cNvSpPr txBox="1">
            <a:spLocks noGrp="1"/>
          </p:cNvSpPr>
          <p:nvPr>
            <p:ph type="title"/>
          </p:nvPr>
        </p:nvSpPr>
        <p:spPr>
          <a:xfrm>
            <a:off x="7062547" y="1006845"/>
            <a:ext cx="5022488" cy="2933668"/>
          </a:xfrm>
          <a:prstGeom prst="rect">
            <a:avLst/>
          </a:prstGeom>
        </p:spPr>
        <p:txBody>
          <a:bodyPr/>
          <a:lstStyle>
            <a:lvl1pPr defTabSz="403097">
              <a:defRPr sz="5500" u="sng">
                <a:solidFill>
                  <a:srgbClr val="FFFFFF"/>
                </a:solidFill>
              </a:defRPr>
            </a:lvl1pPr>
          </a:lstStyle>
          <a:p>
            <a:r>
              <a:t>Scans showing pregnancy in septate uterus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" y="-5735"/>
            <a:ext cx="6529917" cy="5880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A575A18E-CB69-4819-8132-C3FCCB9EE2ED-L0-001.jpeg" descr="A575A18E-CB69-4819-8132-C3FCCB9EE2ED-L0-001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rcRect t="13486" b="13487"/>
          <a:stretch>
            <a:fillRect/>
          </a:stretch>
        </p:blipFill>
        <p:spPr>
          <a:xfrm>
            <a:off x="4646252" y="4735900"/>
            <a:ext cx="8378898" cy="5073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"/>
          <p:cNvSpPr txBox="1">
            <a:spLocks noGrp="1"/>
          </p:cNvSpPr>
          <p:nvPr>
            <p:ph type="title"/>
          </p:nvPr>
        </p:nvSpPr>
        <p:spPr>
          <a:xfrm>
            <a:off x="646996" y="-3150170"/>
            <a:ext cx="11099803" cy="2159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Obstetric History :  Primigravida…"/>
          <p:cNvSpPr txBox="1">
            <a:spLocks noGrp="1"/>
          </p:cNvSpPr>
          <p:nvPr>
            <p:ph type="body" idx="1"/>
          </p:nvPr>
        </p:nvSpPr>
        <p:spPr>
          <a:xfrm>
            <a:off x="952500" y="397729"/>
            <a:ext cx="11099800" cy="8479571"/>
          </a:xfrm>
          <a:prstGeom prst="rect">
            <a:avLst/>
          </a:prstGeom>
        </p:spPr>
        <p:txBody>
          <a:bodyPr/>
          <a:lstStyle/>
          <a:p>
            <a:pPr marL="485059" indent="-485059" defTabSz="566673">
              <a:spcBef>
                <a:spcPts val="4000"/>
              </a:spcBef>
              <a:defRPr sz="3400" u="sng"/>
            </a:pPr>
            <a:r>
              <a:rPr dirty="0"/>
              <a:t>Obstetric History :</a:t>
            </a:r>
            <a:r>
              <a:rPr u="none" dirty="0"/>
              <a:t>  Primigravida </a:t>
            </a:r>
          </a:p>
          <a:p>
            <a:pPr marL="485059" indent="-485059" defTabSz="566673">
              <a:spcBef>
                <a:spcPts val="4000"/>
              </a:spcBef>
              <a:defRPr sz="3400" u="sng"/>
            </a:pPr>
            <a:r>
              <a:rPr dirty="0"/>
              <a:t>Past history/ Personal history/ Family history: </a:t>
            </a:r>
            <a:r>
              <a:rPr u="none" dirty="0"/>
              <a:t>Not significant </a:t>
            </a:r>
          </a:p>
          <a:p>
            <a:pPr marL="485059" indent="-485059" defTabSz="566673">
              <a:spcBef>
                <a:spcPts val="4000"/>
              </a:spcBef>
              <a:defRPr sz="3400" u="sng"/>
            </a:pPr>
            <a:r>
              <a:rPr dirty="0"/>
              <a:t>General examination:  </a:t>
            </a:r>
            <a:r>
              <a:rPr u="none" dirty="0"/>
              <a:t>  Mild pallor present and all other parameters- WNL, pulse- 92bpm, blood pressure- 124/80 </a:t>
            </a:r>
            <a:r>
              <a:rPr u="none" dirty="0" err="1"/>
              <a:t>mmhg</a:t>
            </a:r>
            <a:r>
              <a:rPr u="none" dirty="0"/>
              <a:t>, resp. rate- 14 breaths/min</a:t>
            </a:r>
          </a:p>
          <a:p>
            <a:pPr marL="485059" indent="-485059" defTabSz="566673">
              <a:spcBef>
                <a:spcPts val="4000"/>
              </a:spcBef>
              <a:defRPr sz="3400" u="sng"/>
            </a:pPr>
            <a:r>
              <a:rPr dirty="0"/>
              <a:t>Systemic examination:  </a:t>
            </a:r>
            <a:r>
              <a:rPr u="none" dirty="0"/>
              <a:t>CVS/RS =NAD</a:t>
            </a:r>
          </a:p>
          <a:p>
            <a:pPr marL="485059" indent="-485059" defTabSz="566673">
              <a:spcBef>
                <a:spcPts val="4000"/>
              </a:spcBef>
              <a:defRPr sz="3400" u="sng"/>
            </a:pPr>
            <a:r>
              <a:rPr dirty="0"/>
              <a:t>On obstetric palpation:  </a:t>
            </a:r>
            <a:r>
              <a:rPr u="none" dirty="0"/>
              <a:t>Uterine height 32-34 weeks</a:t>
            </a:r>
            <a:r>
              <a:rPr lang="en-US" u="none" dirty="0"/>
              <a:t>  </a:t>
            </a:r>
            <a:r>
              <a:rPr u="none" dirty="0"/>
              <a:t>  </a:t>
            </a:r>
            <a:r>
              <a:rPr lang="en-US" u="none" dirty="0"/>
              <a:t> </a:t>
            </a:r>
            <a:r>
              <a:rPr u="none" dirty="0"/>
              <a:t>( fundal height was less than period of gestation) , breech ,clinically liquor was less , uterus full of </a:t>
            </a:r>
            <a:r>
              <a:rPr u="none" dirty="0" err="1"/>
              <a:t>foetus</a:t>
            </a:r>
            <a:r>
              <a:rPr u="none" dirty="0"/>
              <a:t> mild contractions present , </a:t>
            </a:r>
            <a:r>
              <a:rPr u="none" dirty="0" err="1"/>
              <a:t>fhs</a:t>
            </a:r>
            <a:r>
              <a:rPr u="none" dirty="0"/>
              <a:t> 140 bpm (regular)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>
            <a:spLocks noGrp="1"/>
          </p:cNvSpPr>
          <p:nvPr>
            <p:ph type="title"/>
          </p:nvPr>
        </p:nvSpPr>
        <p:spPr>
          <a:xfrm>
            <a:off x="712461" y="-2670095"/>
            <a:ext cx="11099803" cy="2159002"/>
          </a:xfrm>
          <a:prstGeom prst="rect">
            <a:avLst/>
          </a:prstGeom>
        </p:spPr>
        <p:txBody>
          <a:bodyPr/>
          <a:lstStyle/>
          <a:p>
            <a:pPr>
              <a:defRPr>
                <a:blipFill rotWithShape="1">
                  <a:blip r:embed="rId2"/>
                  <a:srcRect/>
                  <a:stretch>
                    <a:fillRect/>
                  </a:stretch>
                </a:blipFill>
              </a:defRPr>
            </a:pPr>
            <a:endParaRPr/>
          </a:p>
        </p:txBody>
      </p:sp>
      <p:sp>
        <p:nvSpPr>
          <p:cNvPr id="144" name="On per speculum examination:  No signs of leaking/ bleeding…"/>
          <p:cNvSpPr txBox="1">
            <a:spLocks noGrp="1"/>
          </p:cNvSpPr>
          <p:nvPr>
            <p:ph type="body" idx="1"/>
          </p:nvPr>
        </p:nvSpPr>
        <p:spPr>
          <a:xfrm>
            <a:off x="308565" y="0"/>
            <a:ext cx="12301649" cy="9538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75058" indent="-475058" defTabSz="554990">
              <a:spcBef>
                <a:spcPts val="3900"/>
              </a:spcBef>
              <a:defRPr sz="3400" u="sng"/>
            </a:pPr>
            <a:r>
              <a:t>On per speculum examination: </a:t>
            </a:r>
            <a:r>
              <a:rPr u="none"/>
              <a:t> No signs of leaking/ bleeding</a:t>
            </a:r>
          </a:p>
          <a:p>
            <a:pPr marL="475058" indent="-475058" defTabSz="554990">
              <a:spcBef>
                <a:spcPts val="3900"/>
              </a:spcBef>
              <a:defRPr sz="3400" u="sng"/>
            </a:pPr>
            <a:r>
              <a:t>On per vaginal examination: </a:t>
            </a:r>
            <a:r>
              <a:rPr u="none"/>
              <a:t> os closed, long and uneffaced</a:t>
            </a:r>
          </a:p>
          <a:p>
            <a:pPr marL="475058" indent="-475058" defTabSz="554990">
              <a:spcBef>
                <a:spcPts val="3900"/>
              </a:spcBef>
              <a:defRPr sz="3400" u="sng">
                <a:solidFill>
                  <a:srgbClr val="F5EC00"/>
                </a:solidFill>
              </a:defRPr>
            </a:pPr>
            <a:r>
              <a:t>Diagnosis</a:t>
            </a:r>
            <a:r>
              <a:rPr u="none">
                <a:solidFill>
                  <a:srgbClr val="FFFFFF"/>
                </a:solidFill>
              </a:rPr>
              <a:t> :  Primigravida with </a:t>
            </a:r>
            <a:r>
              <a:rPr u="none" smtClean="0">
                <a:solidFill>
                  <a:srgbClr val="FFFFFF"/>
                </a:solidFill>
              </a:rPr>
              <a:t>36</a:t>
            </a:r>
            <a:r>
              <a:rPr lang="en-US" u="none" dirty="0" smtClean="0">
                <a:solidFill>
                  <a:srgbClr val="FFFFFF"/>
                </a:solidFill>
              </a:rPr>
              <a:t>.3 wks</a:t>
            </a:r>
            <a:r>
              <a:rPr u="none" smtClean="0">
                <a:solidFill>
                  <a:srgbClr val="FFFFFF"/>
                </a:solidFill>
              </a:rPr>
              <a:t> </a:t>
            </a:r>
            <a:r>
              <a:rPr u="none">
                <a:solidFill>
                  <a:srgbClr val="FFFFFF"/>
                </a:solidFill>
              </a:rPr>
              <a:t>gestation with IUGR with </a:t>
            </a:r>
            <a:r>
              <a:rPr lang="en-US" u="none" dirty="0" smtClean="0">
                <a:solidFill>
                  <a:srgbClr val="FFFFFF"/>
                </a:solidFill>
              </a:rPr>
              <a:t> breech presentation with </a:t>
            </a:r>
            <a:r>
              <a:rPr u="none" smtClean="0">
                <a:solidFill>
                  <a:srgbClr val="FFFFFF"/>
                </a:solidFill>
              </a:rPr>
              <a:t>sub </a:t>
            </a:r>
            <a:r>
              <a:rPr u="none">
                <a:solidFill>
                  <a:srgbClr val="FFFFFF"/>
                </a:solidFill>
              </a:rPr>
              <a:t>septate </a:t>
            </a:r>
            <a:r>
              <a:rPr u="none" smtClean="0">
                <a:solidFill>
                  <a:srgbClr val="FFFFFF"/>
                </a:solidFill>
              </a:rPr>
              <a:t>uterus</a:t>
            </a:r>
            <a:r>
              <a:rPr lang="en-US" u="none" dirty="0" smtClean="0">
                <a:solidFill>
                  <a:srgbClr val="FFFFFF"/>
                </a:solidFill>
              </a:rPr>
              <a:t> with threatened preterm labour </a:t>
            </a:r>
            <a:endParaRPr u="none">
              <a:solidFill>
                <a:srgbClr val="FFFFFF"/>
              </a:solidFill>
            </a:endParaRPr>
          </a:p>
          <a:p>
            <a:pPr marL="475058" indent="-475058" defTabSz="554990">
              <a:spcBef>
                <a:spcPts val="3900"/>
              </a:spcBef>
              <a:defRPr sz="3400" u="sng"/>
            </a:pPr>
            <a:r>
              <a:t>Investigations : </a:t>
            </a:r>
            <a:r>
              <a:rPr u="none"/>
              <a:t>  CBC , liver and renal function tests were sent and the reports - WNL , HIV /HbsAg /VDRL status - Negative </a:t>
            </a:r>
            <a:endParaRPr lang="en-US" u="none" dirty="0" smtClean="0"/>
          </a:p>
          <a:p>
            <a:pPr marL="475058" indent="-475058" defTabSz="554990">
              <a:spcBef>
                <a:spcPts val="3900"/>
              </a:spcBef>
              <a:defRPr sz="3400" u="sng"/>
            </a:pPr>
            <a:r>
              <a:rPr lang="en-US" dirty="0" smtClean="0"/>
              <a:t>Last scan dated 17/8/19 </a:t>
            </a:r>
            <a:r>
              <a:rPr lang="en-US" i="1" dirty="0" smtClean="0">
                <a:solidFill>
                  <a:srgbClr val="FFFF00"/>
                </a:solidFill>
              </a:rPr>
              <a:t>=  </a:t>
            </a:r>
            <a:r>
              <a:rPr lang="en-US" dirty="0" smtClean="0">
                <a:solidFill>
                  <a:srgbClr val="FFFF00"/>
                </a:solidFill>
              </a:rPr>
              <a:t>single live </a:t>
            </a:r>
            <a:r>
              <a:rPr lang="en-US" dirty="0" err="1" smtClean="0">
                <a:solidFill>
                  <a:srgbClr val="FFFF00"/>
                </a:solidFill>
              </a:rPr>
              <a:t>foetus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of 31.4 wks with </a:t>
            </a:r>
            <a:r>
              <a:rPr lang="en-US" dirty="0" smtClean="0">
                <a:solidFill>
                  <a:srgbClr val="FFFF00"/>
                </a:solidFill>
              </a:rPr>
              <a:t>Breech presentation, </a:t>
            </a:r>
            <a:r>
              <a:rPr lang="en-US" dirty="0" smtClean="0">
                <a:solidFill>
                  <a:srgbClr val="FFFF00"/>
                </a:solidFill>
              </a:rPr>
              <a:t> placenta-</a:t>
            </a:r>
            <a:r>
              <a:rPr lang="en-US" dirty="0" err="1" smtClean="0">
                <a:solidFill>
                  <a:srgbClr val="FFFF00"/>
                </a:solidFill>
              </a:rPr>
              <a:t>fundopost</a:t>
            </a:r>
            <a:r>
              <a:rPr lang="en-US" dirty="0" smtClean="0">
                <a:solidFill>
                  <a:srgbClr val="FFFF00"/>
                </a:solidFill>
              </a:rPr>
              <a:t>., Liquor </a:t>
            </a:r>
            <a:r>
              <a:rPr lang="en-US" dirty="0" smtClean="0">
                <a:solidFill>
                  <a:srgbClr val="FFFF00"/>
                </a:solidFill>
              </a:rPr>
              <a:t>Less (6.1 cm), EFW = 1.67 kg approx. with severe growth retardation  ( growth less than 10th percentile) , Doppler  showed increased </a:t>
            </a:r>
            <a:r>
              <a:rPr lang="en-US" dirty="0" err="1" smtClean="0">
                <a:solidFill>
                  <a:srgbClr val="FFFF00"/>
                </a:solidFill>
              </a:rPr>
              <a:t>fetoplacental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uteroplacental</a:t>
            </a:r>
            <a:r>
              <a:rPr lang="en-US" dirty="0" smtClean="0">
                <a:solidFill>
                  <a:srgbClr val="FFFF00"/>
                </a:solidFill>
              </a:rPr>
              <a:t> resistance without brain sparing </a:t>
            </a:r>
            <a:r>
              <a:rPr lang="en-US" dirty="0" smtClean="0">
                <a:solidFill>
                  <a:srgbClr val="FFFF00"/>
                </a:solidFill>
              </a:rPr>
              <a:t>effect</a:t>
            </a:r>
          </a:p>
          <a:p>
            <a:pPr marL="475058" indent="-475058" defTabSz="554990">
              <a:spcBef>
                <a:spcPts val="3900"/>
              </a:spcBef>
              <a:defRPr sz="3400" u="sng"/>
            </a:pPr>
            <a:r>
              <a:rPr smtClean="0"/>
              <a:t>Admission </a:t>
            </a:r>
            <a:r>
              <a:t>test ,was done which revealed spontaneous decelerations upto 90 bpm</a:t>
            </a:r>
          </a:p>
          <a:p>
            <a:pPr marL="475058" indent="-475058" defTabSz="554990">
              <a:spcBef>
                <a:spcPts val="3900"/>
              </a:spcBef>
              <a:defRPr sz="3400"/>
            </a:pPr>
            <a:r>
              <a:t>So, she was </a:t>
            </a:r>
            <a:r>
              <a:rPr>
                <a:solidFill>
                  <a:srgbClr val="FEFB41"/>
                </a:solidFill>
              </a:rPr>
              <a:t>taken for Emergency lower segment Caesarean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"/>
          <p:cNvSpPr txBox="1">
            <a:spLocks noGrp="1"/>
          </p:cNvSpPr>
          <p:nvPr>
            <p:ph type="ctrTitle"/>
          </p:nvPr>
        </p:nvSpPr>
        <p:spPr>
          <a:xfrm>
            <a:off x="1008140" y="-3664349"/>
            <a:ext cx="10464801" cy="3302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Baby details : Male child/ 1.9 kg/  good APGAR score / shifted to NICU in view of low birth weight"/>
          <p:cNvSpPr txBox="1">
            <a:spLocks noGrp="1"/>
          </p:cNvSpPr>
          <p:nvPr>
            <p:ph type="subTitle" idx="1"/>
          </p:nvPr>
        </p:nvSpPr>
        <p:spPr>
          <a:xfrm>
            <a:off x="320467" y="-1038846"/>
            <a:ext cx="11167210" cy="5303150"/>
          </a:xfrm>
          <a:prstGeom prst="rect">
            <a:avLst/>
          </a:prstGeom>
        </p:spPr>
        <p:txBody>
          <a:bodyPr/>
          <a:lstStyle/>
          <a:p>
            <a:pPr marL="500062" indent="-500062" algn="l">
              <a:spcBef>
                <a:spcPts val="4200"/>
              </a:spcBef>
              <a:buSzPct val="145000"/>
              <a:buChar char="•"/>
              <a:defRPr sz="3600">
                <a:solidFill>
                  <a:srgbClr val="FFFFFF"/>
                </a:solidFill>
              </a:defRPr>
            </a:pPr>
            <a:endParaRPr/>
          </a:p>
          <a:p>
            <a:pPr marL="500062" indent="-500062" algn="l">
              <a:spcBef>
                <a:spcPts val="4200"/>
              </a:spcBef>
              <a:buSzPct val="145000"/>
              <a:buChar char="•"/>
              <a:defRPr sz="3600" u="sng">
                <a:solidFill>
                  <a:srgbClr val="FFFFFF"/>
                </a:solidFill>
              </a:defRPr>
            </a:pPr>
            <a:r>
              <a:rPr smtClean="0"/>
              <a:t>Baby </a:t>
            </a:r>
            <a:r>
              <a:t>details :</a:t>
            </a:r>
            <a:r>
              <a:rPr u="none"/>
              <a:t> Male child/ 1.9 kg/  good APGAR score / shifted to NICU in view of low birth weight 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21" y="1238324"/>
            <a:ext cx="5866667" cy="440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699" y="1151379"/>
            <a:ext cx="6149346" cy="819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28" y="5304120"/>
            <a:ext cx="5724649" cy="4293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ody"/>
          <p:cNvSpPr txBox="1">
            <a:spLocks noGrp="1"/>
          </p:cNvSpPr>
          <p:nvPr>
            <p:ph type="body" idx="1"/>
          </p:nvPr>
        </p:nvSpPr>
        <p:spPr>
          <a:xfrm>
            <a:off x="861216" y="2185223"/>
            <a:ext cx="11522941" cy="731437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3" name="26 year old  , 4th gravida , unregistered , married since 4 years…"/>
          <p:cNvSpPr txBox="1"/>
          <p:nvPr/>
        </p:nvSpPr>
        <p:spPr>
          <a:xfrm>
            <a:off x="861216" y="2721934"/>
            <a:ext cx="11282368" cy="677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40041" indent="-340041" algn="l" defTabSz="397256">
              <a:spcBef>
                <a:spcPts val="2800"/>
              </a:spcBef>
              <a:buSzPct val="14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26 year old  , 4th gravida ,</a:t>
            </a:r>
            <a:r>
              <a:rPr lang="en-US" dirty="0"/>
              <a:t> </a:t>
            </a:r>
            <a:r>
              <a:rPr dirty="0"/>
              <a:t>registered</a:t>
            </a:r>
            <a:r>
              <a:rPr lang="en-US" dirty="0"/>
              <a:t> case</a:t>
            </a:r>
            <a:r>
              <a:rPr/>
              <a:t> </a:t>
            </a:r>
            <a:endParaRPr dirty="0"/>
          </a:p>
          <a:p>
            <a:pPr marL="340041" indent="-340041" algn="l" defTabSz="397256">
              <a:spcBef>
                <a:spcPts val="2800"/>
              </a:spcBef>
              <a:buSzPct val="14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Patient admitted in </a:t>
            </a:r>
            <a:r>
              <a:rPr dirty="0" err="1"/>
              <a:t>labour</a:t>
            </a:r>
            <a:r>
              <a:rPr dirty="0"/>
              <a:t> room with c/o </a:t>
            </a:r>
            <a:r>
              <a:rPr dirty="0" err="1"/>
              <a:t>labour</a:t>
            </a:r>
            <a:r>
              <a:rPr dirty="0"/>
              <a:t> pains since 4-5 hours</a:t>
            </a:r>
          </a:p>
          <a:p>
            <a:pPr marL="340041" indent="-340041" algn="l" defTabSz="397256">
              <a:spcBef>
                <a:spcPts val="2800"/>
              </a:spcBef>
              <a:buSzPct val="145000"/>
              <a:buChar char="•"/>
              <a:defRPr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Menstrual history :</a:t>
            </a:r>
            <a:r>
              <a:rPr u="none" dirty="0"/>
              <a:t>          LMP= 9/1/19   ; cycles regular                                                 </a:t>
            </a:r>
          </a:p>
          <a:p>
            <a:pPr marL="340041" indent="-340041" algn="l" defTabSz="397256">
              <a:spcBef>
                <a:spcPts val="2800"/>
              </a:spcBef>
              <a:buSzPct val="14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Expected date of delivery: 16/10/19</a:t>
            </a:r>
          </a:p>
          <a:p>
            <a:pPr marL="340041" indent="-340041" algn="l" defTabSz="397256">
              <a:spcBef>
                <a:spcPts val="2800"/>
              </a:spcBef>
              <a:buSzPct val="14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lang="en-US" dirty="0" smtClean="0"/>
              <a:t> </a:t>
            </a:r>
            <a:r>
              <a:rPr lang="en-US" dirty="0" smtClean="0"/>
              <a:t>Gestational age = 39.3 wks</a:t>
            </a:r>
            <a:endParaRPr dirty="0"/>
          </a:p>
        </p:txBody>
      </p:sp>
      <p:sp>
        <p:nvSpPr>
          <p:cNvPr id="154" name="CASE REPORT - 2"/>
          <p:cNvSpPr txBox="1">
            <a:spLocks noGrp="1"/>
          </p:cNvSpPr>
          <p:nvPr>
            <p:ph type="title" idx="4294967295"/>
          </p:nvPr>
        </p:nvSpPr>
        <p:spPr>
          <a:xfrm>
            <a:off x="952500" y="253999"/>
            <a:ext cx="11099800" cy="1990332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FEFB41"/>
                </a:solidFill>
              </a:defRPr>
            </a:lvl1pPr>
          </a:lstStyle>
          <a:p>
            <a:r>
              <a:t>CASE REPORT - 2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"/>
          <p:cNvSpPr txBox="1">
            <a:spLocks noGrp="1"/>
          </p:cNvSpPr>
          <p:nvPr>
            <p:ph type="title"/>
          </p:nvPr>
        </p:nvSpPr>
        <p:spPr>
          <a:xfrm>
            <a:off x="747684" y="-2795456"/>
            <a:ext cx="11099803" cy="2159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Obstetric history:  4th gravida…"/>
          <p:cNvSpPr txBox="1">
            <a:spLocks noGrp="1"/>
          </p:cNvSpPr>
          <p:nvPr>
            <p:ph type="body" idx="1"/>
          </p:nvPr>
        </p:nvSpPr>
        <p:spPr>
          <a:xfrm>
            <a:off x="538489" y="394077"/>
            <a:ext cx="11567372" cy="87182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75046" indent="-375046" defTabSz="438150">
              <a:spcBef>
                <a:spcPts val="3100"/>
              </a:spcBef>
              <a:defRPr sz="2700" u="sng">
                <a:solidFill>
                  <a:srgbClr val="FFFFFF"/>
                </a:solidFill>
              </a:defRPr>
            </a:pPr>
            <a:r>
              <a:rPr dirty="0"/>
              <a:t>Obstetric history: </a:t>
            </a:r>
            <a:r>
              <a:rPr u="none" dirty="0"/>
              <a:t> 4th gravida </a:t>
            </a:r>
          </a:p>
          <a:p>
            <a:pPr marL="375046" indent="-375046" defTabSz="438150">
              <a:spcBef>
                <a:spcPts val="3100"/>
              </a:spcBef>
              <a:defRPr sz="2700" u="sng">
                <a:solidFill>
                  <a:srgbClr val="FFFFFF"/>
                </a:solidFill>
              </a:defRPr>
            </a:pPr>
            <a:r>
              <a:rPr dirty="0"/>
              <a:t>Antenatal history : </a:t>
            </a:r>
            <a:r>
              <a:rPr u="none" dirty="0"/>
              <a:t>uneventful </a:t>
            </a:r>
          </a:p>
          <a:p>
            <a:pPr marL="375046" indent="-375046" defTabSz="438150">
              <a:spcBef>
                <a:spcPts val="3100"/>
              </a:spcBef>
              <a:defRPr sz="2700" u="sng">
                <a:solidFill>
                  <a:srgbClr val="FFFFFF"/>
                </a:solidFill>
              </a:defRPr>
            </a:pPr>
            <a:endParaRPr lang="en-US" u="none" dirty="0" smtClean="0"/>
          </a:p>
          <a:p>
            <a:pPr marL="375046" indent="-375046" defTabSz="438150">
              <a:spcBef>
                <a:spcPts val="3100"/>
              </a:spcBef>
              <a:defRPr sz="2700" u="sng">
                <a:solidFill>
                  <a:srgbClr val="FFFFFF"/>
                </a:solidFill>
              </a:defRPr>
            </a:pPr>
            <a:r>
              <a:rPr u="none" smtClean="0"/>
              <a:t> </a:t>
            </a:r>
            <a:r>
              <a:rPr lang="en-US" u="none" dirty="0" smtClean="0"/>
              <a:t>This was a case of </a:t>
            </a:r>
            <a:r>
              <a:rPr lang="en-US" u="none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recurrent pregnancy loss </a:t>
            </a:r>
            <a:r>
              <a:rPr lang="en-US" u="none" dirty="0" smtClean="0"/>
              <a:t>(RPL) with</a:t>
            </a:r>
            <a:r>
              <a:rPr u="none" smtClean="0"/>
              <a:t> </a:t>
            </a:r>
            <a:r>
              <a:rPr u="none" dirty="0">
                <a:solidFill>
                  <a:srgbClr val="FEFB41"/>
                </a:solidFill>
              </a:rPr>
              <a:t>secondary infertility</a:t>
            </a:r>
            <a:r>
              <a:rPr u="none" dirty="0"/>
              <a:t> for which she </a:t>
            </a:r>
            <a:r>
              <a:rPr u="none"/>
              <a:t>was </a:t>
            </a:r>
            <a:r>
              <a:rPr u="none" smtClean="0"/>
              <a:t>evaluated</a:t>
            </a:r>
            <a:r>
              <a:rPr lang="en-US" u="none" dirty="0" smtClean="0"/>
              <a:t> </a:t>
            </a:r>
            <a:r>
              <a:rPr lang="en-US" u="none" dirty="0" smtClean="0">
                <a:solidFill>
                  <a:schemeClr val="bg1"/>
                </a:solidFill>
              </a:rPr>
              <a:t>1 yr back ;</a:t>
            </a:r>
            <a:r>
              <a:rPr u="none" smtClean="0"/>
              <a:t>  </a:t>
            </a:r>
            <a:r>
              <a:rPr u="none" dirty="0">
                <a:solidFill>
                  <a:srgbClr val="FEFB41"/>
                </a:solidFill>
              </a:rPr>
              <a:t>Diagnostic </a:t>
            </a:r>
            <a:r>
              <a:rPr u="none" dirty="0" err="1">
                <a:solidFill>
                  <a:srgbClr val="FEFB41"/>
                </a:solidFill>
              </a:rPr>
              <a:t>hysterolaparoscopy</a:t>
            </a:r>
            <a:r>
              <a:rPr u="none" dirty="0"/>
              <a:t> </a:t>
            </a:r>
            <a:r>
              <a:rPr u="none"/>
              <a:t>done </a:t>
            </a:r>
            <a:r>
              <a:rPr lang="en-US" u="none" dirty="0" smtClean="0"/>
              <a:t>which showed </a:t>
            </a:r>
            <a:r>
              <a:rPr lang="en-US" u="none" dirty="0" err="1" smtClean="0"/>
              <a:t>subseptate</a:t>
            </a:r>
            <a:r>
              <a:rPr lang="en-US" u="none" dirty="0" smtClean="0"/>
              <a:t> uterus</a:t>
            </a:r>
            <a:r>
              <a:rPr u="none" smtClean="0"/>
              <a:t> </a:t>
            </a:r>
            <a:r>
              <a:rPr lang="en-US" u="none" dirty="0" smtClean="0"/>
              <a:t>and the septum was incised</a:t>
            </a:r>
            <a:r>
              <a:rPr u="none" smtClean="0"/>
              <a:t> </a:t>
            </a:r>
            <a:r>
              <a:rPr u="none"/>
              <a:t>. </a:t>
            </a:r>
            <a:endParaRPr lang="en-US" u="none" dirty="0" smtClean="0"/>
          </a:p>
          <a:p>
            <a:pPr marL="375046" indent="-375046" defTabSz="438150">
              <a:spcBef>
                <a:spcPts val="3100"/>
              </a:spcBef>
              <a:defRPr sz="2700" u="sng">
                <a:solidFill>
                  <a:srgbClr val="FFFFFF"/>
                </a:solidFill>
              </a:defRPr>
            </a:pPr>
            <a:r>
              <a:rPr lang="en-US" u="none" dirty="0" smtClean="0">
                <a:solidFill>
                  <a:srgbClr val="FFFF00"/>
                </a:solidFill>
              </a:rPr>
              <a:t>Following which she conceived and the current pregnancy (G4 ) </a:t>
            </a:r>
            <a:r>
              <a:rPr lang="en-US" u="none" dirty="0" smtClean="0">
                <a:solidFill>
                  <a:srgbClr val="FFFF00"/>
                </a:solidFill>
              </a:rPr>
              <a:t> </a:t>
            </a:r>
            <a:r>
              <a:rPr lang="en-US" u="none" dirty="0" smtClean="0">
                <a:solidFill>
                  <a:srgbClr val="FFFF00"/>
                </a:solidFill>
              </a:rPr>
              <a:t>=  after septum resection</a:t>
            </a:r>
            <a:endParaRPr u="none" dirty="0">
              <a:solidFill>
                <a:srgbClr val="FFFF00"/>
              </a:solidFill>
            </a:endParaRPr>
          </a:p>
          <a:p>
            <a:pPr marL="375046" indent="-375046" defTabSz="438150">
              <a:spcBef>
                <a:spcPts val="3100"/>
              </a:spcBef>
              <a:defRPr sz="2700" u="sng">
                <a:solidFill>
                  <a:srgbClr val="FFFFFF"/>
                </a:solidFill>
              </a:defRPr>
            </a:pPr>
            <a:r>
              <a:rPr lang="en-US" dirty="0" smtClean="0"/>
              <a:t>Past / </a:t>
            </a:r>
            <a:r>
              <a:rPr smtClean="0"/>
              <a:t>Personal </a:t>
            </a:r>
            <a:r>
              <a:rPr dirty="0"/>
              <a:t>/ family history: </a:t>
            </a:r>
            <a:r>
              <a:rPr u="none" dirty="0"/>
              <a:t>not significant </a:t>
            </a:r>
          </a:p>
          <a:p>
            <a:pPr marL="375046" indent="-375046" defTabSz="438150">
              <a:spcBef>
                <a:spcPts val="3100"/>
              </a:spcBef>
              <a:defRPr sz="2700" u="sng">
                <a:solidFill>
                  <a:srgbClr val="FFFFFF"/>
                </a:solidFill>
              </a:defRPr>
            </a:pPr>
            <a:r>
              <a:rPr dirty="0"/>
              <a:t>General examination:  </a:t>
            </a:r>
            <a:r>
              <a:rPr u="none" dirty="0"/>
              <a:t> mild pallor present and all other parameters - WNL , pulse- 82 bpm, blood pressure- </a:t>
            </a:r>
            <a:r>
              <a:rPr u="none" dirty="0" smtClean="0"/>
              <a:t>110/80 </a:t>
            </a:r>
            <a:r>
              <a:rPr u="none" dirty="0" err="1"/>
              <a:t>mmhg</a:t>
            </a:r>
            <a:r>
              <a:rPr u="none" dirty="0"/>
              <a:t>, resp. rate- 14 </a:t>
            </a:r>
            <a:r>
              <a:rPr u="none" dirty="0" smtClean="0"/>
              <a:t>breaths/min</a:t>
            </a:r>
            <a:endParaRPr lang="en-US" u="none" dirty="0" smtClean="0"/>
          </a:p>
          <a:p>
            <a:pPr marL="375046" indent="-375046" defTabSz="438150">
              <a:spcBef>
                <a:spcPts val="3100"/>
              </a:spcBef>
              <a:defRPr sz="2700" u="sng">
                <a:solidFill>
                  <a:srgbClr val="FFFFFF"/>
                </a:solidFill>
              </a:defRPr>
            </a:pPr>
            <a:r>
              <a:rPr lang="en-US" dirty="0"/>
              <a:t>Systemic examination:  CVS/RS =</a:t>
            </a:r>
            <a:r>
              <a:rPr lang="en-US" dirty="0" smtClean="0"/>
              <a:t>NAD</a:t>
            </a:r>
            <a:endParaRPr u="none" dirty="0"/>
          </a:p>
          <a:p>
            <a:pPr marL="375046" indent="-375046" defTabSz="438150">
              <a:spcBef>
                <a:spcPts val="3100"/>
              </a:spcBef>
              <a:defRPr sz="2700" u="sng">
                <a:solidFill>
                  <a:srgbClr val="FFFFFF"/>
                </a:solidFill>
              </a:defRPr>
            </a:pPr>
            <a:r>
              <a:rPr dirty="0"/>
              <a:t>On obstetric palpation:  </a:t>
            </a:r>
            <a:r>
              <a:rPr u="none" dirty="0"/>
              <a:t>Uterine height term size </a:t>
            </a:r>
            <a:r>
              <a:rPr u="none"/>
              <a:t>, </a:t>
            </a:r>
            <a:r>
              <a:rPr u="none" smtClean="0"/>
              <a:t>vertex </a:t>
            </a:r>
            <a:r>
              <a:rPr u="none" dirty="0"/>
              <a:t>floating, clinically liquor adequate  , mild contractions present , </a:t>
            </a:r>
            <a:r>
              <a:rPr u="none" dirty="0" err="1"/>
              <a:t>fhs</a:t>
            </a:r>
            <a:r>
              <a:rPr u="none" dirty="0"/>
              <a:t> 140 bpm (</a:t>
            </a:r>
            <a:r>
              <a:rPr u="none"/>
              <a:t>regular</a:t>
            </a:r>
            <a:r>
              <a:rPr u="none" smtClean="0"/>
              <a:t>)</a:t>
            </a:r>
            <a:r>
              <a:rPr lang="en-US" u="none" dirty="0" smtClean="0"/>
              <a:t> </a:t>
            </a:r>
            <a:endParaRPr u="none" dirty="0"/>
          </a:p>
          <a:p>
            <a:pPr marL="0" indent="0" defTabSz="438150">
              <a:spcBef>
                <a:spcPts val="3100"/>
              </a:spcBef>
              <a:buNone/>
              <a:defRPr sz="2700" u="sng">
                <a:solidFill>
                  <a:srgbClr val="FFFFFF"/>
                </a:solidFill>
              </a:defRPr>
            </a:pPr>
            <a:endParaRPr u="none" dirty="0"/>
          </a:p>
        </p:txBody>
      </p:sp>
      <p:sp>
        <p:nvSpPr>
          <p:cNvPr id="158" name="G1     spontaneous abortion at 10-12…"/>
          <p:cNvSpPr txBox="1"/>
          <p:nvPr/>
        </p:nvSpPr>
        <p:spPr>
          <a:xfrm>
            <a:off x="5682939" y="120926"/>
            <a:ext cx="5687426" cy="1769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marL="300036" indent="-300036" algn="l" defTabSz="350520">
              <a:spcBef>
                <a:spcPts val="2500"/>
              </a:spcBef>
              <a:buSzPct val="145000"/>
              <a:buChar char="•"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G1     spontaneous abortion at 10-12 </a:t>
            </a:r>
          </a:p>
          <a:p>
            <a:pPr marL="300036" indent="-300036" algn="l" defTabSz="350520">
              <a:spcBef>
                <a:spcPts val="2500"/>
              </a:spcBef>
              <a:buSzPct val="145000"/>
              <a:buChar char="•"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G2     weeks gest. age </a:t>
            </a:r>
            <a:r>
              <a:rPr lang="en-US" dirty="0"/>
              <a:t>-</a:t>
            </a:r>
            <a:r>
              <a:rPr dirty="0" smtClean="0"/>
              <a:t> </a:t>
            </a:r>
            <a:r>
              <a:rPr dirty="0"/>
              <a:t>required </a:t>
            </a:r>
          </a:p>
          <a:p>
            <a:pPr marL="300036" indent="-300036" algn="l" defTabSz="350520">
              <a:spcBef>
                <a:spcPts val="2500"/>
              </a:spcBef>
              <a:buSzPct val="145000"/>
              <a:buChar char="•"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G3     evacuation; </a:t>
            </a:r>
            <a:r>
              <a:rPr lang="en-US" dirty="0" smtClean="0"/>
              <a:t> Rh </a:t>
            </a:r>
            <a:r>
              <a:rPr lang="en-US" dirty="0" err="1" smtClean="0"/>
              <a:t>neg</a:t>
            </a:r>
            <a:r>
              <a:rPr lang="en-US" dirty="0" smtClean="0"/>
              <a:t> </a:t>
            </a:r>
            <a:r>
              <a:rPr lang="en-US" dirty="0" err="1" smtClean="0"/>
              <a:t>preg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– Anti- D GIVEN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9" name="Drawing"/>
          <p:cNvSpPr/>
          <p:nvPr/>
        </p:nvSpPr>
        <p:spPr>
          <a:xfrm>
            <a:off x="6565287" y="123413"/>
            <a:ext cx="56266" cy="1878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8657" y="20621"/>
                  <a:pt x="15713" y="19641"/>
                  <a:pt x="14242" y="18363"/>
                </a:cubicBezTo>
                <a:cubicBezTo>
                  <a:pt x="12770" y="17085"/>
                  <a:pt x="12770" y="15508"/>
                  <a:pt x="11444" y="13919"/>
                </a:cubicBezTo>
                <a:cubicBezTo>
                  <a:pt x="10117" y="12330"/>
                  <a:pt x="7465" y="10728"/>
                  <a:pt x="5502" y="9142"/>
                </a:cubicBezTo>
                <a:cubicBezTo>
                  <a:pt x="3540" y="7555"/>
                  <a:pt x="2268" y="5984"/>
                  <a:pt x="1633" y="4420"/>
                </a:cubicBezTo>
                <a:cubicBezTo>
                  <a:pt x="997" y="2855"/>
                  <a:pt x="997" y="1298"/>
                  <a:pt x="16" y="20"/>
                </a:cubicBezTo>
                <a:cubicBezTo>
                  <a:pt x="10" y="13"/>
                  <a:pt x="5" y="7"/>
                  <a:pt x="0" y="0"/>
                </a:cubicBezTo>
              </a:path>
            </a:pathLst>
          </a:custGeom>
          <a:ln w="25400" cap="rnd">
            <a:solidFill>
              <a:srgbClr val="FFFFFF"/>
            </a:solidFill>
          </a:ln>
        </p:spPr>
        <p:txBody>
          <a:bodyPr lIns="50800" tIns="50800" rIns="50800" bIns="50800"/>
          <a:lstStyle/>
          <a:p>
            <a:pPr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>
            <a:spLocks noGrp="1"/>
          </p:cNvSpPr>
          <p:nvPr>
            <p:ph type="title"/>
          </p:nvPr>
        </p:nvSpPr>
        <p:spPr>
          <a:xfrm>
            <a:off x="952500" y="-3630246"/>
            <a:ext cx="11099800" cy="2159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On per speculum examination:  No signs of leaking/ bleeding…"/>
          <p:cNvSpPr txBox="1">
            <a:spLocks noGrp="1"/>
          </p:cNvSpPr>
          <p:nvPr>
            <p:ph type="body" idx="1"/>
          </p:nvPr>
        </p:nvSpPr>
        <p:spPr>
          <a:xfrm>
            <a:off x="559710" y="435916"/>
            <a:ext cx="6946876" cy="90483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38" indent="-320038" defTabSz="373886">
              <a:spcBef>
                <a:spcPts val="2600"/>
              </a:spcBef>
              <a:defRPr sz="2300" u="sng">
                <a:solidFill>
                  <a:srgbClr val="FFFFFF"/>
                </a:solidFill>
              </a:defRPr>
            </a:pPr>
            <a:r>
              <a:t>On per speculum examination: </a:t>
            </a:r>
            <a:r>
              <a:rPr u="none"/>
              <a:t> No signs of leaking/ bleeding</a:t>
            </a:r>
          </a:p>
          <a:p>
            <a:pPr marL="320038" indent="-320038" defTabSz="373886">
              <a:spcBef>
                <a:spcPts val="2600"/>
              </a:spcBef>
              <a:defRPr sz="2300" u="sng">
                <a:solidFill>
                  <a:srgbClr val="FFFFFF"/>
                </a:solidFill>
              </a:defRPr>
            </a:pPr>
            <a:r>
              <a:t>On per vaginal examination: </a:t>
            </a:r>
            <a:r>
              <a:rPr u="none"/>
              <a:t> cervical os 0.5-1cm dilated , minimally effaced , show present</a:t>
            </a:r>
          </a:p>
          <a:p>
            <a:pPr marL="320038" indent="-320038" defTabSz="373886">
              <a:spcBef>
                <a:spcPts val="2600"/>
              </a:spcBef>
              <a:defRPr sz="2300" u="sng">
                <a:solidFill>
                  <a:srgbClr val="F5EC00"/>
                </a:solidFill>
              </a:defRPr>
            </a:pPr>
            <a:r>
              <a:t>Diagnosis</a:t>
            </a:r>
            <a:r>
              <a:rPr u="none">
                <a:solidFill>
                  <a:srgbClr val="FFFFFF"/>
                </a:solidFill>
              </a:rPr>
              <a:t> :  4th gravida with 39 </a:t>
            </a:r>
            <a:r>
              <a:rPr lang="en-US" u="none" dirty="0" smtClean="0">
                <a:solidFill>
                  <a:srgbClr val="FFFFFF"/>
                </a:solidFill>
              </a:rPr>
              <a:t>.3 wks</a:t>
            </a:r>
            <a:r>
              <a:rPr u="none" smtClean="0">
                <a:solidFill>
                  <a:srgbClr val="FFFFFF"/>
                </a:solidFill>
              </a:rPr>
              <a:t> </a:t>
            </a:r>
            <a:r>
              <a:rPr u="none">
                <a:solidFill>
                  <a:srgbClr val="FFFFFF"/>
                </a:solidFill>
              </a:rPr>
              <a:t>gestation with Rh negative pregnancy with recurrent pregnancy loss in latent labour</a:t>
            </a:r>
            <a:endParaRPr>
              <a:solidFill>
                <a:srgbClr val="FFFFFF"/>
              </a:solidFill>
            </a:endParaRPr>
          </a:p>
          <a:p>
            <a:pPr marL="320038" indent="-320038" defTabSz="373886">
              <a:spcBef>
                <a:spcPts val="2600"/>
              </a:spcBef>
              <a:defRPr sz="2300" u="sng">
                <a:solidFill>
                  <a:srgbClr val="FFFFFF"/>
                </a:solidFill>
              </a:defRPr>
            </a:pPr>
            <a:r>
              <a:t>Investigations : </a:t>
            </a:r>
            <a:r>
              <a:rPr u="none"/>
              <a:t>  CBC , liver and renal function tests were sent and the reports - WNL , HIV /HbsAg /VDRL status </a:t>
            </a:r>
            <a:r>
              <a:rPr lang="en-US" u="none" dirty="0" smtClean="0"/>
              <a:t>–</a:t>
            </a:r>
            <a:r>
              <a:rPr u="none" smtClean="0"/>
              <a:t> Negative</a:t>
            </a:r>
            <a:endParaRPr lang="en-US" u="none" dirty="0" smtClean="0"/>
          </a:p>
          <a:p>
            <a:pPr marL="320038" indent="-320038" defTabSz="373886">
              <a:spcBef>
                <a:spcPts val="2600"/>
              </a:spcBef>
              <a:defRPr sz="2300" u="sng">
                <a:solidFill>
                  <a:srgbClr val="FFFFFF"/>
                </a:solidFill>
              </a:defRPr>
            </a:pPr>
            <a:r>
              <a:rPr u="none" smtClean="0"/>
              <a:t> </a:t>
            </a:r>
            <a:r>
              <a:rPr lang="en-US" dirty="0" smtClean="0"/>
              <a:t>From her scan dated 1 month back ; showed - single live </a:t>
            </a:r>
            <a:r>
              <a:rPr lang="en-US" dirty="0" err="1" smtClean="0"/>
              <a:t>foetus</a:t>
            </a:r>
            <a:r>
              <a:rPr lang="en-US" dirty="0" smtClean="0"/>
              <a:t> with 38 weeks+1 day gestation, liquor adequate , placenta -anterior, EFW= 2.5 kg approx, with normal obstetric Doppler </a:t>
            </a:r>
            <a:r>
              <a:rPr lang="en-US" dirty="0" smtClean="0"/>
              <a:t>study</a:t>
            </a:r>
            <a:endParaRPr u="none"/>
          </a:p>
          <a:p>
            <a:pPr marL="320038" indent="-320038" defTabSz="373886">
              <a:spcBef>
                <a:spcPts val="2600"/>
              </a:spcBef>
              <a:defRPr sz="2300">
                <a:solidFill>
                  <a:srgbClr val="FFFFFF"/>
                </a:solidFill>
              </a:defRPr>
            </a:pPr>
            <a:r>
              <a:t> Admission test was </a:t>
            </a:r>
            <a:r>
              <a:rPr/>
              <a:t>reactive </a:t>
            </a:r>
            <a:r>
              <a:rPr smtClean="0"/>
              <a:t>with</a:t>
            </a:r>
            <a:r>
              <a:rPr lang="en-US" dirty="0" smtClean="0"/>
              <a:t> normal</a:t>
            </a:r>
            <a:r>
              <a:rPr smtClean="0"/>
              <a:t> </a:t>
            </a:r>
            <a:r>
              <a:t>beat to beat variability </a:t>
            </a:r>
          </a:p>
          <a:p>
            <a:pPr marL="320038" indent="-320038" defTabSz="373886">
              <a:spcBef>
                <a:spcPts val="2600"/>
              </a:spcBef>
              <a:defRPr sz="2300">
                <a:solidFill>
                  <a:srgbClr val="FFFFFF"/>
                </a:solidFill>
              </a:defRPr>
            </a:pPr>
            <a:r>
              <a:t>Later, she was </a:t>
            </a:r>
            <a:r>
              <a:rPr>
                <a:solidFill>
                  <a:srgbClr val="FEFB41"/>
                </a:solidFill>
              </a:rPr>
              <a:t>taken for Emergency lower segment Caesarean section for non progression of labour</a:t>
            </a:r>
          </a:p>
          <a:p>
            <a:pPr marL="320038" indent="-320038" defTabSz="373886">
              <a:spcBef>
                <a:spcPts val="2600"/>
              </a:spcBef>
              <a:defRPr sz="2300" u="sng">
                <a:solidFill>
                  <a:srgbClr val="FFFFFF"/>
                </a:solidFill>
              </a:defRPr>
            </a:pPr>
            <a:r>
              <a:t>Baby details :</a:t>
            </a:r>
            <a:r>
              <a:rPr u="none"/>
              <a:t> Male child/ 3.4 kg/ good APGAR score  / shifted to mother side.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8712" y="2491688"/>
            <a:ext cx="5145531" cy="3845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1075</Words>
  <Application>Microsoft Office PowerPoint</Application>
  <PresentationFormat>Custom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White</vt:lpstr>
      <vt:lpstr>“ OBSTETRIC OUTCOME IN  UTERINE SEPTUM ”</vt:lpstr>
      <vt:lpstr> CASE REPORT - 1 </vt:lpstr>
      <vt:lpstr>Scans showing pregnancy in septate uterus</vt:lpstr>
      <vt:lpstr>Slide 4</vt:lpstr>
      <vt:lpstr>Slide 5</vt:lpstr>
      <vt:lpstr>Slide 6</vt:lpstr>
      <vt:lpstr>CASE REPORT - 2</vt:lpstr>
      <vt:lpstr>Slide 8</vt:lpstr>
      <vt:lpstr>Slide 9</vt:lpstr>
      <vt:lpstr>Slide 10</vt:lpstr>
      <vt:lpstr>On comparing the two case scenarios </vt:lpstr>
      <vt:lpstr>Obstetric outcomes in septate uterus</vt:lpstr>
      <vt:lpstr>SEPTATE UTERUS </vt:lpstr>
      <vt:lpstr>ASRM CLASSIFICATION </vt:lpstr>
      <vt:lpstr>Slide 15</vt:lpstr>
      <vt:lpstr>Slide 16</vt:lpstr>
      <vt:lpstr>MANAGEMENT </vt:lpstr>
      <vt:lpstr>Slide 18</vt:lpstr>
      <vt:lpstr>CONCLUSION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OBSTETRIC OUTCOME IN  UTERINE SEPTUM ”</dc:title>
  <cp:lastModifiedBy>gynic</cp:lastModifiedBy>
  <cp:revision>7</cp:revision>
  <dcterms:modified xsi:type="dcterms:W3CDTF">2019-11-08T06:45:41Z</dcterms:modified>
</cp:coreProperties>
</file>