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60" r:id="rId4"/>
    <p:sldId id="277" r:id="rId5"/>
    <p:sldId id="274" r:id="rId6"/>
    <p:sldId id="278" r:id="rId7"/>
    <p:sldId id="279" r:id="rId8"/>
    <p:sldId id="270" r:id="rId9"/>
    <p:sldId id="280" r:id="rId11"/>
    <p:sldId id="281" r:id="rId12"/>
    <p:sldId id="284" r:id="rId13"/>
    <p:sldId id="285" r:id="rId14"/>
    <p:sldId id="286" r:id="rId15"/>
    <p:sldId id="292" r:id="rId16"/>
    <p:sldId id="291" r:id="rId17"/>
    <p:sldId id="287" r:id="rId18"/>
    <p:sldId id="289" r:id="rId19"/>
    <p:sldId id="290" r:id="rId20"/>
    <p:sldId id="269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F02B5-2785-4E38-87AE-839D89FB62F9}" type="datetimeFigureOut">
              <a:rPr lang="en-US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DD4E-C04D-4363-B20F-478899E05D9D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7DD4E-C04D-4363-B20F-478899E05D9D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3175"/>
            <a:ext cx="915352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125538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351088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A2CEAD5-BBB9-454B-A475-1BDB7495DA17}" type="datetimeFigureOut">
              <a:rPr lang="en-US" smtClean="0"/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BB179B4-CFCD-4A6A-8A69-40B96FA2B5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2CEAD5-BBB9-454B-A475-1BDB7495DA1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B179B4-CFCD-4A6A-8A69-40B96FA2B5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2CEAD5-BBB9-454B-A475-1BDB7495DA1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B179B4-CFCD-4A6A-8A69-40B96FA2B5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2CEAD5-BBB9-454B-A475-1BDB7495DA1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B179B4-CFCD-4A6A-8A69-40B96FA2B5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2CEAD5-BBB9-454B-A475-1BDB7495DA1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B179B4-CFCD-4A6A-8A69-40B96FA2B5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2CEAD5-BBB9-454B-A475-1BDB7495DA1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B179B4-CFCD-4A6A-8A69-40B96FA2B5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2CEAD5-BBB9-454B-A475-1BDB7495DA1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B179B4-CFCD-4A6A-8A69-40B96FA2B5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2CEAD5-BBB9-454B-A475-1BDB7495DA1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B179B4-CFCD-4A6A-8A69-40B96FA2B5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2CEAD5-BBB9-454B-A475-1BDB7495DA1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B179B4-CFCD-4A6A-8A69-40B96FA2B5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2CEAD5-BBB9-454B-A475-1BDB7495DA1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B179B4-CFCD-4A6A-8A69-40B96FA2B5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A2CEAD5-BBB9-454B-A475-1BDB7495DA1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B179B4-CFCD-4A6A-8A69-40B96FA2B5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EA2CEAD5-BBB9-454B-A475-1BDB7495DA17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BB179B4-CFCD-4A6A-8A69-40B96FA2B59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6934200" cy="1066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 case of large </a:t>
            </a:r>
            <a:r>
              <a:rPr lang="en-US" sz="2800" b="1" dirty="0" err="1" smtClean="0"/>
              <a:t>submucous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pedunculated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myomatous</a:t>
            </a:r>
            <a:r>
              <a:rPr lang="en-US" sz="2800" b="1" dirty="0" smtClean="0"/>
              <a:t> polyp with chronic partial uterine inversion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850" y="2155190"/>
            <a:ext cx="5181600" cy="3048000"/>
          </a:xfrm>
        </p:spPr>
        <p:txBody>
          <a:bodyPr>
            <a:normAutofit fontScale="72500"/>
          </a:bodyPr>
          <a:lstStyle/>
          <a:p>
            <a:r>
              <a:rPr lang="en-US" b="1" baseline="30000" dirty="0" smtClean="0">
                <a:solidFill>
                  <a:schemeClr val="tx1"/>
                </a:solidFill>
              </a:rPr>
              <a:t>  </a:t>
            </a:r>
            <a:endParaRPr lang="en-US" b="1" baseline="300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By Dr Alisha Das 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Under guidance of Dr </a:t>
            </a:r>
            <a:r>
              <a:rPr lang="en-US" b="1" dirty="0" err="1" smtClean="0">
                <a:solidFill>
                  <a:schemeClr val="tx1"/>
                </a:solidFill>
              </a:rPr>
              <a:t>Hemant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Deshpande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Dept</a:t>
            </a:r>
            <a:r>
              <a:rPr lang="en-US" b="1" dirty="0">
                <a:solidFill>
                  <a:schemeClr val="tx1"/>
                </a:solidFill>
              </a:rPr>
              <a:t>. of Obstetrics &amp; Gynaecology,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Dr D. Y. Patil Medical College and Research Centre, Pimpri, Pune.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ELL\Desktop\chirag\IMG-20190915-WA002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1828800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29000" y="889000"/>
            <a:ext cx="5428488" cy="5577840"/>
          </a:xfrm>
        </p:spPr>
        <p:txBody>
          <a:bodyPr/>
          <a:lstStyle/>
          <a:p>
            <a:r>
              <a:rPr lang="en-US" dirty="0" smtClean="0"/>
              <a:t>Patient was taken for total abdominal hysterectomy with preservation of bilateral ovaries.</a:t>
            </a:r>
            <a:endParaRPr lang="en-US" dirty="0" smtClean="0"/>
          </a:p>
          <a:p>
            <a:r>
              <a:rPr lang="en-US" dirty="0" err="1" smtClean="0"/>
              <a:t>Fundal</a:t>
            </a:r>
            <a:r>
              <a:rPr lang="en-US" dirty="0" smtClean="0"/>
              <a:t> dimpling due to the mass with chronic inversion of uterus was noted intra operatively (Flower vase appearance of uterus and </a:t>
            </a:r>
            <a:r>
              <a:rPr lang="en-US" dirty="0" err="1" smtClean="0"/>
              <a:t>adnexa</a:t>
            </a:r>
            <a:r>
              <a:rPr lang="en-US" dirty="0" smtClean="0"/>
              <a:t>)</a:t>
            </a:r>
            <a:endParaRPr lang="en-IN" dirty="0"/>
          </a:p>
        </p:txBody>
      </p:sp>
      <p:pic>
        <p:nvPicPr>
          <p:cNvPr id="36866" name="Picture 2" descr="C:\Users\DELL\Desktop\chirag\IMG-20190915-WA002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" y="152400"/>
            <a:ext cx="2895600" cy="3860800"/>
          </a:xfrm>
          <a:prstGeom prst="rect">
            <a:avLst/>
          </a:prstGeom>
          <a:noFill/>
        </p:spPr>
      </p:pic>
      <p:pic>
        <p:nvPicPr>
          <p:cNvPr id="36867" name="Picture 3" descr="C:\Users\DELL\Desktop\chirag\IMG-20190915-WA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338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0475" y="1200785"/>
            <a:ext cx="5123688" cy="5806440"/>
          </a:xfrm>
        </p:spPr>
        <p:txBody>
          <a:bodyPr/>
          <a:lstStyle/>
          <a:p>
            <a:r>
              <a:rPr lang="en-US" dirty="0" smtClean="0"/>
              <a:t>Specimen was </a:t>
            </a:r>
            <a:r>
              <a:rPr lang="en-US" dirty="0" err="1" smtClean="0"/>
              <a:t>resected</a:t>
            </a:r>
            <a:r>
              <a:rPr lang="en-US" dirty="0" smtClean="0"/>
              <a:t> en bloc </a:t>
            </a:r>
            <a:endParaRPr lang="en-US" dirty="0" smtClean="0"/>
          </a:p>
          <a:p>
            <a:r>
              <a:rPr lang="en-US" dirty="0" smtClean="0"/>
              <a:t>Vascular stalk extending from </a:t>
            </a:r>
            <a:r>
              <a:rPr lang="en-US" dirty="0" err="1" smtClean="0"/>
              <a:t>endometrium</a:t>
            </a:r>
            <a:r>
              <a:rPr lang="en-US" dirty="0" smtClean="0"/>
              <a:t> was noted </a:t>
            </a:r>
            <a:endParaRPr lang="en-US" dirty="0" smtClean="0"/>
          </a:p>
          <a:p>
            <a:r>
              <a:rPr lang="en-US" dirty="0" smtClean="0"/>
              <a:t>Specimen was sent for </a:t>
            </a:r>
            <a:r>
              <a:rPr lang="en-US" dirty="0" err="1" smtClean="0"/>
              <a:t>histopathological</a:t>
            </a:r>
            <a:r>
              <a:rPr lang="en-US" dirty="0" smtClean="0"/>
              <a:t> examination</a:t>
            </a:r>
            <a:endParaRPr lang="en-IN" dirty="0"/>
          </a:p>
        </p:txBody>
      </p:sp>
      <p:pic>
        <p:nvPicPr>
          <p:cNvPr id="37890" name="Picture 2" descr="C:\Users\DELL\Desktop\chirag\IMG-20190915-WA001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86100" cy="4114800"/>
          </a:xfrm>
          <a:prstGeom prst="rect">
            <a:avLst/>
          </a:prstGeom>
          <a:noFill/>
        </p:spPr>
      </p:pic>
      <p:pic>
        <p:nvPicPr>
          <p:cNvPr id="37891" name="Picture 3" descr="C:\Users\DELL\Desktop\chirag\IMG-20190915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035" y="3258185"/>
            <a:ext cx="271462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05205"/>
            <a:ext cx="4469765" cy="5562600"/>
          </a:xfrm>
        </p:spPr>
        <p:txBody>
          <a:bodyPr>
            <a:normAutofit/>
          </a:bodyPr>
          <a:lstStyle/>
          <a:p>
            <a:r>
              <a:rPr lang="en-IN" dirty="0" smtClean="0"/>
              <a:t>The patient had an uneventful post-operative period and was discharged after 15 days with full recovery.</a:t>
            </a:r>
            <a:endParaRPr lang="en-IN" dirty="0" smtClean="0"/>
          </a:p>
          <a:p>
            <a:r>
              <a:rPr lang="en-US" dirty="0" smtClean="0"/>
              <a:t>Histopathology report was suggestive of </a:t>
            </a:r>
            <a:r>
              <a:rPr lang="en-US" dirty="0" err="1" smtClean="0"/>
              <a:t>leiomyoma</a:t>
            </a:r>
            <a:endParaRPr lang="en-US" dirty="0" smtClean="0"/>
          </a:p>
          <a:p>
            <a:endParaRPr lang="en-IN" dirty="0"/>
          </a:p>
        </p:txBody>
      </p:sp>
      <p:pic>
        <p:nvPicPr>
          <p:cNvPr id="38914" name="Picture 2" descr="C:\Users\DELL\Desktop\chirag\IMG-20190915-WA002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27393" y="1065530"/>
            <a:ext cx="3449882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-63500"/>
            <a:ext cx="8006715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5435" y="1019810"/>
            <a:ext cx="8532495" cy="798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A </a:t>
            </a:r>
            <a:r>
              <a:rPr lang="en-IN" sz="2000" b="1" dirty="0" err="1" smtClean="0"/>
              <a:t>leiomyoma</a:t>
            </a:r>
            <a:r>
              <a:rPr lang="en-IN" sz="2000" dirty="0" smtClean="0"/>
              <a:t>, also known as </a:t>
            </a:r>
            <a:r>
              <a:rPr lang="en-IN" sz="2000" b="1" dirty="0" smtClean="0"/>
              <a:t>fibroids</a:t>
            </a:r>
            <a:r>
              <a:rPr lang="en-IN" sz="2000" dirty="0" smtClean="0"/>
              <a:t>, is a </a:t>
            </a:r>
            <a:r>
              <a:rPr lang="en-US" sz="2000" dirty="0" smtClean="0"/>
              <a:t>benign smooth muscle </a:t>
            </a:r>
            <a:r>
              <a:rPr lang="en-US" sz="2000" dirty="0" err="1" smtClean="0"/>
              <a:t>tumour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IN" sz="2000" dirty="0" smtClean="0"/>
              <a:t>Uterine fibroids are </a:t>
            </a:r>
            <a:r>
              <a:rPr lang="en-IN" sz="2000" dirty="0" err="1" smtClean="0"/>
              <a:t>leiomyomata</a:t>
            </a:r>
            <a:r>
              <a:rPr lang="en-IN" sz="2000" dirty="0" smtClean="0"/>
              <a:t> of the uterine smooth muscle. As other </a:t>
            </a:r>
            <a:r>
              <a:rPr lang="en-IN" sz="2000" dirty="0" err="1" smtClean="0"/>
              <a:t>leiomyomata</a:t>
            </a:r>
            <a:r>
              <a:rPr lang="en-IN" sz="2000" dirty="0" smtClean="0"/>
              <a:t>, they are benign, but may lead to excessive menstrual bleeding (</a:t>
            </a:r>
            <a:r>
              <a:rPr lang="en-IN" sz="2000" dirty="0" err="1" smtClean="0"/>
              <a:t>menorrhagia</a:t>
            </a:r>
            <a:r>
              <a:rPr lang="en-IN" sz="2000" dirty="0" smtClean="0"/>
              <a:t>), often cause anaemia and may lead to infertility.</a:t>
            </a:r>
            <a:endParaRPr lang="en-IN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They are usually slow growing tumors and take a few years to become clinically palpable.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Each </a:t>
            </a:r>
            <a:r>
              <a:rPr lang="en-US" sz="2000" dirty="0" err="1" smtClean="0"/>
              <a:t>leiomyoma</a:t>
            </a:r>
            <a:r>
              <a:rPr lang="en-US" sz="2000" dirty="0" smtClean="0"/>
              <a:t> is derived from smooth muscle rests from either vessel walls or uterine musculature.</a:t>
            </a:r>
            <a:endParaRPr lang="en-US" sz="2000" dirty="0" smtClean="0"/>
          </a:p>
          <a:p>
            <a:r>
              <a:rPr lang="en-US" sz="2000" dirty="0" smtClean="0"/>
              <a:t>Evidence suggests that the steroidal sex hormones (estrogen and progesterone) play a vital role in growth of fibroids. </a:t>
            </a:r>
            <a:endParaRPr lang="en-US" sz="2000" dirty="0" smtClean="0"/>
          </a:p>
          <a:p>
            <a:r>
              <a:rPr lang="en-US" sz="2000" dirty="0" smtClean="0"/>
              <a:t>They are usually seen in women of reproductive age group and cease to grow after menopause.</a:t>
            </a:r>
            <a:endParaRPr lang="en-US" sz="2000" dirty="0" smtClean="0"/>
          </a:p>
          <a:p>
            <a:r>
              <a:rPr lang="en-US" sz="2000" dirty="0" smtClean="0"/>
              <a:t>They are associated with </a:t>
            </a:r>
            <a:r>
              <a:rPr lang="en-US" sz="2000" dirty="0" err="1" smtClean="0"/>
              <a:t>hyperestrogenism</a:t>
            </a:r>
            <a:r>
              <a:rPr lang="en-US" sz="2000" dirty="0" smtClean="0"/>
              <a:t> and may be diagnosed along with endometrial hyperplasia, abnormal uterine bleeding and carcinoma.</a:t>
            </a:r>
            <a:endParaRPr lang="en-US" sz="2000" dirty="0" smtClean="0"/>
          </a:p>
          <a:p>
            <a:endParaRPr lang="en-IN" sz="2000" dirty="0" smtClean="0"/>
          </a:p>
          <a:p>
            <a:endParaRPr lang="en-US" sz="2000" dirty="0" smtClean="0"/>
          </a:p>
          <a:p>
            <a:endParaRPr lang="en-US" sz="19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555" y="928370"/>
            <a:ext cx="8152765" cy="1067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typical </a:t>
            </a:r>
            <a:r>
              <a:rPr lang="en-US" sz="2000" dirty="0" err="1" smtClean="0"/>
              <a:t>leiomyoma</a:t>
            </a:r>
            <a:r>
              <a:rPr lang="en-US" sz="2000" dirty="0" smtClean="0"/>
              <a:t> is a well circumscribed </a:t>
            </a:r>
            <a:r>
              <a:rPr lang="en-US" sz="2000" dirty="0" err="1" smtClean="0"/>
              <a:t>tumour</a:t>
            </a:r>
            <a:r>
              <a:rPr lang="en-US" sz="2000" dirty="0" smtClean="0"/>
              <a:t> with a </a:t>
            </a:r>
            <a:r>
              <a:rPr lang="en-US" sz="2000" dirty="0" err="1" smtClean="0"/>
              <a:t>pseudocapsule</a:t>
            </a:r>
            <a:r>
              <a:rPr lang="en-US" sz="2000" dirty="0" smtClean="0"/>
              <a:t>. Cut surface has a pinkish white appearance with whorled pattern. Consistency is generally firm and blood vessels are found in the periphery and supply blood to the fibroid </a:t>
            </a:r>
            <a:r>
              <a:rPr lang="en-US" sz="2000" dirty="0" err="1" smtClean="0"/>
              <a:t>radially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r>
              <a:rPr lang="en-US" sz="2000" dirty="0" smtClean="0"/>
              <a:t>Microscopically they demonstrate spindle shaped muscle cells </a:t>
            </a:r>
            <a:r>
              <a:rPr lang="en-US" sz="2000" dirty="0" err="1" smtClean="0"/>
              <a:t>seperated</a:t>
            </a:r>
            <a:r>
              <a:rPr lang="en-US" sz="2000" dirty="0" smtClean="0"/>
              <a:t> by fibrous strands.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Degenerative changes like necrosis begin centrally while calcification begins peripherally and spreads inwards.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Leiomyomas</a:t>
            </a:r>
            <a:r>
              <a:rPr lang="en-US" sz="2000" dirty="0" smtClean="0"/>
              <a:t> are classified based on their anatomic location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u="sng" dirty="0" smtClean="0"/>
              <a:t>Intramural</a:t>
            </a:r>
            <a:r>
              <a:rPr lang="en-US" dirty="0" smtClean="0"/>
              <a:t> 75% – They grow symmetrically lying within the </a:t>
            </a:r>
            <a:r>
              <a:rPr lang="en-US" dirty="0" err="1" smtClean="0"/>
              <a:t>myometrial</a:t>
            </a:r>
            <a:r>
              <a:rPr lang="en-US" dirty="0" smtClean="0"/>
              <a:t> wall</a:t>
            </a:r>
            <a:endParaRPr lang="en-US" dirty="0" smtClean="0"/>
          </a:p>
          <a:p>
            <a:r>
              <a:rPr lang="en-US" b="1" u="sng" dirty="0" err="1" smtClean="0"/>
              <a:t>Subserous</a:t>
            </a:r>
            <a:r>
              <a:rPr lang="en-US" dirty="0" smtClean="0"/>
              <a:t> 10% - They grow outward and may present as a </a:t>
            </a:r>
            <a:r>
              <a:rPr lang="en-US" dirty="0" err="1" smtClean="0"/>
              <a:t>bosselated</a:t>
            </a:r>
            <a:r>
              <a:rPr lang="en-US" dirty="0" smtClean="0"/>
              <a:t> growth from uterus towards peritoneum </a:t>
            </a:r>
            <a:endParaRPr lang="en-US" dirty="0" smtClean="0"/>
          </a:p>
          <a:p>
            <a:r>
              <a:rPr lang="en-US" dirty="0" smtClean="0"/>
              <a:t>(they may also be </a:t>
            </a:r>
            <a:r>
              <a:rPr lang="en-US" dirty="0" err="1" smtClean="0"/>
              <a:t>pedunculated</a:t>
            </a:r>
            <a:r>
              <a:rPr lang="en-US" dirty="0" smtClean="0"/>
              <a:t> and may form parasitic fibroids)</a:t>
            </a:r>
            <a:endParaRPr lang="en-US" dirty="0" smtClean="0"/>
          </a:p>
          <a:p>
            <a:r>
              <a:rPr lang="en-US" b="1" u="sng" dirty="0" err="1" smtClean="0"/>
              <a:t>Submucous</a:t>
            </a:r>
            <a:r>
              <a:rPr lang="en-US" dirty="0" smtClean="0"/>
              <a:t> 15% - They grow towards the uterine cavity and may be covered by only a thin layer of </a:t>
            </a:r>
            <a:r>
              <a:rPr lang="en-US" dirty="0" err="1" smtClean="0"/>
              <a:t>endometrium</a:t>
            </a:r>
            <a:r>
              <a:rPr lang="en-US" dirty="0" smtClean="0"/>
              <a:t> (they may grow towards the vagina also and be suspended by a pedicle as was seen in the present case wherein they are called </a:t>
            </a:r>
            <a:r>
              <a:rPr lang="en-US" dirty="0" err="1" smtClean="0"/>
              <a:t>submucous</a:t>
            </a:r>
            <a:r>
              <a:rPr lang="en-US" dirty="0" smtClean="0"/>
              <a:t> </a:t>
            </a:r>
            <a:r>
              <a:rPr lang="en-US" dirty="0" err="1" smtClean="0"/>
              <a:t>myomatous</a:t>
            </a:r>
            <a:r>
              <a:rPr lang="en-US" dirty="0" smtClean="0"/>
              <a:t> polyp)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The occurrence of chronic inversion of uterus in a non pregnant woman is rare.</a:t>
            </a:r>
            <a:endParaRPr lang="en-IN" dirty="0" smtClean="0"/>
          </a:p>
          <a:p>
            <a:r>
              <a:rPr lang="en-IN" dirty="0" smtClean="0"/>
              <a:t> Non gravid uterine inversion is usually associated with uterine pathology. </a:t>
            </a:r>
            <a:endParaRPr lang="en-IN" dirty="0" smtClean="0"/>
          </a:p>
          <a:p>
            <a:r>
              <a:rPr lang="en-IN" dirty="0" err="1" smtClean="0"/>
              <a:t>Prolapse</a:t>
            </a:r>
            <a:r>
              <a:rPr lang="en-IN" dirty="0" smtClean="0"/>
              <a:t> and extrusion of fibroids especially a sub mucous </a:t>
            </a:r>
            <a:r>
              <a:rPr lang="en-IN" dirty="0" err="1" smtClean="0"/>
              <a:t>myoma</a:t>
            </a:r>
            <a:r>
              <a:rPr lang="en-IN" dirty="0" smtClean="0"/>
              <a:t> of the </a:t>
            </a:r>
            <a:r>
              <a:rPr lang="en-IN" dirty="0" err="1" smtClean="0"/>
              <a:t>fundus</a:t>
            </a:r>
            <a:r>
              <a:rPr lang="en-IN" dirty="0" smtClean="0"/>
              <a:t> tends to be the most common factor inciting the inversion. </a:t>
            </a:r>
            <a:endParaRPr lang="en-IN" dirty="0" smtClean="0"/>
          </a:p>
          <a:p>
            <a:r>
              <a:rPr lang="en-IN" dirty="0" smtClean="0"/>
              <a:t>Other less common causes are endometrial polyps and inversion associated with uterine neoplasm. </a:t>
            </a:r>
            <a:endParaRPr lang="en-IN" dirty="0" smtClean="0"/>
          </a:p>
          <a:p>
            <a:r>
              <a:rPr lang="en-IN" dirty="0" err="1" smtClean="0"/>
              <a:t>Leiomyoma</a:t>
            </a:r>
            <a:r>
              <a:rPr lang="en-IN" dirty="0" smtClean="0"/>
              <a:t>, </a:t>
            </a:r>
            <a:r>
              <a:rPr lang="en-IN" dirty="0" err="1" smtClean="0"/>
              <a:t>leiomyosarcoma</a:t>
            </a:r>
            <a:r>
              <a:rPr lang="en-IN" dirty="0" smtClean="0"/>
              <a:t>, </a:t>
            </a:r>
            <a:r>
              <a:rPr lang="en-IN" dirty="0" err="1" smtClean="0"/>
              <a:t>rhabdomyosarcoma</a:t>
            </a:r>
            <a:r>
              <a:rPr lang="en-IN" dirty="0" smtClean="0"/>
              <a:t>, endometrial carcinoma, all have been known to be the preceding factors 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The underlying cause of uterine inversion in 80%-85% of cases is uterine </a:t>
            </a:r>
            <a:r>
              <a:rPr lang="en-IN" dirty="0" err="1" smtClean="0"/>
              <a:t>leiomyoma</a:t>
            </a:r>
            <a:r>
              <a:rPr lang="en-IN" dirty="0" smtClean="0"/>
              <a:t> making it the most common cause. </a:t>
            </a:r>
            <a:endParaRPr lang="en-IN" dirty="0" smtClean="0"/>
          </a:p>
          <a:p>
            <a:r>
              <a:rPr lang="en-IN" dirty="0" smtClean="0"/>
              <a:t>The proposed factors thought to contribute to uterine inversion are </a:t>
            </a:r>
            <a:endParaRPr lang="en-IN" dirty="0" smtClean="0"/>
          </a:p>
          <a:p>
            <a:r>
              <a:rPr lang="en-IN" dirty="0" smtClean="0"/>
              <a:t>(a) a uterus previously distended by a </a:t>
            </a:r>
            <a:r>
              <a:rPr lang="en-IN" dirty="0" err="1" smtClean="0"/>
              <a:t>tumor</a:t>
            </a:r>
            <a:r>
              <a:rPr lang="en-IN" dirty="0" smtClean="0"/>
              <a:t> undergoing sudden emptying; </a:t>
            </a:r>
            <a:endParaRPr lang="en-IN" dirty="0" smtClean="0"/>
          </a:p>
          <a:p>
            <a:r>
              <a:rPr lang="en-IN" dirty="0" smtClean="0"/>
              <a:t>(b) Intra uterine </a:t>
            </a:r>
            <a:r>
              <a:rPr lang="en-IN" dirty="0" err="1" smtClean="0"/>
              <a:t>tumor</a:t>
            </a:r>
            <a:r>
              <a:rPr lang="en-IN" dirty="0" smtClean="0"/>
              <a:t> causing thinning of uterus;</a:t>
            </a:r>
            <a:endParaRPr lang="en-IN" dirty="0" smtClean="0"/>
          </a:p>
          <a:p>
            <a:r>
              <a:rPr lang="en-IN" dirty="0" smtClean="0"/>
              <a:t> (c) dilatation of the cervix.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present case report is that of a woman presenting with </a:t>
            </a:r>
            <a:r>
              <a:rPr lang="en-IN" dirty="0" err="1" smtClean="0"/>
              <a:t>nonpuerperal</a:t>
            </a:r>
            <a:r>
              <a:rPr lang="en-IN" dirty="0" smtClean="0"/>
              <a:t> partial chronic uterine inversion secondary to a prolapsed necrotic sub mucous fibroid. In our patient hysterectomy was carried out as there was extensive necrosis with secondary degenerative changes.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10" y="-97155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2610" y="1219200"/>
            <a:ext cx="7884160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The occurrence of chronic inversion of uterus in the non puerperal state is a rarely encountered entity.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On encountering a large prolapsed fibroid one should suspect the presence of chronic </a:t>
            </a:r>
            <a:r>
              <a:rPr lang="en-IN" sz="2400" dirty="0" err="1" smtClean="0"/>
              <a:t>nonpuerperal</a:t>
            </a:r>
            <a:r>
              <a:rPr lang="en-IN" sz="2400" dirty="0" smtClean="0"/>
              <a:t> uterine inversion.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It is advisable to perform biopsy of the mass in view of its association with uterine malignancy.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In chronic inversion secondary to a fibroid, the clinician should suspect infection of the fibroid and uterus. Vaginal restoration and removal is difficult.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2259604" y="2967335"/>
            <a:ext cx="462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</a:t>
            </a:r>
            <a:endParaRPr lang="en-IN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" y="-73660"/>
            <a:ext cx="847661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HISTORY OF PRESENTING COMPLAINTS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7670" y="989330"/>
            <a:ext cx="8395970" cy="686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41 year old female Para 1 living 1 with previous LSCS came on 16</a:t>
            </a:r>
            <a:r>
              <a:rPr lang="en-US" baseline="30000" dirty="0" smtClean="0"/>
              <a:t>th</a:t>
            </a:r>
            <a:r>
              <a:rPr lang="en-US" dirty="0" smtClean="0"/>
              <a:t> August 2019 with complaint of </a:t>
            </a:r>
            <a:endParaRPr lang="en-US" dirty="0" smtClean="0"/>
          </a:p>
          <a:p>
            <a:r>
              <a:rPr lang="en-US" dirty="0" smtClean="0"/>
              <a:t>Bleeding P/V since 1 </a:t>
            </a:r>
            <a:r>
              <a:rPr lang="en-US" dirty="0" smtClean="0"/>
              <a:t>day</a:t>
            </a:r>
            <a:endParaRPr lang="en-US" dirty="0" smtClean="0"/>
          </a:p>
          <a:p>
            <a:r>
              <a:rPr lang="en-US" dirty="0" smtClean="0"/>
              <a:t>Foul smelling discharge P/V since 1 </a:t>
            </a:r>
            <a:r>
              <a:rPr lang="en-US" dirty="0" smtClean="0"/>
              <a:t>month</a:t>
            </a:r>
            <a:endParaRPr lang="en-US" dirty="0" smtClean="0"/>
          </a:p>
          <a:p>
            <a:r>
              <a:rPr lang="en-US" dirty="0" smtClean="0"/>
              <a:t>Pain in abdomen and genital region since 3 months</a:t>
            </a:r>
            <a:endParaRPr lang="en-US" dirty="0" smtClean="0"/>
          </a:p>
          <a:p>
            <a:r>
              <a:rPr lang="en-US" dirty="0" smtClean="0"/>
              <a:t>Menorrhagia associated with </a:t>
            </a:r>
            <a:r>
              <a:rPr lang="en-US" dirty="0" err="1" smtClean="0"/>
              <a:t>dysmenorrhea</a:t>
            </a:r>
            <a:r>
              <a:rPr lang="en-US" dirty="0" smtClean="0"/>
              <a:t> since 1 </a:t>
            </a:r>
            <a:r>
              <a:rPr lang="en-US" dirty="0" smtClean="0"/>
              <a:t>year</a:t>
            </a:r>
            <a:endParaRPr lang="en-US" dirty="0" smtClean="0"/>
          </a:p>
          <a:p>
            <a:r>
              <a:rPr lang="en-US" dirty="0" smtClean="0"/>
              <a:t>No H/O – </a:t>
            </a:r>
            <a:endParaRPr lang="en-US" dirty="0" smtClean="0"/>
          </a:p>
          <a:p>
            <a:r>
              <a:rPr lang="en-US" dirty="0" smtClean="0"/>
              <a:t>white discharge </a:t>
            </a:r>
            <a:endParaRPr lang="en-US" dirty="0" smtClean="0"/>
          </a:p>
          <a:p>
            <a:r>
              <a:rPr lang="en-US" dirty="0" smtClean="0"/>
              <a:t>Bladder bowel complaints , urinary frequency or urgency </a:t>
            </a:r>
            <a:endParaRPr lang="en-US" dirty="0" smtClean="0"/>
          </a:p>
          <a:p>
            <a:r>
              <a:rPr lang="en-US" dirty="0" smtClean="0"/>
              <a:t>Fever , nausea , </a:t>
            </a:r>
            <a:r>
              <a:rPr lang="en-US" dirty="0" err="1" smtClean="0"/>
              <a:t>vomitting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Mass coming out PV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Menstrual history</a:t>
            </a:r>
            <a:endParaRPr lang="en-US" sz="2400" dirty="0" smtClean="0"/>
          </a:p>
          <a:p>
            <a:r>
              <a:rPr lang="en-US" sz="2000" dirty="0" smtClean="0"/>
              <a:t>Menarche attained at 14 years of age</a:t>
            </a:r>
            <a:endParaRPr lang="en-US" sz="2000" dirty="0" smtClean="0"/>
          </a:p>
          <a:p>
            <a:r>
              <a:rPr lang="en-US" dirty="0" smtClean="0"/>
              <a:t>Last menstrual period – 8</a:t>
            </a:r>
            <a:r>
              <a:rPr lang="en-US" baseline="30000" dirty="0" smtClean="0"/>
              <a:t>th</a:t>
            </a:r>
            <a:r>
              <a:rPr lang="en-US" dirty="0" smtClean="0"/>
              <a:t> August (1 week prior) </a:t>
            </a:r>
            <a:endParaRPr lang="en-US" dirty="0" smtClean="0"/>
          </a:p>
          <a:p>
            <a:r>
              <a:rPr lang="en-US" dirty="0" smtClean="0"/>
              <a:t>Bled for 5 days.  3 pads soaked per day associated with passage of clots and </a:t>
            </a:r>
            <a:r>
              <a:rPr lang="en-US" dirty="0" err="1" smtClean="0"/>
              <a:t>dysmenorrhea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Past menstrual history since 1 year: 5-7 days / 28-32 days / increased menstrual flow . Associated with clot passage and </a:t>
            </a:r>
            <a:r>
              <a:rPr lang="en-US" dirty="0" err="1" smtClean="0"/>
              <a:t>dysmenorrhoea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1096010"/>
            <a:ext cx="8458200" cy="867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Past menstrual history prior to 1 year: 4 to 5 days / 28-32 days / normal flow (2 to 3 pads per day). 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err="1" smtClean="0"/>
              <a:t>Obstetric</a:t>
            </a:r>
            <a:r>
              <a:rPr lang="en-US" b="1" dirty="0" smtClean="0"/>
              <a:t> history </a:t>
            </a:r>
            <a:endParaRPr lang="en-US" b="1" dirty="0" smtClean="0"/>
          </a:p>
          <a:p>
            <a:r>
              <a:rPr lang="en-US" dirty="0" smtClean="0"/>
              <a:t>Married life 16 years </a:t>
            </a:r>
            <a:endParaRPr lang="en-US" dirty="0" smtClean="0"/>
          </a:p>
          <a:p>
            <a:r>
              <a:rPr lang="en-US" dirty="0" smtClean="0"/>
              <a:t>P1L1 – 14 year old female child . LSCS done in view of non progress of </a:t>
            </a:r>
            <a:r>
              <a:rPr lang="en-US" dirty="0" err="1" smtClean="0"/>
              <a:t>labour</a:t>
            </a:r>
            <a:endParaRPr lang="en-US" dirty="0" smtClean="0"/>
          </a:p>
          <a:p>
            <a:r>
              <a:rPr lang="en-US" dirty="0" smtClean="0"/>
              <a:t>Puerperal period uneventful</a:t>
            </a:r>
            <a:endParaRPr lang="en-IN" b="1" dirty="0" smtClean="0"/>
          </a:p>
          <a:p>
            <a:endParaRPr lang="en-IN" b="1" dirty="0" smtClean="0"/>
          </a:p>
          <a:p>
            <a:r>
              <a:rPr lang="en-IN" b="1" dirty="0" smtClean="0"/>
              <a:t>PAST MEDICAL AND SURGICAL HISTORY</a:t>
            </a:r>
            <a:r>
              <a:rPr lang="en-IN" dirty="0" smtClean="0"/>
              <a:t>:</a:t>
            </a:r>
            <a:endParaRPr lang="en-IN" dirty="0" smtClean="0"/>
          </a:p>
          <a:p>
            <a:r>
              <a:rPr lang="en-IN" dirty="0" smtClean="0"/>
              <a:t>No history of Diabetes mellitus , hypertension, tuberculosis , thyroid disorder.</a:t>
            </a:r>
            <a:endParaRPr lang="en-IN" dirty="0" smtClean="0"/>
          </a:p>
          <a:p>
            <a:r>
              <a:rPr lang="en-US" dirty="0" smtClean="0"/>
              <a:t>No history of intake of OC pills routinely </a:t>
            </a:r>
            <a:endParaRPr lang="en-US" dirty="0" smtClean="0"/>
          </a:p>
          <a:p>
            <a:r>
              <a:rPr lang="en-US" dirty="0" smtClean="0"/>
              <a:t>No major surgery in the past and no prior blood transfusion.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Personal history </a:t>
            </a:r>
            <a:endParaRPr lang="en-US" dirty="0" smtClean="0"/>
          </a:p>
          <a:p>
            <a:r>
              <a:rPr lang="en-US" dirty="0" smtClean="0"/>
              <a:t>Normal sleep and bowel bladder habits </a:t>
            </a:r>
            <a:endParaRPr lang="en-US" dirty="0" smtClean="0"/>
          </a:p>
          <a:p>
            <a:r>
              <a:rPr lang="en-US" dirty="0" smtClean="0"/>
              <a:t>No history of smoking or alcohol consumption </a:t>
            </a:r>
            <a:endParaRPr lang="en-US" dirty="0" smtClean="0"/>
          </a:p>
          <a:p>
            <a:endParaRPr lang="en-IN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80" y="40005"/>
            <a:ext cx="7807325" cy="11430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GENERAL PHYSICAL EXAMINATION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7355" y="847090"/>
            <a:ext cx="802576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Moderately built and nourished</a:t>
            </a:r>
            <a:endParaRPr lang="en-IN" dirty="0" smtClean="0"/>
          </a:p>
          <a:p>
            <a:r>
              <a:rPr lang="en-IN" dirty="0" smtClean="0"/>
              <a:t>Comfortable and co-operative at the time of examination</a:t>
            </a:r>
            <a:endParaRPr lang="en-IN" dirty="0" smtClean="0"/>
          </a:p>
          <a:p>
            <a:r>
              <a:rPr lang="en-IN" dirty="0" smtClean="0"/>
              <a:t>Height-165 cm</a:t>
            </a:r>
            <a:endParaRPr lang="en-IN" dirty="0" smtClean="0"/>
          </a:p>
          <a:p>
            <a:r>
              <a:rPr lang="en-IN" dirty="0" smtClean="0"/>
              <a:t>Weight- 51kg</a:t>
            </a:r>
            <a:endParaRPr lang="en-IN" dirty="0" smtClean="0"/>
          </a:p>
          <a:p>
            <a:r>
              <a:rPr lang="en-IN" dirty="0" smtClean="0"/>
              <a:t>BMI – 18.7 kg/m</a:t>
            </a:r>
            <a:r>
              <a:rPr lang="en-IN" dirty="0" smtClean="0">
                <a:latin typeface="Times New Roman" panose="02020603050405020304"/>
                <a:cs typeface="Times New Roman" panose="02020603050405020304"/>
              </a:rPr>
              <a:t>²</a:t>
            </a:r>
            <a:endParaRPr lang="en-IN" dirty="0" smtClean="0">
              <a:latin typeface="Times New Roman" panose="02020603050405020304"/>
              <a:cs typeface="Times New Roman" panose="02020603050405020304"/>
            </a:endParaRPr>
          </a:p>
          <a:p>
            <a:r>
              <a:rPr lang="en-IN" dirty="0" smtClean="0"/>
              <a:t>Skin – normal in texture and colour</a:t>
            </a:r>
            <a:endParaRPr lang="en-IN" dirty="0" smtClean="0"/>
          </a:p>
          <a:p>
            <a:r>
              <a:rPr lang="en-IN" dirty="0" smtClean="0"/>
              <a:t>Pulse – 76 </a:t>
            </a:r>
            <a:r>
              <a:rPr lang="en-IN" dirty="0" err="1" smtClean="0"/>
              <a:t>bpm</a:t>
            </a:r>
            <a:r>
              <a:rPr lang="en-IN" dirty="0" smtClean="0"/>
              <a:t> regular in rate, rhythm and normal volume measured in left radial artery. No apex pulse deficit and radio radial delay</a:t>
            </a:r>
            <a:endParaRPr lang="en-IN" dirty="0" smtClean="0"/>
          </a:p>
          <a:p>
            <a:r>
              <a:rPr lang="en-IN" dirty="0" smtClean="0"/>
              <a:t>BP – 110/70 mmHg taken in left brachial artery in supine position </a:t>
            </a:r>
            <a:endParaRPr lang="en-IN" dirty="0" smtClean="0"/>
          </a:p>
          <a:p>
            <a:r>
              <a:rPr lang="en-IN" dirty="0" smtClean="0"/>
              <a:t>Breasts  - clinically normal</a:t>
            </a:r>
            <a:endParaRPr lang="en-IN" dirty="0" smtClean="0"/>
          </a:p>
          <a:p>
            <a:r>
              <a:rPr lang="en-IN" dirty="0" smtClean="0"/>
              <a:t>Thyroid - clinically normal</a:t>
            </a:r>
            <a:endParaRPr lang="en-IN" dirty="0" smtClean="0"/>
          </a:p>
          <a:p>
            <a:r>
              <a:rPr lang="en-IN" dirty="0" smtClean="0"/>
              <a:t>Spine  - clinically normal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No pallor, </a:t>
            </a:r>
            <a:r>
              <a:rPr lang="en-IN" dirty="0" err="1" smtClean="0"/>
              <a:t>icterus</a:t>
            </a:r>
            <a:r>
              <a:rPr lang="en-IN" dirty="0" smtClean="0"/>
              <a:t>, </a:t>
            </a:r>
            <a:r>
              <a:rPr lang="en-IN" dirty="0" err="1" smtClean="0"/>
              <a:t>edema</a:t>
            </a:r>
            <a:r>
              <a:rPr lang="en-IN" dirty="0" smtClean="0"/>
              <a:t>, cyanosis, </a:t>
            </a:r>
            <a:r>
              <a:rPr lang="en-IN" dirty="0" err="1" smtClean="0"/>
              <a:t>lymphadenopathy</a:t>
            </a:r>
            <a:r>
              <a:rPr lang="en-IN" dirty="0" smtClean="0"/>
              <a:t>, clubbing</a:t>
            </a:r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CVS – S1 S2 normal . No murmurs </a:t>
            </a:r>
            <a:endParaRPr lang="en-US" dirty="0" smtClean="0"/>
          </a:p>
          <a:p>
            <a:r>
              <a:rPr lang="en-US" dirty="0" smtClean="0"/>
              <a:t>RS air entry bilaterally equal . No </a:t>
            </a:r>
            <a:r>
              <a:rPr lang="en-US" dirty="0" err="1" smtClean="0"/>
              <a:t>crepts</a:t>
            </a:r>
            <a:r>
              <a:rPr lang="en-US" dirty="0" smtClean="0"/>
              <a:t> , </a:t>
            </a:r>
            <a:r>
              <a:rPr lang="en-US" dirty="0" err="1" smtClean="0"/>
              <a:t>rales</a:t>
            </a:r>
            <a:r>
              <a:rPr lang="en-US" dirty="0" smtClean="0"/>
              <a:t> , </a:t>
            </a:r>
            <a:r>
              <a:rPr lang="en-US" dirty="0" err="1" smtClean="0"/>
              <a:t>rhonchi</a:t>
            </a:r>
            <a:r>
              <a:rPr lang="en-US" dirty="0" smtClean="0"/>
              <a:t> or abnormal breath sounds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cervical </a:t>
            </a:r>
            <a:r>
              <a:rPr lang="en-US" dirty="0" err="1" smtClean="0"/>
              <a:t>lymphadenopathy</a:t>
            </a:r>
            <a:r>
              <a:rPr lang="en-US" dirty="0" smtClean="0"/>
              <a:t> </a:t>
            </a:r>
            <a:endParaRPr lang="en-IN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575" y="1069975"/>
            <a:ext cx="8009890" cy="433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ABDOMINAL EXAMINATION</a:t>
            </a:r>
            <a:endParaRPr lang="en-IN" b="1" dirty="0" smtClean="0"/>
          </a:p>
          <a:p>
            <a:pPr>
              <a:buNone/>
            </a:pPr>
            <a:r>
              <a:rPr lang="en-IN" sz="2000" dirty="0" smtClean="0"/>
              <a:t>Inspection:</a:t>
            </a:r>
            <a:endParaRPr lang="en-IN" sz="2000" dirty="0" smtClean="0"/>
          </a:p>
          <a:p>
            <a:r>
              <a:rPr lang="en-IN" dirty="0" smtClean="0"/>
              <a:t>Umbilicus central and inverted</a:t>
            </a:r>
            <a:endParaRPr lang="en-IN" dirty="0" smtClean="0"/>
          </a:p>
          <a:p>
            <a:r>
              <a:rPr lang="en-IN" dirty="0" smtClean="0"/>
              <a:t>All quadrants move equally with respiration</a:t>
            </a:r>
            <a:endParaRPr lang="en-IN" dirty="0" smtClean="0"/>
          </a:p>
          <a:p>
            <a:r>
              <a:rPr lang="en-US" dirty="0" smtClean="0"/>
              <a:t>Scar of previous LSCS noted on lower abdomen. Well healed </a:t>
            </a:r>
            <a:endParaRPr lang="en-IN" dirty="0" smtClean="0"/>
          </a:p>
          <a:p>
            <a:r>
              <a:rPr lang="en-IN" dirty="0" smtClean="0"/>
              <a:t>No </a:t>
            </a:r>
            <a:r>
              <a:rPr lang="en-IN" dirty="0" err="1" smtClean="0"/>
              <a:t>striae</a:t>
            </a:r>
            <a:r>
              <a:rPr lang="en-IN" dirty="0" smtClean="0"/>
              <a:t> , dilated veins, sinuses </a:t>
            </a:r>
            <a:endParaRPr lang="en-IN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Palpation </a:t>
            </a:r>
            <a:r>
              <a:rPr lang="en-IN" dirty="0" smtClean="0"/>
              <a:t>:</a:t>
            </a:r>
            <a:endParaRPr lang="en-IN" dirty="0" smtClean="0"/>
          </a:p>
          <a:p>
            <a:r>
              <a:rPr lang="en-IN" dirty="0" smtClean="0"/>
              <a:t>Soft , </a:t>
            </a:r>
            <a:r>
              <a:rPr lang="en-IN" dirty="0" err="1" smtClean="0"/>
              <a:t>scaphoid</a:t>
            </a:r>
            <a:endParaRPr lang="en-IN" dirty="0" smtClean="0"/>
          </a:p>
          <a:p>
            <a:r>
              <a:rPr lang="en-US" dirty="0" smtClean="0"/>
              <a:t>No tenderness guarding and rigidity </a:t>
            </a:r>
            <a:endParaRPr lang="en-IN" dirty="0" smtClean="0"/>
          </a:p>
          <a:p>
            <a:r>
              <a:rPr lang="en-IN" dirty="0" smtClean="0"/>
              <a:t>No </a:t>
            </a:r>
            <a:r>
              <a:rPr lang="en-IN" dirty="0" err="1" smtClean="0"/>
              <a:t>organomegaly</a:t>
            </a:r>
            <a:r>
              <a:rPr lang="en-IN" dirty="0" smtClean="0"/>
              <a:t> (</a:t>
            </a:r>
            <a:r>
              <a:rPr lang="en-IN" dirty="0" err="1" smtClean="0"/>
              <a:t>hepatomegaly</a:t>
            </a:r>
            <a:r>
              <a:rPr lang="en-IN" dirty="0" smtClean="0"/>
              <a:t> and </a:t>
            </a:r>
            <a:r>
              <a:rPr lang="en-IN" dirty="0" err="1" smtClean="0"/>
              <a:t>splenomegaly</a:t>
            </a:r>
            <a:r>
              <a:rPr lang="en-IN" dirty="0" smtClean="0"/>
              <a:t>)</a:t>
            </a:r>
            <a:endParaRPr lang="en-IN" dirty="0" smtClean="0"/>
          </a:p>
          <a:p>
            <a:r>
              <a:rPr lang="en-US" dirty="0" smtClean="0"/>
              <a:t>Uterus just palpable in </a:t>
            </a:r>
            <a:r>
              <a:rPr lang="en-US" dirty="0" err="1" smtClean="0"/>
              <a:t>suprapubic</a:t>
            </a:r>
            <a:r>
              <a:rPr lang="en-US" dirty="0" smtClean="0"/>
              <a:t> region (12 to 14 weeks size)</a:t>
            </a:r>
            <a:endParaRPr lang="en-US" dirty="0" smtClean="0"/>
          </a:p>
          <a:p>
            <a:r>
              <a:rPr lang="en-US" dirty="0" smtClean="0"/>
              <a:t>Consistency firm , no tenderness , mobility present from side to side(no fixity to skin and underlying structures) and lower pole could not be reached </a:t>
            </a:r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GYNAECOLOGICAL EXAMINATION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784860" y="1231265"/>
            <a:ext cx="731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Per speculum examination : large </a:t>
            </a:r>
            <a:r>
              <a:rPr lang="en-US" dirty="0" err="1" smtClean="0"/>
              <a:t>bosselated</a:t>
            </a:r>
            <a:r>
              <a:rPr lang="en-US" dirty="0" smtClean="0"/>
              <a:t> </a:t>
            </a:r>
            <a:r>
              <a:rPr lang="en-US" dirty="0" err="1" smtClean="0"/>
              <a:t>heterogenous</a:t>
            </a:r>
            <a:r>
              <a:rPr lang="en-US" dirty="0" smtClean="0"/>
              <a:t> mass noted of size about 8x8 cm stretching the vaginal walls . Foul smelling necrotic areas with hemorrhage and ulceration suggestive of infection noted on the mass. No active bleeding noted </a:t>
            </a:r>
            <a:endParaRPr lang="en-US" dirty="0" smtClean="0"/>
          </a:p>
          <a:p>
            <a:r>
              <a:rPr lang="en-US" dirty="0" smtClean="0"/>
              <a:t>Cervix not visualized as vision was obscured by the lesion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 vaginal examination : </a:t>
            </a:r>
            <a:endParaRPr lang="en-US" dirty="0" smtClean="0"/>
          </a:p>
          <a:p>
            <a:r>
              <a:rPr lang="en-US" dirty="0" smtClean="0"/>
              <a:t>Large mass noted protruding through cervix and extending into the vagina </a:t>
            </a:r>
            <a:endParaRPr lang="en-US" dirty="0" smtClean="0"/>
          </a:p>
          <a:p>
            <a:r>
              <a:rPr lang="en-US" dirty="0" err="1" smtClean="0"/>
              <a:t>Fornices</a:t>
            </a:r>
            <a:r>
              <a:rPr lang="en-US" dirty="0" smtClean="0"/>
              <a:t> obliterated due to stretching effect of the mass </a:t>
            </a:r>
            <a:endParaRPr lang="en-US" dirty="0" smtClean="0"/>
          </a:p>
          <a:p>
            <a:r>
              <a:rPr lang="en-US" dirty="0" smtClean="0"/>
              <a:t>Cervix was not palpable as the mass was impacting the vaginal walls</a:t>
            </a:r>
            <a:endParaRPr lang="en-US" dirty="0" smtClean="0"/>
          </a:p>
          <a:p>
            <a:r>
              <a:rPr lang="en-US" dirty="0" smtClean="0"/>
              <a:t>Uterus size not assessed as bimanual examination was not possible due to mass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PROVISIONAL DIFFERENTIAL CLINICAL DIAGNOSIS </a:t>
            </a:r>
            <a:endParaRPr lang="en-US" dirty="0" smtClean="0"/>
          </a:p>
          <a:p>
            <a:r>
              <a:rPr lang="en-US" dirty="0" smtClean="0"/>
              <a:t>? </a:t>
            </a:r>
            <a:r>
              <a:rPr lang="en-US" dirty="0" err="1" smtClean="0"/>
              <a:t>Submucous</a:t>
            </a:r>
            <a:r>
              <a:rPr lang="en-US" dirty="0" smtClean="0"/>
              <a:t> </a:t>
            </a:r>
            <a:r>
              <a:rPr lang="en-US" dirty="0" err="1" smtClean="0"/>
              <a:t>pedunculated</a:t>
            </a:r>
            <a:r>
              <a:rPr lang="en-US" dirty="0" smtClean="0"/>
              <a:t> </a:t>
            </a:r>
            <a:r>
              <a:rPr lang="en-US" dirty="0" err="1" smtClean="0"/>
              <a:t>myomatous</a:t>
            </a:r>
            <a:r>
              <a:rPr lang="en-US" dirty="0" smtClean="0"/>
              <a:t> polyp</a:t>
            </a:r>
            <a:endParaRPr lang="en-US" dirty="0" smtClean="0"/>
          </a:p>
          <a:p>
            <a:r>
              <a:rPr lang="en-US" dirty="0" smtClean="0"/>
              <a:t>? </a:t>
            </a:r>
            <a:r>
              <a:rPr lang="en-US" dirty="0" err="1" smtClean="0"/>
              <a:t>Hypervascular</a:t>
            </a:r>
            <a:r>
              <a:rPr lang="en-US" dirty="0" smtClean="0"/>
              <a:t> endometrial </a:t>
            </a:r>
            <a:r>
              <a:rPr lang="en-US" dirty="0" smtClean="0"/>
              <a:t>polyp</a:t>
            </a:r>
            <a:endParaRPr lang="en-US" dirty="0" smtClean="0"/>
          </a:p>
          <a:p>
            <a:r>
              <a:rPr lang="en-US" dirty="0" smtClean="0"/>
              <a:t>? Cervical </a:t>
            </a:r>
            <a:r>
              <a:rPr lang="en-US" dirty="0" err="1" smtClean="0"/>
              <a:t>polypoidal</a:t>
            </a:r>
            <a:r>
              <a:rPr lang="en-US" dirty="0" smtClean="0"/>
              <a:t> growth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55" y="-3263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      </a:t>
            </a:r>
            <a:br>
              <a:rPr lang="en-US" sz="4900" b="1" dirty="0" smtClean="0"/>
            </a:br>
            <a:r>
              <a:rPr lang="en-US" sz="4900" b="1" dirty="0" smtClean="0"/>
              <a:t>  </a:t>
            </a:r>
            <a:br>
              <a:rPr lang="en-US" sz="4900" b="1" dirty="0" smtClean="0"/>
            </a:br>
            <a:r>
              <a:rPr lang="en-US" sz="4900" b="1" dirty="0" smtClean="0"/>
              <a:t>INVESTIGATIONS</a:t>
            </a:r>
            <a:br>
              <a:rPr lang="en-US" dirty="0" smtClean="0"/>
            </a:br>
            <a:br>
              <a:rPr lang="en-US" dirty="0" smtClean="0"/>
            </a:b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284605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u="sng" dirty="0" err="1" smtClean="0"/>
              <a:t>Hemogram</a:t>
            </a:r>
            <a:r>
              <a:rPr lang="en-US" sz="2400" b="1" u="sng" dirty="0" smtClean="0"/>
              <a:t>, blood sugar levels and liver and renal function test with blood electrolytes : WNL</a:t>
            </a:r>
            <a:endParaRPr lang="en-US" sz="2400" b="1" u="sng" dirty="0" smtClean="0"/>
          </a:p>
          <a:p>
            <a:pPr>
              <a:buNone/>
            </a:pPr>
            <a:r>
              <a:rPr lang="en-US" sz="2400" b="1" u="sng" dirty="0" smtClean="0"/>
              <a:t>HIV , </a:t>
            </a:r>
            <a:r>
              <a:rPr lang="en-US" sz="2400" b="1" u="sng" dirty="0" err="1" smtClean="0"/>
              <a:t>HbsAg</a:t>
            </a:r>
            <a:r>
              <a:rPr lang="en-US" sz="2400" b="1" u="sng" dirty="0" smtClean="0"/>
              <a:t> – negative </a:t>
            </a:r>
            <a:endParaRPr lang="en-US" sz="2400" b="1" u="sng" dirty="0" smtClean="0"/>
          </a:p>
          <a:p>
            <a:pPr>
              <a:buNone/>
            </a:pPr>
            <a:r>
              <a:rPr lang="en-US" sz="2400" b="1" u="sng" dirty="0" smtClean="0"/>
              <a:t>USG : </a:t>
            </a:r>
            <a:r>
              <a:rPr lang="en-US" sz="2400" dirty="0" smtClean="0"/>
              <a:t>Bulky uterus 10x6x6 cm with thickened Endometrial echo complex of 2.7 cm . Large mass of 7.3x6.9x6.9 cm noted extending upper vagina shows vascular pedicle continuous with thickened </a:t>
            </a:r>
            <a:r>
              <a:rPr lang="en-US" sz="2400" dirty="0" err="1" smtClean="0"/>
              <a:t>endometrium</a:t>
            </a:r>
            <a:r>
              <a:rPr lang="en-US" sz="2400" dirty="0" smtClean="0"/>
              <a:t> . Suggestive of </a:t>
            </a:r>
            <a:r>
              <a:rPr lang="en-US" sz="2400" dirty="0" err="1" smtClean="0"/>
              <a:t>fibrovascular</a:t>
            </a:r>
            <a:r>
              <a:rPr lang="en-US" sz="2400" dirty="0" smtClean="0"/>
              <a:t> endometrial polyp or </a:t>
            </a:r>
            <a:r>
              <a:rPr lang="en-US" sz="2400" dirty="0" err="1" smtClean="0"/>
              <a:t>submucous</a:t>
            </a:r>
            <a:r>
              <a:rPr lang="en-US" sz="2400" dirty="0" smtClean="0"/>
              <a:t> fibroid </a:t>
            </a:r>
            <a:r>
              <a:rPr lang="en-US" sz="2400" dirty="0" err="1" smtClean="0"/>
              <a:t>prolapsing</a:t>
            </a:r>
            <a:r>
              <a:rPr lang="en-US" sz="2400" dirty="0" smtClean="0"/>
              <a:t> through cervical canal into upper vagina. </a:t>
            </a:r>
            <a:endParaRPr lang="en-US" sz="2400" b="1" u="sng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740" y="989965"/>
            <a:ext cx="4838700" cy="572833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MRI </a:t>
            </a:r>
            <a:r>
              <a:rPr lang="en-US" dirty="0" smtClean="0"/>
              <a:t>findings suggestive of Bulky uterus 10x7x8 cm with large well defined </a:t>
            </a:r>
            <a:r>
              <a:rPr lang="en-US" dirty="0" err="1" smtClean="0"/>
              <a:t>lobulated</a:t>
            </a:r>
            <a:r>
              <a:rPr lang="en-US" dirty="0" smtClean="0"/>
              <a:t> solid enhancing </a:t>
            </a:r>
            <a:r>
              <a:rPr lang="en-US" dirty="0" err="1" smtClean="0"/>
              <a:t>pedunculated</a:t>
            </a:r>
            <a:r>
              <a:rPr lang="en-US" dirty="0" smtClean="0"/>
              <a:t> </a:t>
            </a:r>
            <a:r>
              <a:rPr lang="en-US" dirty="0" err="1" smtClean="0"/>
              <a:t>hypervascular</a:t>
            </a:r>
            <a:r>
              <a:rPr lang="en-US" dirty="0" smtClean="0"/>
              <a:t> mass projecting inferiorly from endometrial cavity, through cervical canal of 10x8.7x8.5 cm with extensive areas of hemorrhage and necrosis. No </a:t>
            </a:r>
            <a:r>
              <a:rPr lang="en-US" dirty="0" err="1" smtClean="0"/>
              <a:t>myometrial</a:t>
            </a:r>
            <a:r>
              <a:rPr lang="en-US" dirty="0" smtClean="0"/>
              <a:t> involvement . </a:t>
            </a:r>
            <a:r>
              <a:rPr lang="en-US" dirty="0" err="1" smtClean="0"/>
              <a:t>Parametrial</a:t>
            </a:r>
            <a:r>
              <a:rPr lang="en-US" dirty="0" smtClean="0"/>
              <a:t> planes are intact . Vagina is stretched and patent. </a:t>
            </a:r>
            <a:endParaRPr lang="en-US" dirty="0" smtClean="0"/>
          </a:p>
        </p:txBody>
      </p:sp>
      <p:pic>
        <p:nvPicPr>
          <p:cNvPr id="1026" name="Picture 2" descr="C:\Users\DELL\Desktop\chirag\images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140" y="1312545"/>
            <a:ext cx="4038600" cy="390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IN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62000" y="1544955"/>
            <a:ext cx="7924800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view of the bleeding, malignancy was considered and a core biopsy of the vaginal mass was done.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Histopathological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study revealed fragments composed of spindle cells with areas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haemorrhage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edema .There was no evidence of malignancy. The pathological diagnosis was “fibroid polyp-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leiomyoma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with secondary changes.”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patient was taken up for definitive surgery.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8716</Words>
  <Application>WPS Presentation</Application>
  <PresentationFormat>On-screen Show (4:3)</PresentationFormat>
  <Paragraphs>227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Calibri</vt:lpstr>
      <vt:lpstr>Data Pie Charts</vt:lpstr>
      <vt:lpstr>A case of large submucous pedunculated myomatous polyp with chronic partial uterine inversion</vt:lpstr>
      <vt:lpstr>HISTORY OF PRESENTING COMPLAINTS</vt:lpstr>
      <vt:lpstr>PowerPoint 演示文稿</vt:lpstr>
      <vt:lpstr>GENERAL PHYSICAL EXAMINATION</vt:lpstr>
      <vt:lpstr>PowerPoint 演示文稿</vt:lpstr>
      <vt:lpstr>GYNAECOLOGICAL EXAMINATION</vt:lpstr>
      <vt:lpstr>          INVESTIGATIONS  </vt:lpstr>
      <vt:lpstr>PowerPoint 演示文稿</vt:lpstr>
      <vt:lpstr>MANAGEMENT</vt:lpstr>
      <vt:lpstr>PowerPoint 演示文稿</vt:lpstr>
      <vt:lpstr>PowerPoint 演示文稿</vt:lpstr>
      <vt:lpstr>PowerPoint 演示文稿</vt:lpstr>
      <vt:lpstr>DISCUSSION</vt:lpstr>
      <vt:lpstr>PowerPoint 演示文稿</vt:lpstr>
      <vt:lpstr>PowerPoint 演示文稿</vt:lpstr>
      <vt:lpstr>PowerPoint 演示文稿</vt:lpstr>
      <vt:lpstr>PowerPoint 演示文稿</vt:lpstr>
      <vt:lpstr>CONCLUSION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VAGINOPLASTY : A COMPARISON OF THREE DIFFERENT OPERATIVE TECHNIQUES AND LONG TERM FOLLOW UP</dc:title>
  <dc:creator>admin</dc:creator>
  <cp:lastModifiedBy>ALISHA</cp:lastModifiedBy>
  <cp:revision>148</cp:revision>
  <dcterms:created xsi:type="dcterms:W3CDTF">2016-02-11T16:07:00Z</dcterms:created>
  <dcterms:modified xsi:type="dcterms:W3CDTF">2019-11-08T05:34:10Z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