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9" r:id="rId4"/>
    <p:sldId id="270" r:id="rId5"/>
    <p:sldId id="258" r:id="rId6"/>
    <p:sldId id="271" r:id="rId7"/>
    <p:sldId id="272" r:id="rId8"/>
    <p:sldId id="273" r:id="rId9"/>
    <p:sldId id="314" r:id="rId10"/>
    <p:sldId id="315" r:id="rId11"/>
    <p:sldId id="310" r:id="rId12"/>
    <p:sldId id="300" r:id="rId13"/>
    <p:sldId id="301" r:id="rId14"/>
    <p:sldId id="302" r:id="rId15"/>
    <p:sldId id="303" r:id="rId16"/>
    <p:sldId id="304" r:id="rId17"/>
    <p:sldId id="297" r:id="rId18"/>
    <p:sldId id="259" r:id="rId19"/>
    <p:sldId id="299" r:id="rId20"/>
    <p:sldId id="277" r:id="rId21"/>
    <p:sldId id="278" r:id="rId22"/>
    <p:sldId id="279" r:id="rId23"/>
    <p:sldId id="280" r:id="rId24"/>
    <p:sldId id="281" r:id="rId25"/>
    <p:sldId id="282" r:id="rId26"/>
    <p:sldId id="296" r:id="rId27"/>
    <p:sldId id="283" r:id="rId28"/>
    <p:sldId id="284" r:id="rId29"/>
    <p:sldId id="286" r:id="rId30"/>
    <p:sldId id="287" r:id="rId31"/>
    <p:sldId id="261" r:id="rId32"/>
    <p:sldId id="305" r:id="rId33"/>
    <p:sldId id="306" r:id="rId34"/>
    <p:sldId id="268" r:id="rId35"/>
    <p:sldId id="308" r:id="rId36"/>
    <p:sldId id="262" r:id="rId37"/>
    <p:sldId id="309" r:id="rId38"/>
    <p:sldId id="265" r:id="rId39"/>
    <p:sldId id="312" r:id="rId40"/>
    <p:sldId id="31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7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87D0-D088-4213-A3D1-A9978F894600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62A621-0C34-4565-9001-19DDC568D8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87D0-D088-4213-A3D1-A9978F894600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A621-0C34-4565-9001-19DDC568D8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862A621-0C34-4565-9001-19DDC568D8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87D0-D088-4213-A3D1-A9978F894600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87D0-D088-4213-A3D1-A9978F894600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862A621-0C34-4565-9001-19DDC568D8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87D0-D088-4213-A3D1-A9978F894600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62A621-0C34-4565-9001-19DDC568D8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9A387D0-D088-4213-A3D1-A9978F894600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A621-0C34-4565-9001-19DDC568D8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87D0-D088-4213-A3D1-A9978F894600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862A621-0C34-4565-9001-19DDC568D8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87D0-D088-4213-A3D1-A9978F894600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862A621-0C34-4565-9001-19DDC568D8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87D0-D088-4213-A3D1-A9978F894600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62A621-0C34-4565-9001-19DDC568D8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62A621-0C34-4565-9001-19DDC568D8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87D0-D088-4213-A3D1-A9978F894600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862A621-0C34-4565-9001-19DDC568D8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9A387D0-D088-4213-A3D1-A9978F894600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9A387D0-D088-4213-A3D1-A9978F894600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62A621-0C34-4565-9001-19DDC568D8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eart.bmj.com/content/91/suppl_2/ii7.ful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58000" cy="1752600"/>
          </a:xfrm>
        </p:spPr>
        <p:txBody>
          <a:bodyPr/>
          <a:lstStyle/>
          <a:p>
            <a:pPr algn="r"/>
            <a:r>
              <a:rPr lang="en-US" dirty="0" smtClean="0"/>
              <a:t>Dr </a:t>
            </a:r>
            <a:r>
              <a:rPr lang="en-US" dirty="0" err="1" smtClean="0"/>
              <a:t>Smruti</a:t>
            </a:r>
            <a:r>
              <a:rPr lang="en-US" dirty="0" smtClean="0"/>
              <a:t> </a:t>
            </a:r>
            <a:r>
              <a:rPr lang="en-US" dirty="0" err="1" smtClean="0"/>
              <a:t>Hindaria</a:t>
            </a:r>
            <a:endParaRPr lang="en-US" dirty="0" smtClean="0"/>
          </a:p>
          <a:p>
            <a:pPr algn="r"/>
            <a:r>
              <a:rPr lang="en-US" dirty="0" smtClean="0"/>
              <a:t>Assistant Professor</a:t>
            </a:r>
          </a:p>
          <a:p>
            <a:pPr algn="r"/>
            <a:r>
              <a:rPr lang="en-US" dirty="0" smtClean="0"/>
              <a:t>CVTS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6795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SURGICAL REVASCULARIZATION IN DEPRESSED CARDIAC FUNCTION:</a:t>
            </a:r>
            <a:br>
              <a:rPr lang="en-US" dirty="0" smtClean="0"/>
            </a:br>
            <a:r>
              <a:rPr lang="en-US" dirty="0" smtClean="0"/>
              <a:t>A CHALLENGE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Centre Experience: Sept 2017-Sept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Presenting complaints – </a:t>
            </a:r>
            <a:r>
              <a:rPr lang="en-US" dirty="0" err="1" smtClean="0"/>
              <a:t>angina+HF</a:t>
            </a:r>
            <a:r>
              <a:rPr lang="en-US" dirty="0" smtClean="0"/>
              <a:t> – 32</a:t>
            </a:r>
          </a:p>
          <a:p>
            <a:pPr>
              <a:buNone/>
            </a:pPr>
            <a:r>
              <a:rPr lang="en-US" dirty="0" smtClean="0"/>
              <a:t>						 HF only – 14</a:t>
            </a:r>
          </a:p>
          <a:p>
            <a:r>
              <a:rPr lang="en-US" dirty="0" smtClean="0"/>
              <a:t>NYHA class – II – 22 , III – 20 , IV – 4</a:t>
            </a:r>
          </a:p>
          <a:p>
            <a:r>
              <a:rPr lang="en-US" dirty="0" smtClean="0"/>
              <a:t>Deaths – early – 3 , late – 3</a:t>
            </a:r>
          </a:p>
          <a:p>
            <a:r>
              <a:rPr lang="en-US" dirty="0" err="1" smtClean="0"/>
              <a:t>Endarterectomy</a:t>
            </a:r>
            <a:r>
              <a:rPr lang="en-US" dirty="0" smtClean="0"/>
              <a:t> – LAD – 4, PDA – 6</a:t>
            </a:r>
          </a:p>
          <a:p>
            <a:r>
              <a:rPr lang="en-US" dirty="0" smtClean="0"/>
              <a:t>Mitral regurgitation – mild – 26 , mod – 18 , severe – 2</a:t>
            </a:r>
          </a:p>
          <a:p>
            <a:r>
              <a:rPr lang="en-US" dirty="0" smtClean="0"/>
              <a:t>Mitral </a:t>
            </a:r>
            <a:r>
              <a:rPr lang="en-US" dirty="0" err="1" smtClean="0"/>
              <a:t>annuloplasty</a:t>
            </a:r>
            <a:r>
              <a:rPr lang="en-US" dirty="0" smtClean="0"/>
              <a:t> ring -2 </a:t>
            </a:r>
          </a:p>
          <a:p>
            <a:r>
              <a:rPr lang="en-US" dirty="0" smtClean="0"/>
              <a:t>SVR – 1</a:t>
            </a:r>
          </a:p>
          <a:p>
            <a:r>
              <a:rPr lang="en-US" dirty="0" smtClean="0"/>
              <a:t>Significant improvement in NYHA class on follow – up at 3 months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Detailed </a:t>
            </a:r>
            <a:r>
              <a:rPr lang="en-US" dirty="0" err="1" smtClean="0"/>
              <a:t>preop</a:t>
            </a:r>
            <a:r>
              <a:rPr lang="en-US" dirty="0" smtClean="0"/>
              <a:t> assessment</a:t>
            </a:r>
          </a:p>
          <a:p>
            <a:r>
              <a:rPr lang="en-US" dirty="0" smtClean="0"/>
              <a:t>2D ECHO – EF,MR,LV aneurysm</a:t>
            </a:r>
          </a:p>
          <a:p>
            <a:r>
              <a:rPr lang="en-US" dirty="0" smtClean="0"/>
              <a:t>CAG</a:t>
            </a:r>
          </a:p>
          <a:p>
            <a:r>
              <a:rPr lang="en-US" dirty="0" smtClean="0"/>
              <a:t>Myocardial viability scan (cardiac </a:t>
            </a:r>
            <a:r>
              <a:rPr lang="en-US" dirty="0" err="1" smtClean="0"/>
              <a:t>MRI,Thallium</a:t>
            </a:r>
            <a:r>
              <a:rPr lang="en-US" dirty="0" smtClean="0"/>
              <a:t> scan )</a:t>
            </a:r>
          </a:p>
          <a:p>
            <a:r>
              <a:rPr lang="en-US" dirty="0" smtClean="0"/>
              <a:t>Renal function</a:t>
            </a:r>
          </a:p>
          <a:p>
            <a:r>
              <a:rPr lang="en-US" dirty="0" smtClean="0"/>
              <a:t>PFT</a:t>
            </a:r>
          </a:p>
          <a:p>
            <a:r>
              <a:rPr lang="en-US" dirty="0" smtClean="0"/>
              <a:t>IABP</a:t>
            </a:r>
          </a:p>
          <a:p>
            <a:r>
              <a:rPr lang="en-US" dirty="0" err="1" smtClean="0"/>
              <a:t>Intraop</a:t>
            </a:r>
            <a:r>
              <a:rPr lang="en-US" dirty="0" smtClean="0"/>
              <a:t> monitoring – PA catheter , </a:t>
            </a:r>
            <a:r>
              <a:rPr lang="en-US" dirty="0" err="1" smtClean="0"/>
              <a:t>inotropes</a:t>
            </a:r>
            <a:endParaRPr lang="en-US" dirty="0" smtClean="0"/>
          </a:p>
          <a:p>
            <a:r>
              <a:rPr lang="en-US" dirty="0" smtClean="0"/>
              <a:t>ON PUMP/OFF PUMP</a:t>
            </a:r>
          </a:p>
          <a:p>
            <a:r>
              <a:rPr lang="en-US" dirty="0" smtClean="0"/>
              <a:t>Choice of conduit</a:t>
            </a:r>
          </a:p>
          <a:p>
            <a:r>
              <a:rPr lang="en-US" dirty="0" smtClean="0"/>
              <a:t>Post op care and follow - up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	Concerns over the revascularization of patients with severely impaired left ventricular (LV) function are-</a:t>
            </a:r>
          </a:p>
          <a:p>
            <a:r>
              <a:rPr lang="en-US" dirty="0" smtClean="0"/>
              <a:t> poor prognosis,</a:t>
            </a:r>
          </a:p>
          <a:p>
            <a:r>
              <a:rPr lang="en-US" dirty="0" smtClean="0"/>
              <a:t> severe coronary artery disease, </a:t>
            </a:r>
          </a:p>
          <a:p>
            <a:r>
              <a:rPr lang="en-US" dirty="0" smtClean="0"/>
              <a:t>suboptimal graft longevity because of poor distal runoff in patients with severe LVD </a:t>
            </a:r>
          </a:p>
          <a:p>
            <a:r>
              <a:rPr lang="en-US" dirty="0" smtClean="0"/>
              <a:t>considerable myocardial scar burden.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Intraoperative</a:t>
            </a:r>
            <a:r>
              <a:rPr lang="en-US" dirty="0" smtClean="0"/>
              <a:t> difficulties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Enlarged heart</a:t>
            </a:r>
          </a:p>
          <a:p>
            <a:r>
              <a:rPr lang="en-US" dirty="0" smtClean="0"/>
              <a:t>Grossly diseased and calcified vessels requiring </a:t>
            </a:r>
            <a:r>
              <a:rPr lang="en-US" dirty="0" err="1" smtClean="0"/>
              <a:t>endarterectomy</a:t>
            </a:r>
            <a:endParaRPr lang="en-US" dirty="0" smtClean="0"/>
          </a:p>
          <a:p>
            <a:r>
              <a:rPr lang="en-US" dirty="0" smtClean="0"/>
              <a:t>Arrhythmias </a:t>
            </a:r>
          </a:p>
          <a:p>
            <a:r>
              <a:rPr lang="en-US" dirty="0" smtClean="0"/>
              <a:t>Mitral valve regurgitation</a:t>
            </a:r>
          </a:p>
          <a:p>
            <a:r>
              <a:rPr lang="en-US" dirty="0" smtClean="0"/>
              <a:t>LV aneurysm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600200"/>
            <a:ext cx="8229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Studies from different cohorts assessing the efficacy of surgical revascularization have demonstrated that these patients benefit the most from CABG, particularly if symptoms of angina — rather than heart failure — are evident.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dirty="0" smtClean="0"/>
              <a:t>(Surgical survival benefits for coronary disease patients with left ventricular </a:t>
            </a:r>
            <a:r>
              <a:rPr lang="en-US" dirty="0" err="1" smtClean="0"/>
              <a:t>dysfunction.</a:t>
            </a:r>
            <a:r>
              <a:rPr lang="en-US" i="1" dirty="0" err="1" smtClean="0"/>
              <a:t>Bounous</a:t>
            </a:r>
            <a:r>
              <a:rPr lang="en-US" i="1" dirty="0" smtClean="0"/>
              <a:t> EP, Mark DB, Pollock BG, </a:t>
            </a:r>
            <a:r>
              <a:rPr lang="en-US" i="1" dirty="0" err="1" smtClean="0"/>
              <a:t>Hlatky</a:t>
            </a:r>
            <a:r>
              <a:rPr lang="en-US" i="1" dirty="0" smtClean="0"/>
              <a:t> MA, Harrell FE </a:t>
            </a:r>
            <a:r>
              <a:rPr lang="en-US" i="1" dirty="0" err="1" smtClean="0"/>
              <a:t>Jr</a:t>
            </a:r>
            <a:r>
              <a:rPr lang="en-US" i="1" dirty="0" smtClean="0"/>
              <a:t>, Lee KL, Rankin JS, Wechsler AS, Pryor DB, </a:t>
            </a:r>
            <a:r>
              <a:rPr lang="en-US" i="1" dirty="0" err="1" smtClean="0"/>
              <a:t>Califf</a:t>
            </a:r>
            <a:r>
              <a:rPr lang="en-US" i="1" dirty="0" smtClean="0"/>
              <a:t> RM</a:t>
            </a:r>
          </a:p>
          <a:p>
            <a:r>
              <a:rPr lang="en-US" i="1" dirty="0" smtClean="0"/>
              <a:t>Circulation. 1988 Sep; 78(3 Pt 2):I151-7).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CABG in patients with severe myocardial dysfunction – </a:t>
            </a:r>
          </a:p>
          <a:p>
            <a:r>
              <a:rPr lang="en-US" dirty="0" smtClean="0"/>
              <a:t>preserves the remaining viable myocardium,</a:t>
            </a:r>
          </a:p>
          <a:p>
            <a:r>
              <a:rPr lang="en-US" dirty="0" smtClean="0"/>
              <a:t> prevents additional myocardial deterioration, </a:t>
            </a:r>
          </a:p>
          <a:p>
            <a:r>
              <a:rPr lang="en-US" dirty="0" smtClean="0"/>
              <a:t>induces the recovery of the systolic function of hibernated and ischemic myocardial segments.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Because alternative surgical treatments (i.e., transplantation and </a:t>
            </a:r>
            <a:r>
              <a:rPr lang="en-US" dirty="0" err="1" smtClean="0"/>
              <a:t>cardiomyoplasty</a:t>
            </a:r>
            <a:r>
              <a:rPr lang="en-US" dirty="0" smtClean="0"/>
              <a:t>) are limited and the results of medical therapy are often unsatisfactory, coronary artery bypass grafting (CABG) is often the only available treatment that will improve symptoms and longevity.</a:t>
            </a:r>
          </a:p>
          <a:p>
            <a:r>
              <a:rPr lang="en-US" dirty="0" smtClean="0"/>
              <a:t>In a cohort of patients with ischemic </a:t>
            </a:r>
            <a:r>
              <a:rPr lang="en-US" dirty="0" err="1" smtClean="0"/>
              <a:t>cardiomyopathy</a:t>
            </a:r>
            <a:r>
              <a:rPr lang="en-US" dirty="0" smtClean="0"/>
              <a:t>, the rates of death from any cause, death from cardiovascular causes, and death from any cause or hospitalization for cardiovascular causes were </a:t>
            </a:r>
            <a:r>
              <a:rPr lang="en-US" u="sng" dirty="0" smtClean="0"/>
              <a:t>significantly lower over 10 years among patients who underwent CABG in addition to receiving medical therapy than among those who received medical therapy alone.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(Funded by the National Institutes of Health; </a:t>
            </a:r>
            <a:r>
              <a:rPr lang="en-US" b="1" dirty="0" smtClean="0"/>
              <a:t>STICH [and STICHES] </a:t>
            </a:r>
            <a:r>
              <a:rPr lang="en-US" b="1" dirty="0" err="1" smtClean="0"/>
              <a:t>ClinicalTrials</a:t>
            </a:r>
            <a:r>
              <a:rPr lang="en-US" b="1" dirty="0" smtClean="0"/>
              <a:t>.)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From surgical point of view, coronary system is divided into 4 parts:</a:t>
            </a:r>
          </a:p>
          <a:p>
            <a:r>
              <a:rPr lang="en-US" dirty="0" smtClean="0"/>
              <a:t> 1-Left main coronary artery </a:t>
            </a:r>
          </a:p>
          <a:p>
            <a:r>
              <a:rPr lang="en-US" dirty="0" smtClean="0"/>
              <a:t>2-Left anterior descending artery (LAD)(and its diagonal branches)</a:t>
            </a:r>
          </a:p>
          <a:p>
            <a:r>
              <a:rPr lang="en-US" dirty="0" smtClean="0"/>
              <a:t> 3-Left circumflex artery (and its marginal branches) </a:t>
            </a:r>
          </a:p>
          <a:p>
            <a:r>
              <a:rPr lang="en-US" dirty="0" smtClean="0"/>
              <a:t>4-Right coronary artery (and its posterior descending branch [PDA])</a:t>
            </a:r>
            <a:endParaRPr lang="en-US" dirty="0"/>
          </a:p>
        </p:txBody>
      </p:sp>
      <p:pic>
        <p:nvPicPr>
          <p:cNvPr id="6" name="Content Placeholder 5" descr="c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1828800"/>
            <a:ext cx="41148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ag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3400" y="381000"/>
            <a:ext cx="8153400" cy="601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 of CABG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	Complete revascularization of myocardium; to:</a:t>
            </a:r>
          </a:p>
          <a:p>
            <a:r>
              <a:rPr lang="en-US" dirty="0" smtClean="0"/>
              <a:t>Relieve symptoms (angina, heart failure) </a:t>
            </a:r>
          </a:p>
          <a:p>
            <a:r>
              <a:rPr lang="en-US" dirty="0" smtClean="0"/>
              <a:t>Improve quality of life, </a:t>
            </a:r>
          </a:p>
          <a:p>
            <a:r>
              <a:rPr lang="en-US" dirty="0" smtClean="0"/>
              <a:t>Increase life expectancy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Coronary Artery </a:t>
            </a:r>
            <a:r>
              <a:rPr lang="en-US" dirty="0" err="1" smtClean="0"/>
              <a:t>Disease:Epidemiology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schemic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heart disease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(prevalence 35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- 40</a:t>
            </a:r>
            <a:r>
              <a:rPr 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%)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CHD may manifest itself in many presentations: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angina pectoris of effort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myocardial infarction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irregularities of the heart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cardiac failure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sudden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death</a:t>
            </a:r>
          </a:p>
          <a:p>
            <a:pPr algn="just">
              <a:lnSpc>
                <a:spcPct val="80000"/>
              </a:lnSpc>
              <a:defRPr/>
            </a:pPr>
            <a:r>
              <a:rPr lang="en-US" smtClean="0">
                <a:latin typeface="Calibri" pitchFamily="34" charset="0"/>
                <a:cs typeface="Calibri" pitchFamily="34" charset="0"/>
              </a:rPr>
              <a:t>LV dysfunction – 60-70%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80000"/>
              </a:lnSpc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g 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6770" y="381000"/>
            <a:ext cx="8476230" cy="57134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g 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8264" y="381000"/>
            <a:ext cx="8374736" cy="57134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g 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8264" y="457200"/>
            <a:ext cx="8374736" cy="5637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g 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3400" y="228600"/>
            <a:ext cx="7914413" cy="59420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g 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3400" y="304800"/>
            <a:ext cx="8117401" cy="6094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g 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600" y="0"/>
            <a:ext cx="8735219" cy="65582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g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1000" y="228600"/>
            <a:ext cx="8278019" cy="6215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pb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9600" y="304800"/>
            <a:ext cx="8117401" cy="6094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g 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28600"/>
            <a:ext cx="8269801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g 1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228600"/>
            <a:ext cx="8506619" cy="63866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lnSpc>
                <a:spcPct val="90000"/>
              </a:lnSpc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The pattern of CHD in India has been reported to be as follows: </a:t>
            </a:r>
          </a:p>
          <a:p>
            <a:pPr marL="457200" indent="-457200" algn="just">
              <a:lnSpc>
                <a:spcPct val="90000"/>
              </a:lnSpc>
              <a:buFontTx/>
              <a:buAutoNum type="alphaLcParenR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CHD appears a decade earlier compared with the age incidence in developed countries. The peak period is attained between 51-60 years </a:t>
            </a:r>
          </a:p>
          <a:p>
            <a:pPr marL="457200" indent="-457200" algn="just">
              <a:lnSpc>
                <a:spcPct val="90000"/>
              </a:lnSpc>
              <a:buFontTx/>
              <a:buAutoNum type="alphaLcParenR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males are affected more than females </a:t>
            </a:r>
          </a:p>
          <a:p>
            <a:pPr marL="457200" indent="-457200" algn="just">
              <a:lnSpc>
                <a:spcPct val="90000"/>
              </a:lnSpc>
              <a:buFontTx/>
              <a:buAutoNum type="alphaLcParenR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hypertension and diabetes account for about 40 per cent of all cases </a:t>
            </a:r>
          </a:p>
          <a:p>
            <a:pPr marL="457200" indent="-457200" algn="just">
              <a:lnSpc>
                <a:spcPct val="90000"/>
              </a:lnSpc>
              <a:buFontTx/>
              <a:buAutoNum type="alphaLcParenR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heavy smoking is responsible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aetiologically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a good number of cases.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g 1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742531" cy="2809831"/>
          </a:xfrm>
        </p:spPr>
      </p:pic>
      <p:pic>
        <p:nvPicPr>
          <p:cNvPr id="5" name="Content Placeholder 3" descr="cag 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0"/>
            <a:ext cx="3962400" cy="2819400"/>
          </a:xfrm>
          <a:prstGeom prst="rect">
            <a:avLst/>
          </a:prstGeom>
        </p:spPr>
      </p:pic>
      <p:pic>
        <p:nvPicPr>
          <p:cNvPr id="6" name="Content Placeholder 3" descr="cag 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733800"/>
            <a:ext cx="3962400" cy="3124200"/>
          </a:xfrm>
          <a:prstGeom prst="rect">
            <a:avLst/>
          </a:prstGeom>
        </p:spPr>
      </p:pic>
      <p:pic>
        <p:nvPicPr>
          <p:cNvPr id="7" name="Content Placeholder 3" descr="cag 1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1" y="3657600"/>
            <a:ext cx="3962400" cy="3200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IABP</a:t>
            </a:r>
            <a:endParaRPr lang="en-US" dirty="0"/>
          </a:p>
        </p:txBody>
      </p:sp>
      <p:pic>
        <p:nvPicPr>
          <p:cNvPr id="4" name="Content Placeholder 3" descr="iabp 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19200" y="1219200"/>
            <a:ext cx="66294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abp 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62000" y="381000"/>
            <a:ext cx="7820819" cy="57001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abp 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117401" cy="6094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Swan </a:t>
            </a:r>
            <a:r>
              <a:rPr lang="en-US" dirty="0" err="1" smtClean="0"/>
              <a:t>Ganz</a:t>
            </a:r>
            <a:r>
              <a:rPr lang="en-US" dirty="0" smtClean="0"/>
              <a:t> catheter</a:t>
            </a:r>
            <a:endParaRPr lang="en-US" dirty="0"/>
          </a:p>
        </p:txBody>
      </p:sp>
      <p:pic>
        <p:nvPicPr>
          <p:cNvPr id="4" name="Content Placeholder 3" descr="PA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b="24237"/>
          <a:stretch>
            <a:fillRect/>
          </a:stretch>
        </p:blipFill>
        <p:spPr>
          <a:xfrm>
            <a:off x="762000" y="1676400"/>
            <a:ext cx="7586159" cy="43151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PA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304800"/>
            <a:ext cx="4495800" cy="4724400"/>
          </a:xfrm>
        </p:spPr>
      </p:pic>
      <p:pic>
        <p:nvPicPr>
          <p:cNvPr id="6" name="Content Placeholder 5" descr="PA 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196311"/>
            <a:ext cx="4191000" cy="46616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572000"/>
          </a:xfrm>
        </p:spPr>
        <p:txBody>
          <a:bodyPr/>
          <a:lstStyle/>
          <a:p>
            <a:r>
              <a:rPr lang="en-US" sz="2800" dirty="0" smtClean="0"/>
              <a:t>complication of left ventricular (LV) global or regional pathological remodeling due to chronic coronary artery disease  -  </a:t>
            </a:r>
            <a:r>
              <a:rPr lang="en-US" sz="2800" dirty="0" err="1" smtClean="0"/>
              <a:t>valvular</a:t>
            </a:r>
            <a:r>
              <a:rPr lang="en-US" sz="2800" dirty="0" smtClean="0"/>
              <a:t> consequences of increased tethering forces and reduced closing forces.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146" name="Picture 2" descr="C:\Users\user\Desktop\IMR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920726"/>
            <a:ext cx="1905000" cy="2437402"/>
          </a:xfrm>
          <a:prstGeom prst="rect">
            <a:avLst/>
          </a:prstGeom>
          <a:noFill/>
        </p:spPr>
      </p:pic>
      <p:pic>
        <p:nvPicPr>
          <p:cNvPr id="6147" name="Picture 3" descr="C:\Users\user\Desktop\IMR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399" y="3962400"/>
            <a:ext cx="1824033" cy="2322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Surgical ventricular restoration</a:t>
            </a:r>
            <a:endParaRPr lang="en-US" dirty="0"/>
          </a:p>
        </p:txBody>
      </p:sp>
      <p:pic>
        <p:nvPicPr>
          <p:cNvPr id="5" name="Content Placeholder 4" descr="LVA1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1447800"/>
            <a:ext cx="3302000" cy="3810000"/>
          </a:xfrm>
        </p:spPr>
      </p:pic>
      <p:pic>
        <p:nvPicPr>
          <p:cNvPr id="6" name="Content Placeholder 5" descr="LVA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86200" y="1371600"/>
            <a:ext cx="5076305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op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Medical therapy</a:t>
            </a:r>
          </a:p>
          <a:p>
            <a:r>
              <a:rPr lang="en-US" dirty="0" smtClean="0"/>
              <a:t>Beta blockers</a:t>
            </a:r>
          </a:p>
          <a:p>
            <a:r>
              <a:rPr lang="en-US" dirty="0" smtClean="0"/>
              <a:t> ACE inhibitors</a:t>
            </a:r>
          </a:p>
          <a:p>
            <a:r>
              <a:rPr lang="en-US" dirty="0" smtClean="0"/>
              <a:t>Diuretics- </a:t>
            </a:r>
            <a:r>
              <a:rPr lang="en-US" dirty="0" err="1" smtClean="0"/>
              <a:t>Aldosterone</a:t>
            </a:r>
            <a:r>
              <a:rPr lang="en-US" dirty="0" smtClean="0"/>
              <a:t> antagonists</a:t>
            </a:r>
          </a:p>
          <a:p>
            <a:r>
              <a:rPr lang="en-US" dirty="0" smtClean="0"/>
              <a:t>Aspirin, </a:t>
            </a:r>
            <a:r>
              <a:rPr lang="en-US" dirty="0" err="1" smtClean="0"/>
              <a:t>Clopidogrel</a:t>
            </a:r>
            <a:endParaRPr lang="en-US" dirty="0" smtClean="0"/>
          </a:p>
          <a:p>
            <a:r>
              <a:rPr lang="en-US" dirty="0" err="1" smtClean="0"/>
              <a:t>Statins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Physiotherapy, general care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smtClean="0"/>
              <a:t>CABG can be performed in patients with severe LV dysfunction with good results.</a:t>
            </a:r>
          </a:p>
          <a:p>
            <a:r>
              <a:rPr lang="en-US" sz="2000" dirty="0" smtClean="0"/>
              <a:t>Requires the team work of cardiac surgeons, cardiologists, cardiac </a:t>
            </a:r>
            <a:r>
              <a:rPr lang="en-US" sz="2000" dirty="0" err="1" smtClean="0"/>
              <a:t>anaesthetist</a:t>
            </a:r>
            <a:r>
              <a:rPr lang="en-US" sz="2000" dirty="0" smtClean="0"/>
              <a:t> , nursing staff and the </a:t>
            </a:r>
            <a:r>
              <a:rPr lang="en-US" sz="2000" dirty="0" err="1" smtClean="0"/>
              <a:t>Perfusionist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7170" name="Picture 2" descr="C:\Users\user\Desktop\te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971800"/>
            <a:ext cx="44196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Desktop\pic 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3368842"/>
          </a:xfrm>
          <a:prstGeom prst="rect">
            <a:avLst/>
          </a:prstGeom>
          <a:noFill/>
        </p:spPr>
      </p:pic>
      <p:pic>
        <p:nvPicPr>
          <p:cNvPr id="1027" name="Picture 3" descr="C:\Users\user\Desktop\pic 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0796" y="3124200"/>
            <a:ext cx="4973203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Content Placeholder 3" descr="heart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177381" y="2979737"/>
            <a:ext cx="2752725" cy="1666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LV Systolic Dysfunction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LV systolic dysfunction was graded as mild (LVEF 41–45%), moderate (LVEF 36–40%), or severe (LVEF ⩽ 35%) 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The study of highest quality is the registry for the </a:t>
            </a:r>
            <a:r>
              <a:rPr lang="en-US" sz="2400" b="1" u="sng" dirty="0" smtClean="0">
                <a:latin typeface="Calibri" pitchFamily="34" charset="0"/>
                <a:cs typeface="Calibri" pitchFamily="34" charset="0"/>
              </a:rPr>
              <a:t>TRACE study,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randomised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controlled trial comparing placebo and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trandolapril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in Denmark, predominantly (76%) in patients with a first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MI.Of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6526 patients in whom the wall motion index could be determined, 2606 patients </a:t>
            </a:r>
            <a:r>
              <a:rPr lang="en-US" sz="2400" b="1" u="sng" dirty="0" smtClean="0">
                <a:latin typeface="Calibri" pitchFamily="34" charset="0"/>
                <a:cs typeface="Calibri" pitchFamily="34" charset="0"/>
              </a:rPr>
              <a:t>(40%) developed major LVSD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Among those who had LVSD, </a:t>
            </a:r>
            <a:r>
              <a:rPr lang="en-US" sz="2400" b="1" u="sng" dirty="0" smtClean="0">
                <a:latin typeface="Calibri" pitchFamily="34" charset="0"/>
                <a:cs typeface="Calibri" pitchFamily="34" charset="0"/>
              </a:rPr>
              <a:t>74% developed features of heart failure and 30% of all patients had both LVSD and heart failure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 However, 24% of patients had features of heart failure but did not have LVSD. Overall, </a:t>
            </a:r>
            <a:r>
              <a:rPr lang="en-US" sz="2400" b="1" u="sng" dirty="0" smtClean="0">
                <a:latin typeface="Calibri" pitchFamily="34" charset="0"/>
                <a:cs typeface="Calibri" pitchFamily="34" charset="0"/>
              </a:rPr>
              <a:t>about two thirds of patients had either heart failure or LVSD </a:t>
            </a:r>
            <a:endParaRPr lang="en-US" sz="2400" b="1" u="sng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user\Downloads\heartjnl-2005-May-91-suppl 2-ii7-F2.larg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7408226" cy="452596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5638800"/>
            <a:ext cx="708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Proportion of patients with heart failure and left ventricular systolic dysfunction within the first few days after a myocardial infarction in the TRACE study.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  <a:hlinkClick r:id="rId3"/>
              </a:rPr>
              <a:t>2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762000"/>
            <a:ext cx="6096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user\Desktop\HF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39200" cy="2362200"/>
          </a:xfrm>
          <a:prstGeom prst="rect">
            <a:avLst/>
          </a:prstGeom>
          <a:noFill/>
        </p:spPr>
      </p:pic>
      <p:pic>
        <p:nvPicPr>
          <p:cNvPr id="4099" name="Picture 3" descr="C:\Users\user\Desktop\HF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0"/>
            <a:ext cx="4267200" cy="2514600"/>
          </a:xfrm>
          <a:prstGeom prst="rect">
            <a:avLst/>
          </a:prstGeom>
          <a:noFill/>
        </p:spPr>
      </p:pic>
      <p:pic>
        <p:nvPicPr>
          <p:cNvPr id="4100" name="Picture 4" descr="C:\Users\user\Desktop\HF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667000"/>
            <a:ext cx="84582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Centre Experience: Sept 2017-Sept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Total CABG – 123</a:t>
            </a:r>
          </a:p>
          <a:p>
            <a:r>
              <a:rPr lang="en-US" dirty="0" smtClean="0"/>
              <a:t>Total patients with LVEF &lt; 40% - </a:t>
            </a:r>
            <a:r>
              <a:rPr lang="en-US" b="1" dirty="0" smtClean="0"/>
              <a:t>46</a:t>
            </a:r>
          </a:p>
          <a:p>
            <a:r>
              <a:rPr lang="en-US" dirty="0" smtClean="0"/>
              <a:t>LVEF &lt; 30% - </a:t>
            </a:r>
            <a:r>
              <a:rPr lang="en-US" b="1" dirty="0" smtClean="0"/>
              <a:t>19</a:t>
            </a:r>
            <a:r>
              <a:rPr lang="en-US" dirty="0" smtClean="0"/>
              <a:t>, LVEF 30-40% - </a:t>
            </a:r>
            <a:r>
              <a:rPr lang="en-US" b="1" dirty="0" smtClean="0"/>
              <a:t>27</a:t>
            </a:r>
          </a:p>
          <a:p>
            <a:r>
              <a:rPr lang="en-US" dirty="0" smtClean="0"/>
              <a:t>Male – 32, Female – 14</a:t>
            </a:r>
          </a:p>
          <a:p>
            <a:r>
              <a:rPr lang="en-US" dirty="0" smtClean="0"/>
              <a:t>Age – youngest – 38 years, oldest – 78 years</a:t>
            </a:r>
          </a:p>
          <a:p>
            <a:r>
              <a:rPr lang="en-US" dirty="0" smtClean="0"/>
              <a:t>LMCA – 12, TVD – 24 , DVD – 10</a:t>
            </a:r>
          </a:p>
          <a:p>
            <a:r>
              <a:rPr lang="en-US" dirty="0" smtClean="0"/>
              <a:t>IABP – </a:t>
            </a:r>
            <a:r>
              <a:rPr lang="en-US" dirty="0" err="1" smtClean="0"/>
              <a:t>Preop</a:t>
            </a:r>
            <a:r>
              <a:rPr lang="en-US" dirty="0" smtClean="0"/>
              <a:t> – 2, </a:t>
            </a:r>
            <a:r>
              <a:rPr lang="en-US" dirty="0" err="1" smtClean="0"/>
              <a:t>Postop</a:t>
            </a:r>
            <a:r>
              <a:rPr lang="en-US" dirty="0" smtClean="0"/>
              <a:t> – 4</a:t>
            </a:r>
          </a:p>
          <a:p>
            <a:r>
              <a:rPr lang="en-US" dirty="0" smtClean="0"/>
              <a:t>Emergency – LM – 8 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1509</TotalTime>
  <Words>665</Words>
  <Application>Microsoft Office PowerPoint</Application>
  <PresentationFormat>On-screen Show (4:3)</PresentationFormat>
  <Paragraphs>108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Civic</vt:lpstr>
      <vt:lpstr>SURGICAL REVASCULARIZATION IN DEPRESSED CARDIAC FUNCTION: A CHALLENGE</vt:lpstr>
      <vt:lpstr>Coronary Artery Disease:Epidemiology</vt:lpstr>
      <vt:lpstr>Slide 3</vt:lpstr>
      <vt:lpstr>Slide 4</vt:lpstr>
      <vt:lpstr>LV Systolic Dysfunction</vt:lpstr>
      <vt:lpstr>Slide 6</vt:lpstr>
      <vt:lpstr>Slide 7</vt:lpstr>
      <vt:lpstr>Slide 8</vt:lpstr>
      <vt:lpstr>Our Centre Experience: Sept 2017-Sept 2019</vt:lpstr>
      <vt:lpstr>Our Centre Experience: Sept 2017-Sept 2019</vt:lpstr>
      <vt:lpstr>Strategy </vt:lpstr>
      <vt:lpstr>Challenges</vt:lpstr>
      <vt:lpstr>Intraoperative difficulties</vt:lpstr>
      <vt:lpstr>Slide 14</vt:lpstr>
      <vt:lpstr>Slide 15</vt:lpstr>
      <vt:lpstr>Slide 16</vt:lpstr>
      <vt:lpstr>Surgical Anatomy</vt:lpstr>
      <vt:lpstr>Slide 18</vt:lpstr>
      <vt:lpstr>Aim of CABG 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IABP</vt:lpstr>
      <vt:lpstr>Slide 32</vt:lpstr>
      <vt:lpstr>Slide 33</vt:lpstr>
      <vt:lpstr>Swan Ganz catheter</vt:lpstr>
      <vt:lpstr>Slide 35</vt:lpstr>
      <vt:lpstr>IMR</vt:lpstr>
      <vt:lpstr>Surgical ventricular restoration</vt:lpstr>
      <vt:lpstr>Post op care</vt:lpstr>
      <vt:lpstr>Conclusion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SURGICAL REVASCULARIZATION IN DEPRESSED CARDIAC FUNCTION: A CHALLENGE</dc:title>
  <dc:creator>user</dc:creator>
  <cp:lastModifiedBy>user</cp:lastModifiedBy>
  <cp:revision>90</cp:revision>
  <dcterms:created xsi:type="dcterms:W3CDTF">2019-11-21T05:51:04Z</dcterms:created>
  <dcterms:modified xsi:type="dcterms:W3CDTF">2019-11-29T08:17:38Z</dcterms:modified>
</cp:coreProperties>
</file>