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81" r:id="rId13"/>
    <p:sldId id="267" r:id="rId14"/>
    <p:sldId id="268" r:id="rId15"/>
    <p:sldId id="269" r:id="rId16"/>
    <p:sldId id="278" r:id="rId17"/>
    <p:sldId id="271" r:id="rId18"/>
    <p:sldId id="272" r:id="rId19"/>
    <p:sldId id="270" r:id="rId20"/>
    <p:sldId id="277" r:id="rId21"/>
    <p:sldId id="273" r:id="rId22"/>
    <p:sldId id="274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AE5A8-5996-EA43-94F2-19EDFBF65F95}" v="31" dt="2019-11-28T09:52:11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79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7AF404-FC53-4344-9A5A-62ED5CAA6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1E35A-6E12-924E-AAC9-3A82211C3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BE57A-0771-0D44-95C6-156004378AD1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8095-0C5D-9C46-8411-D2DCFDC0E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BC139-FB55-D54E-8561-70CD3300B0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73883-7CEC-0844-ACAE-3F59B53E2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C47A-6949-41B5-AA71-3985C8C7929A}" type="datetimeFigureOut">
              <a:rPr lang="en-IN" smtClean="0"/>
              <a:t>29/11/19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3326-7735-41C2-947D-88D150A175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5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jter</a:t>
            </a:r>
            <a:r>
              <a:rPr lang="en-US" dirty="0"/>
              <a:t>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3344D3-FA11-FD4B-B3B3-D1BD7110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458397E-EF85-9B49-9812-E1F23A04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3DCF89-5806-044F-AE59-870E6BF0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75D4AB-FB68-C34B-A1AA-CF3E2AF3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785D-46F8-CD49-8E01-9E143126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E9B8E-D2A1-D14C-8FEF-3D91A662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863E8-3D28-8549-8FAA-BEA649D2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6C494-47D8-2343-9D8D-A76A3CD9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DPU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9000"/>
                    </a14:imgEffect>
                    <a14:imgEffect>
                      <a14:colorTemperature colorTemp="4000"/>
                    </a14:imgEffect>
                    <a14:imgEffect>
                      <a14:saturation sat="24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7000" t="17000" r="-9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599"/>
            <a:ext cx="9144000" cy="68580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Calisto MT" pitchFamily="18" charset="0"/>
              </a:rPr>
              <a:t>DEPARTMENT OF CARDIOTHORACIC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7482"/>
            <a:ext cx="9143999" cy="11430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Dr. D Y </a:t>
            </a:r>
            <a:r>
              <a:rPr lang="en-US" sz="2800" u="sng" dirty="0" err="1">
                <a:solidFill>
                  <a:srgbClr val="FF0000"/>
                </a:solidFill>
              </a:rPr>
              <a:t>Patil</a:t>
            </a:r>
            <a:r>
              <a:rPr lang="en-US" sz="2800" u="sng" dirty="0">
                <a:solidFill>
                  <a:srgbClr val="FF0000"/>
                </a:solidFill>
              </a:rPr>
              <a:t> Medical College, Hospital &amp; Research Centre, </a:t>
            </a:r>
            <a:r>
              <a:rPr lang="en-US" sz="2800" u="sng" dirty="0" err="1">
                <a:solidFill>
                  <a:srgbClr val="FF0000"/>
                </a:solidFill>
              </a:rPr>
              <a:t>Pimpri</a:t>
            </a:r>
            <a:r>
              <a:rPr lang="en-US" sz="2800" u="sng" dirty="0">
                <a:solidFill>
                  <a:srgbClr val="FF0000"/>
                </a:solidFill>
              </a:rPr>
              <a:t> Pune</a:t>
            </a:r>
          </a:p>
        </p:txBody>
      </p:sp>
      <p:pic>
        <p:nvPicPr>
          <p:cNvPr id="1026" name="Picture 2" descr="C:\Users\ranjit pawar\Downloads\PHOTO-2019-11-07-15-42-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2514598" y="2057399"/>
            <a:ext cx="4114802" cy="4004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njit pawar\Desktop\DPU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3213"/>
            <a:ext cx="2496275" cy="7488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1F23-2B1B-8D43-84FD-4C8F9DB7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721" y="603504"/>
            <a:ext cx="4870629" cy="19659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/>
              <a:t>Total anomalous pulmonary venous Connection( TAPVC)</a:t>
            </a:r>
            <a:endParaRPr lang="en-US"/>
          </a:p>
        </p:txBody>
      </p:sp>
      <p:pic>
        <p:nvPicPr>
          <p:cNvPr id="5" name="Content Placeholder 4" descr="A picture containing person, indoor, holding, sitting&#10;&#10;Description automatically generated">
            <a:extLst>
              <a:ext uri="{FF2B5EF4-FFF2-40B4-BE49-F238E27FC236}">
                <a16:creationId xmlns:a16="http://schemas.microsoft.com/office/drawing/2014/main" id="{468AAF93-7AF6-0D45-99CB-EEB4CDEA2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6" t="37305" r="22049" b="20368"/>
          <a:stretch/>
        </p:blipFill>
        <p:spPr>
          <a:xfrm>
            <a:off x="304800" y="190498"/>
            <a:ext cx="2209800" cy="2552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33EF7C-EDA3-4340-9122-328D30457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" r="4463" b="1"/>
          <a:stretch/>
        </p:blipFill>
        <p:spPr>
          <a:xfrm>
            <a:off x="20" y="2895600"/>
            <a:ext cx="3773882" cy="39624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21A44-2FD2-442B-9F3E-4F3D7C3C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721" y="2743200"/>
            <a:ext cx="4870629" cy="34381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5 Month old child , 5.5kgs weight was having complaints of recurrent LRTI and Pneumonia.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Diagnosed with unobstructed supra-cardiac TAPVC.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Operated : Rerouting of common chamber -</a:t>
            </a:r>
            <a:r>
              <a:rPr lang="en-US" sz="1800" dirty="0">
                <a:sym typeface="Wingdings" pitchFamily="2" charset="2"/>
              </a:rPr>
              <a:t> Left atrium, and closure of ASD and Ligation of vertical vein.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 Post op Day 4 - Discharged on post op Day 6.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10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91AC-404A-E143-B2EA-8EED25EE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41" y="593075"/>
            <a:ext cx="4865752" cy="1325563"/>
          </a:xfrm>
        </p:spPr>
        <p:txBody>
          <a:bodyPr>
            <a:normAutofit/>
          </a:bodyPr>
          <a:lstStyle/>
          <a:p>
            <a:r>
              <a:rPr lang="en-US"/>
              <a:t>AV- CANAL DEFECT</a:t>
            </a:r>
            <a:endParaRPr lang="en-US" dirty="0"/>
          </a:p>
        </p:txBody>
      </p:sp>
      <p:pic>
        <p:nvPicPr>
          <p:cNvPr id="5" name="Content Placeholder 4" descr="A picture containing table, sitting, small, chair&#10;&#10;Description automatically generated">
            <a:extLst>
              <a:ext uri="{FF2B5EF4-FFF2-40B4-BE49-F238E27FC236}">
                <a16:creationId xmlns:a16="http://schemas.microsoft.com/office/drawing/2014/main" id="{DB3B7EE7-BBBD-B84B-A975-26E5C9ABF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27277"/>
          <a:stretch/>
        </p:blipFill>
        <p:spPr>
          <a:xfrm>
            <a:off x="228601" y="76200"/>
            <a:ext cx="3542140" cy="3333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EC3BD-7329-704E-9787-4D0F3981B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66594"/>
            <a:ext cx="3694541" cy="28342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F90F8A-A408-44D0-ABF0-3390EE88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41" y="2053575"/>
            <a:ext cx="4865752" cy="4208548"/>
          </a:xfrm>
        </p:spPr>
        <p:txBody>
          <a:bodyPr>
            <a:normAutofit/>
          </a:bodyPr>
          <a:lstStyle/>
          <a:p>
            <a:r>
              <a:rPr lang="en-US" sz="1900"/>
              <a:t>1 year 8 months old kid, 8 kgs came with recurrent LRTI.</a:t>
            </a:r>
          </a:p>
          <a:p>
            <a:endParaRPr lang="en-US" sz="1900"/>
          </a:p>
          <a:p>
            <a:r>
              <a:rPr lang="en-US" sz="1900"/>
              <a:t>Diagnosed to have Transitional AV- CANAL defect.</a:t>
            </a:r>
          </a:p>
          <a:p>
            <a:endParaRPr lang="en-US" sz="1900"/>
          </a:p>
          <a:p>
            <a:r>
              <a:rPr lang="en-IN" sz="1900"/>
              <a:t>Closure of the atrial and ventricular septal Defect with a patch or patches, and reconstruction of the common </a:t>
            </a:r>
            <a:r>
              <a:rPr lang="en-IN" sz="1900" b="1"/>
              <a:t>atrioventricular</a:t>
            </a:r>
            <a:r>
              <a:rPr lang="en-IN" sz="1900"/>
              <a:t> valve.</a:t>
            </a:r>
          </a:p>
          <a:p>
            <a:endParaRPr lang="en-IN" sz="1900"/>
          </a:p>
          <a:p>
            <a:r>
              <a:rPr lang="en-IN" sz="1900"/>
              <a:t>Patient had excellent post op recovery and discharged on Day 6.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25108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3543FA2-9D4E-3C4C-A6B2-7603DCEE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r="2" b="5141"/>
          <a:stretch/>
        </p:blipFill>
        <p:spPr>
          <a:xfrm>
            <a:off x="-1" y="-2119"/>
            <a:ext cx="6326555" cy="6860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6"/>
          <a:stretch/>
        </p:blipFill>
        <p:spPr>
          <a:xfrm>
            <a:off x="0" y="-7245"/>
            <a:ext cx="9150350" cy="6871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239725-F5B8-654A-93B0-FFA06581C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56" y="3276600"/>
            <a:ext cx="3289300" cy="3200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3E2D0-FC3C-034F-B0DD-46F29AD3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864350"/>
            <a:ext cx="3651884" cy="117635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7E1E3C-BE85-7843-9F83-05F27F5F7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68168" y="567878"/>
            <a:ext cx="321788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OTHERS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Isolated Pulmonary stenosis- 2</a:t>
            </a:r>
          </a:p>
          <a:p>
            <a:r>
              <a:rPr lang="en-US" dirty="0" err="1"/>
              <a:t>Subaortic</a:t>
            </a:r>
            <a:r>
              <a:rPr lang="en-US" dirty="0"/>
              <a:t> Membrane with </a:t>
            </a:r>
            <a:r>
              <a:rPr lang="en-US" dirty="0" err="1"/>
              <a:t>Subvalvar</a:t>
            </a:r>
            <a:r>
              <a:rPr lang="en-US" dirty="0"/>
              <a:t> aortic stenosis- 2 (Excision of </a:t>
            </a:r>
            <a:r>
              <a:rPr lang="en-US" dirty="0" err="1"/>
              <a:t>subaortic</a:t>
            </a:r>
            <a:r>
              <a:rPr lang="en-US" dirty="0"/>
              <a:t> membrane done)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11 </a:t>
            </a:r>
            <a:r>
              <a:rPr lang="en-US" dirty="0" err="1"/>
              <a:t>Yr</a:t>
            </a:r>
            <a:endParaRPr lang="en-US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F5A56A28-0319-4D9D-B116-6426BAA69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4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181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MISCELLANEOUS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56" y="14493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7 </a:t>
            </a:r>
            <a:r>
              <a:rPr lang="en-US" sz="2400" dirty="0" err="1"/>
              <a:t>mth</a:t>
            </a:r>
            <a:r>
              <a:rPr lang="en-US" sz="2400" dirty="0"/>
              <a:t> female child, RV inflow obstruction due to large RA </a:t>
            </a:r>
            <a:r>
              <a:rPr lang="en-US" sz="2400" dirty="0" err="1"/>
              <a:t>Myxoma</a:t>
            </a:r>
            <a:r>
              <a:rPr lang="en-US" sz="2400" dirty="0"/>
              <a:t>, severe low cardiac output with near cardiac arrest, severe Acidosis</a:t>
            </a:r>
          </a:p>
          <a:p>
            <a:pPr algn="just"/>
            <a:r>
              <a:rPr lang="en-US" sz="2400" dirty="0"/>
              <a:t>Taken for Emergency surgery- RA mass Excision</a:t>
            </a:r>
          </a:p>
        </p:txBody>
      </p:sp>
      <p:pic>
        <p:nvPicPr>
          <p:cNvPr id="2050" name="Picture 2" descr="C:\Users\ranjit pawar\Desktop\IMG-20191105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2" t="23657" r="3549" b="25591"/>
          <a:stretch/>
        </p:blipFill>
        <p:spPr bwMode="auto">
          <a:xfrm>
            <a:off x="152401" y="3124200"/>
            <a:ext cx="3048000" cy="34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njit pawar\Desktop\IMG-20191105-WA00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24516" r="37258" b="17204"/>
          <a:stretch/>
        </p:blipFill>
        <p:spPr bwMode="auto">
          <a:xfrm>
            <a:off x="3200401" y="3124200"/>
            <a:ext cx="2986548" cy="34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njit pawar\Desktop\IMG-20191105-WA00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3442" r="23907" b="34623"/>
          <a:stretch/>
        </p:blipFill>
        <p:spPr bwMode="auto">
          <a:xfrm>
            <a:off x="6159910" y="3124200"/>
            <a:ext cx="2789603" cy="34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DCE64B77-E4B6-453A-9368-9BD12F403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644651"/>
            <a:ext cx="8915401" cy="1143001"/>
          </a:xfrm>
        </p:spPr>
        <p:txBody>
          <a:bodyPr/>
          <a:lstStyle/>
          <a:p>
            <a:pPr algn="just"/>
            <a:r>
              <a:rPr lang="en-US" dirty="0"/>
              <a:t>26 Days male child c/o TGA, VSD, PS recurrent cyanotic spells- Emergency BT Shunt surgery done</a:t>
            </a:r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63AE7AC4-7682-484C-91AF-20F779567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461E1-36DD-4015-B596-868FF7215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r="198" b="11782"/>
          <a:stretch/>
        </p:blipFill>
        <p:spPr>
          <a:xfrm>
            <a:off x="4410076" y="2847585"/>
            <a:ext cx="3209924" cy="3994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F0E9F3-568F-4B2C-8CF4-D205A19D3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6901" r="26667" b="1665"/>
          <a:stretch/>
        </p:blipFill>
        <p:spPr>
          <a:xfrm>
            <a:off x="1058676" y="2834887"/>
            <a:ext cx="3332350" cy="40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F602-65E0-4117-859F-EFFC3DDF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CBE5-EB59-4B82-9577-70C95A13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yr</a:t>
            </a:r>
            <a:r>
              <a:rPr lang="en-US" dirty="0"/>
              <a:t> male child  TA, VSD, PS (s/p BT Shunt) – BT shunt takedown +  Bi Directional Glenn Shunt done</a:t>
            </a:r>
          </a:p>
          <a:p>
            <a:endParaRPr lang="en-IN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C2DC0C5A-2B93-4AEB-AEFC-985F9E6A6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4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GROWN UP CONGENITAL HEART DISEASE (GUCH)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“GUCH” includes presence of unrepaired or repaired congenital heart disease in grown up patients</a:t>
            </a:r>
          </a:p>
          <a:p>
            <a:pPr algn="just"/>
            <a:r>
              <a:rPr lang="en-US" dirty="0"/>
              <a:t>No specific age limit distinguishing adult &amp; non adult, as physical &amp; emotional maturity varies</a:t>
            </a:r>
          </a:p>
          <a:p>
            <a:pPr algn="just"/>
            <a:r>
              <a:rPr lang="en-US" dirty="0"/>
              <a:t>No longer fitting in traditional definition of adult or pediatric cardiac surgical care group, requires specialist care</a:t>
            </a:r>
          </a:p>
          <a:p>
            <a:r>
              <a:rPr lang="en-US" dirty="0"/>
              <a:t>Age limit: &gt; 16 </a:t>
            </a:r>
            <a:r>
              <a:rPr lang="en-US" dirty="0" err="1"/>
              <a:t>yrs</a:t>
            </a:r>
            <a:endParaRPr lang="en-US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FA34AB42-D8C1-4D5F-94DB-6ED0CC861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562848" y="5316145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4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GUCH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ASD- 21</a:t>
            </a:r>
          </a:p>
          <a:p>
            <a:r>
              <a:rPr lang="en-US" dirty="0"/>
              <a:t>Coarctation of aorta- 2</a:t>
            </a:r>
          </a:p>
          <a:p>
            <a:r>
              <a:rPr lang="en-US" dirty="0"/>
              <a:t>TOF- 1 : ICR with PV replacement done</a:t>
            </a:r>
          </a:p>
          <a:p>
            <a:r>
              <a:rPr lang="en-US" dirty="0"/>
              <a:t>PDA- 1</a:t>
            </a:r>
          </a:p>
          <a:p>
            <a:r>
              <a:rPr lang="en-US" dirty="0"/>
              <a:t>Pulmonary stenosis- 1</a:t>
            </a:r>
          </a:p>
          <a:p>
            <a:endParaRPr lang="en-US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4B684F06-3513-4AE4-B1B7-2DB7A67E1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40882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4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RESULTS: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0"/>
            <a:ext cx="6248400" cy="685800"/>
          </a:xfrm>
        </p:spPr>
        <p:txBody>
          <a:bodyPr>
            <a:noAutofit/>
          </a:bodyPr>
          <a:lstStyle/>
          <a:p>
            <a:r>
              <a:rPr lang="en-US" sz="4400" dirty="0"/>
              <a:t>NO mortality till date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D6B88F79-C553-4AF9-BF5B-A7F366ABA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F9F3-42A3-41B0-87F3-24B3E2EF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821" y="685800"/>
            <a:ext cx="6988371" cy="1905000"/>
          </a:xfrm>
        </p:spPr>
        <p:txBody>
          <a:bodyPr>
            <a:noAutofit/>
          </a:bodyPr>
          <a:lstStyle/>
          <a:p>
            <a:pPr algn="ctr"/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Emerging </a:t>
            </a:r>
            <a:r>
              <a:rPr lang="en-IN" dirty="0" err="1">
                <a:solidFill>
                  <a:schemeClr val="accent5">
                    <a:lumMod val="75000"/>
                  </a:schemeClr>
                </a:solidFill>
              </a:rPr>
              <a:t>pediatric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 cardiac surgery horizons @ </a:t>
            </a:r>
            <a:r>
              <a:rPr lang="en-IN" dirty="0" err="1">
                <a:solidFill>
                  <a:schemeClr val="accent5">
                    <a:lumMod val="75000"/>
                  </a:schemeClr>
                </a:solidFill>
              </a:rPr>
              <a:t>dpu</a:t>
            </a:r>
            <a:r>
              <a:rPr lang="en-IN" sz="5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en-IN" sz="54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IN" sz="5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N" sz="3000" dirty="0">
                <a:solidFill>
                  <a:schemeClr val="accent5">
                    <a:lumMod val="75000"/>
                  </a:schemeClr>
                </a:solidFill>
              </a:rPr>
              <a:t>a team </a:t>
            </a:r>
            <a:r>
              <a:rPr lang="en-IN" sz="3000" dirty="0" err="1">
                <a:solidFill>
                  <a:schemeClr val="accent5">
                    <a:lumMod val="75000"/>
                  </a:schemeClr>
                </a:solidFill>
              </a:rPr>
              <a:t>cvts</a:t>
            </a:r>
            <a:r>
              <a:rPr lang="en-IN" sz="3000" dirty="0">
                <a:solidFill>
                  <a:schemeClr val="accent5">
                    <a:lumMod val="75000"/>
                  </a:schemeClr>
                </a:solidFill>
              </a:rPr>
              <a:t> initiative</a:t>
            </a:r>
            <a:r>
              <a:rPr lang="en-IN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F74D7-E601-41C3-BB61-749403C6E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4267200"/>
            <a:ext cx="8839200" cy="2057400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solidFill>
                  <a:schemeClr val="accent6">
                    <a:lumMod val="50000"/>
                  </a:schemeClr>
                </a:solidFill>
              </a:rPr>
              <a:t>DR ASHISH DOLAS</a:t>
            </a:r>
          </a:p>
          <a:p>
            <a:pPr algn="ctr"/>
            <a:r>
              <a:rPr lang="en-IN" sz="2800" b="1" dirty="0">
                <a:solidFill>
                  <a:schemeClr val="accent6">
                    <a:lumMod val="50000"/>
                  </a:schemeClr>
                </a:solidFill>
              </a:rPr>
              <a:t>ASSOCIATE PROFESSOR  </a:t>
            </a:r>
          </a:p>
          <a:p>
            <a:pPr algn="ctr"/>
            <a:r>
              <a:rPr lang="en-IN" sz="2800" b="1" dirty="0">
                <a:solidFill>
                  <a:schemeClr val="accent6">
                    <a:lumMod val="50000"/>
                  </a:schemeClr>
                </a:solidFill>
              </a:rPr>
              <a:t>DEPT OF CARDIOVASCULAR THORACIC SURGERY</a:t>
            </a:r>
          </a:p>
        </p:txBody>
      </p:sp>
      <p:pic>
        <p:nvPicPr>
          <p:cNvPr id="5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A2A0E654-40CB-409F-87F7-9DB3F29D2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57150"/>
            <a:ext cx="1399622" cy="13620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1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3CC7-366B-4210-9FA2-C2664464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IN" b="1" u="sng" dirty="0">
                <a:solidFill>
                  <a:schemeClr val="accent5">
                    <a:lumMod val="75000"/>
                  </a:schemeClr>
                </a:solidFill>
              </a:rPr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C6D8-DE2C-4270-9834-DB5239CE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Starting a new unit-</a:t>
            </a:r>
          </a:p>
          <a:p>
            <a:pPr lvl="1"/>
            <a:r>
              <a:rPr lang="en-IN" sz="2400" dirty="0"/>
              <a:t>Team and training</a:t>
            </a:r>
          </a:p>
          <a:p>
            <a:pPr lvl="1"/>
            <a:r>
              <a:rPr lang="en-IN" sz="2400" dirty="0"/>
              <a:t>Slow and steady- start with &gt; 10kg</a:t>
            </a:r>
          </a:p>
          <a:p>
            <a:pPr lvl="1"/>
            <a:r>
              <a:rPr lang="en-IN" sz="2400" dirty="0"/>
              <a:t>No compromise on infrastructure</a:t>
            </a:r>
          </a:p>
          <a:p>
            <a:pPr lvl="1"/>
            <a:r>
              <a:rPr lang="en-IN" sz="2400" dirty="0"/>
              <a:t>Cost control</a:t>
            </a:r>
          </a:p>
          <a:p>
            <a:r>
              <a:rPr lang="en-IN" sz="2800" dirty="0"/>
              <a:t>Affordable cost- an oxymoron!</a:t>
            </a:r>
          </a:p>
          <a:p>
            <a:pPr lvl="1"/>
            <a:r>
              <a:rPr lang="en-IN" sz="2400" dirty="0"/>
              <a:t>Packages barely cover expenses, no ROCE</a:t>
            </a:r>
          </a:p>
          <a:p>
            <a:pPr lvl="1"/>
            <a:r>
              <a:rPr lang="en-IN" sz="2400" dirty="0"/>
              <a:t>Crying need for extramural funding</a:t>
            </a:r>
          </a:p>
          <a:p>
            <a:r>
              <a:rPr lang="en-IN" sz="2800" dirty="0"/>
              <a:t>Institutional practice</a:t>
            </a:r>
          </a:p>
          <a:p>
            <a:r>
              <a:rPr lang="en-IN" sz="2800" dirty="0"/>
              <a:t>“ Nothing matters more than the team”</a:t>
            </a:r>
          </a:p>
          <a:p>
            <a:pPr lvl="1"/>
            <a:endParaRPr lang="en-IN" sz="2400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FE795159-9A0A-41A3-826C-43704B5F3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6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anjit pawar\Downloads\Images\10931074_838943049536789_75745842932905416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8839201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961" y="5934670"/>
            <a:ext cx="435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QUESTIONS…?</a:t>
            </a:r>
          </a:p>
        </p:txBody>
      </p:sp>
    </p:spTree>
    <p:extLst>
      <p:ext uri="{BB962C8B-B14F-4D97-AF65-F5344CB8AC3E}">
        <p14:creationId xmlns:p14="http://schemas.microsoft.com/office/powerpoint/2010/main" val="56791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anjit pawar\Downloads\Images\11377368_838943006203460_535858821434889896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5"/>
          <a:stretch/>
        </p:blipFill>
        <p:spPr bwMode="auto">
          <a:xfrm>
            <a:off x="12358" y="0"/>
            <a:ext cx="9131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83" y="4572000"/>
            <a:ext cx="4876800" cy="923330"/>
          </a:xfrm>
          <a:prstGeom prst="rect">
            <a:avLst/>
          </a:prstGeom>
          <a:effectLst>
            <a:softEdge rad="3302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YOU…     </a:t>
            </a:r>
          </a:p>
        </p:txBody>
      </p:sp>
    </p:spTree>
    <p:extLst>
      <p:ext uri="{BB962C8B-B14F-4D97-AF65-F5344CB8AC3E}">
        <p14:creationId xmlns:p14="http://schemas.microsoft.com/office/powerpoint/2010/main" val="393145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33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</a:rPr>
              <a:t>CONGENITAL HEART DISEASE SURGERY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Oct  2017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57970"/>
              </p:ext>
            </p:extLst>
          </p:nvPr>
        </p:nvGraphicFramePr>
        <p:xfrm>
          <a:off x="1295400" y="2895600"/>
          <a:ext cx="6705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No. Of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35 till date…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19FA3A2D-FD74-4A54-B4F9-E91719C5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0" y="40882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3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DEMOGRAPHIC PROFILE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18359"/>
              </p:ext>
            </p:extLst>
          </p:nvPr>
        </p:nvGraphicFramePr>
        <p:xfrm>
          <a:off x="457200" y="1600200"/>
          <a:ext cx="8229600" cy="420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5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  <a:r>
                        <a:rPr lang="en-US" sz="2400" baseline="0" dirty="0"/>
                        <a:t> n</a:t>
                      </a:r>
                      <a:r>
                        <a:rPr lang="en-US" sz="2400" dirty="0"/>
                        <a:t>o. of Cases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0-1 </a:t>
                      </a:r>
                      <a:r>
                        <a:rPr lang="en-US" sz="2400" dirty="0" err="1"/>
                        <a:t>yr</a:t>
                      </a:r>
                      <a:r>
                        <a:rPr lang="en-US" sz="2400" dirty="0"/>
                        <a:t> (INFANTS)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1- 5yr (PRE- SCHOOL)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5-16 </a:t>
                      </a:r>
                      <a:r>
                        <a:rPr lang="en-US" sz="2400" dirty="0" err="1"/>
                        <a:t>Yr</a:t>
                      </a:r>
                      <a:r>
                        <a:rPr lang="en-US" sz="2400" dirty="0"/>
                        <a:t> (SCHOOL &amp; ADOLOSCENTS)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16 </a:t>
                      </a:r>
                      <a:r>
                        <a:rPr lang="en-US" sz="2400" dirty="0" err="1"/>
                        <a:t>yr</a:t>
                      </a:r>
                      <a:r>
                        <a:rPr lang="en-US" sz="2400" dirty="0"/>
                        <a:t> (GUCH)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591664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Youngest- 15 days</a:t>
            </a:r>
          </a:p>
          <a:p>
            <a:pPr algn="ctr"/>
            <a:r>
              <a:rPr lang="en-US" sz="2400" dirty="0"/>
              <a:t>Eldest- 59 years</a:t>
            </a:r>
          </a:p>
        </p:txBody>
      </p:sp>
      <p:pic>
        <p:nvPicPr>
          <p:cNvPr id="6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7613F68B-AF16-49FC-87A3-22C15B69C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8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DISEASE SPECTRUM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15670"/>
              </p:ext>
            </p:extLst>
          </p:nvPr>
        </p:nvGraphicFramePr>
        <p:xfrm>
          <a:off x="762000" y="1600200"/>
          <a:ext cx="7924800" cy="498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  <a:r>
                        <a:rPr lang="en-US" sz="2000" baseline="0" dirty="0"/>
                        <a:t> Cases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Atrial Septal 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9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Ventricular Septal 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Tetrology</a:t>
                      </a:r>
                      <a:r>
                        <a:rPr lang="en-US" sz="2000" dirty="0"/>
                        <a:t> of </a:t>
                      </a:r>
                      <a:r>
                        <a:rPr lang="en-US" sz="2000" dirty="0" err="1"/>
                        <a:t>Fallot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9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Patent Ductus</a:t>
                      </a:r>
                      <a:r>
                        <a:rPr lang="en-US" sz="2000" baseline="0" dirty="0"/>
                        <a:t> Arteriosus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TAPVC’S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344174"/>
                  </a:ext>
                </a:extLst>
              </a:tr>
              <a:tr h="527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 CANAL DEFECT’S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254032"/>
                  </a:ext>
                </a:extLst>
              </a:tr>
              <a:tr h="527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Others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821907"/>
                  </a:ext>
                </a:extLst>
              </a:tr>
            </a:tbl>
          </a:graphicData>
        </a:graphic>
      </p:graphicFrame>
      <p:pic>
        <p:nvPicPr>
          <p:cNvPr id="5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D262A7AC-070C-458A-80CB-5CFC807B5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9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ATRIAL SEPTAL DEFECT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/>
              <a:t>Secundum ASD- 17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Sinus Venosus ASD with Partial Anomalous Pulmonary Venous Connection (PAPVC)</a:t>
            </a:r>
          </a:p>
          <a:p>
            <a:pPr lvl="1" algn="just"/>
            <a:r>
              <a:rPr lang="en-US" sz="2400" dirty="0"/>
              <a:t>8 </a:t>
            </a:r>
            <a:r>
              <a:rPr lang="en-US" sz="2000" dirty="0"/>
              <a:t>(Requires Re-routing of PV to LA along patch)</a:t>
            </a:r>
          </a:p>
          <a:p>
            <a:pPr lvl="1" algn="just"/>
            <a:endParaRPr lang="en-US" sz="2000" dirty="0"/>
          </a:p>
          <a:p>
            <a:pPr algn="just"/>
            <a:r>
              <a:rPr lang="en-US" sz="2800" dirty="0"/>
              <a:t>ASD with PS - 2 </a:t>
            </a:r>
            <a:r>
              <a:rPr lang="en-US" sz="2000" dirty="0"/>
              <a:t>(Additional Open Pulmonary valvotomy done)</a:t>
            </a:r>
          </a:p>
          <a:p>
            <a:pPr algn="just"/>
            <a:r>
              <a:rPr lang="en-US" sz="2800" dirty="0"/>
              <a:t>ASD with LPA PLASTY </a:t>
            </a:r>
            <a:r>
              <a:rPr lang="en-US" sz="2000" dirty="0"/>
              <a:t>(Patch </a:t>
            </a:r>
            <a:r>
              <a:rPr lang="en-US" sz="2000" dirty="0" err="1"/>
              <a:t>Plasty</a:t>
            </a:r>
            <a:r>
              <a:rPr lang="en-US" sz="2000" dirty="0"/>
              <a:t> of the left pulmonary artery)-1</a:t>
            </a:r>
          </a:p>
          <a:p>
            <a:pPr algn="just"/>
            <a:endParaRPr lang="en-US" sz="2000" dirty="0"/>
          </a:p>
          <a:p>
            <a:pPr algn="just"/>
            <a:r>
              <a:rPr lang="en-US" sz="2800" dirty="0"/>
              <a:t>ASD with Significant Tricuspid Regurgitation </a:t>
            </a:r>
          </a:p>
          <a:p>
            <a:pPr lvl="1" algn="just"/>
            <a:r>
              <a:rPr lang="en-US" sz="2400" dirty="0"/>
              <a:t>6</a:t>
            </a:r>
            <a:r>
              <a:rPr lang="en-US" sz="2000" dirty="0"/>
              <a:t> (Additional Tricuspid valve repair done)</a:t>
            </a:r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92932425-FE95-44EA-BFB0-A471A26DC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7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5438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VENTRICULAR SEPTAL DEFECT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Isolated VSD- 10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Swiss cheese (Multiple VSD’S) -1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VSD’s With associated lesions: 8</a:t>
            </a:r>
          </a:p>
          <a:p>
            <a:pPr lvl="1"/>
            <a:r>
              <a:rPr lang="en-US" dirty="0"/>
              <a:t>ASD- 3</a:t>
            </a:r>
          </a:p>
          <a:p>
            <a:pPr lvl="1"/>
            <a:r>
              <a:rPr lang="en-US" dirty="0"/>
              <a:t>PDA- 2</a:t>
            </a:r>
          </a:p>
          <a:p>
            <a:pPr lvl="1"/>
            <a:r>
              <a:rPr lang="en-US" dirty="0"/>
              <a:t>AR- 3</a:t>
            </a:r>
          </a:p>
          <a:p>
            <a:pPr lvl="1"/>
            <a:r>
              <a:rPr lang="en-US" dirty="0"/>
              <a:t>PS- 2</a:t>
            </a:r>
          </a:p>
          <a:p>
            <a:pPr lvl="1"/>
            <a:r>
              <a:rPr lang="en-US" dirty="0"/>
              <a:t>TR/MR- 2/ 1</a:t>
            </a:r>
          </a:p>
        </p:txBody>
      </p:sp>
      <p:pic>
        <p:nvPicPr>
          <p:cNvPr id="5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71D9CC3F-94A0-4032-AB45-587076504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0" y="51201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3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TETRALOGY OF FALLOT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RVOT Resection- 4</a:t>
            </a:r>
          </a:p>
          <a:p>
            <a:r>
              <a:rPr lang="en-US" dirty="0"/>
              <a:t>With Transannular patch- 3</a:t>
            </a:r>
          </a:p>
          <a:p>
            <a:pPr lvl="1"/>
            <a:r>
              <a:rPr lang="en-US" dirty="0"/>
              <a:t>Monocusp valve – 1</a:t>
            </a:r>
          </a:p>
          <a:p>
            <a:pPr lvl="1"/>
            <a:r>
              <a:rPr lang="en-US" dirty="0"/>
              <a:t>Sung Valve augmentation of PV- 1</a:t>
            </a:r>
          </a:p>
          <a:p>
            <a:pPr lvl="1"/>
            <a:r>
              <a:rPr lang="en-US" dirty="0"/>
              <a:t>PV replacement- 1 </a:t>
            </a:r>
          </a:p>
          <a:p>
            <a:pPr lvl="2"/>
            <a:r>
              <a:rPr lang="en-US" dirty="0"/>
              <a:t>(19 Epic </a:t>
            </a:r>
            <a:r>
              <a:rPr lang="en-US" dirty="0" err="1"/>
              <a:t>Bioprosthesis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ADAC42DE-F42A-4BD9-94F2-203E3CE19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01CC4-9954-43D5-BFE3-65AB90F36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r="-5263" b="15908"/>
          <a:stretch/>
        </p:blipFill>
        <p:spPr>
          <a:xfrm>
            <a:off x="6400800" y="2611054"/>
            <a:ext cx="2819400" cy="42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318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PATENT DUCTUS ARTERIOSUS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Youngest – </a:t>
            </a:r>
          </a:p>
          <a:p>
            <a:pPr lvl="1"/>
            <a:r>
              <a:rPr lang="en-US" dirty="0"/>
              <a:t>24 days (Preterm):</a:t>
            </a:r>
          </a:p>
          <a:p>
            <a:pPr lvl="2"/>
            <a:r>
              <a:rPr lang="en-US" sz="4400" dirty="0"/>
              <a:t>800 GMs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Eldest-</a:t>
            </a:r>
          </a:p>
          <a:p>
            <a:pPr lvl="1" algn="just"/>
            <a:r>
              <a:rPr lang="en-US" dirty="0"/>
              <a:t>45 </a:t>
            </a:r>
            <a:r>
              <a:rPr lang="en-US" dirty="0" err="1"/>
              <a:t>Yr</a:t>
            </a:r>
            <a:r>
              <a:rPr lang="en-US" dirty="0"/>
              <a:t> female Severe </a:t>
            </a:r>
            <a:r>
              <a:rPr lang="en-US"/>
              <a:t>Mitral stenosis </a:t>
            </a:r>
            <a:r>
              <a:rPr lang="en-US" dirty="0"/>
              <a:t>+ Tricuspid regurgitation, PDA with moderate PAH</a:t>
            </a:r>
          </a:p>
          <a:p>
            <a:pPr lvl="1"/>
            <a:r>
              <a:rPr lang="en-US" dirty="0"/>
              <a:t> PDA ligation with MVR &amp; TV repair was done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ranjit pawar\Desktop\IMG-20191105-WA0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4355" r="22097" b="9193"/>
          <a:stretch/>
        </p:blipFill>
        <p:spPr bwMode="auto">
          <a:xfrm>
            <a:off x="4724400" y="1143000"/>
            <a:ext cx="3974928" cy="31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njit pawar\Downloads\PHOTO-2019-11-07-15-42-43.jpg">
            <a:extLst>
              <a:ext uri="{FF2B5EF4-FFF2-40B4-BE49-F238E27FC236}">
                <a16:creationId xmlns:a16="http://schemas.microsoft.com/office/drawing/2014/main" id="{F7E734C8-48C7-4039-AC53-D7CABA8F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76200" y="76200"/>
            <a:ext cx="1524002" cy="1483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CC2A8-E3A8-445B-8B10-B2BDFB22E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0671" r="-1111" b="20000"/>
          <a:stretch/>
        </p:blipFill>
        <p:spPr>
          <a:xfrm>
            <a:off x="5594439" y="945028"/>
            <a:ext cx="2590798" cy="35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704</Words>
  <Application>Microsoft Macintosh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Calisto MT</vt:lpstr>
      <vt:lpstr>Office Theme</vt:lpstr>
      <vt:lpstr>DEPARTMENT OF CARDIOTHORACIC SURGERY</vt:lpstr>
      <vt:lpstr>Emerging pediatric cardiac surgery horizons @ dpu:  a team cvts initiative </vt:lpstr>
      <vt:lpstr>CONGENITAL HEART DISEASE SURGERY PROGRAMME</vt:lpstr>
      <vt:lpstr>DEMOGRAPHIC PROFILE</vt:lpstr>
      <vt:lpstr>DISEASE SPECTRUM</vt:lpstr>
      <vt:lpstr>ATRIAL SEPTAL DEFECT</vt:lpstr>
      <vt:lpstr>VENTRICULAR SEPTAL DEFECT</vt:lpstr>
      <vt:lpstr>TETRALOGY OF FALLOT</vt:lpstr>
      <vt:lpstr>PATENT DUCTUS ARTERIOSUS</vt:lpstr>
      <vt:lpstr>Total anomalous pulmonary venous Connection( TAPVC)</vt:lpstr>
      <vt:lpstr>AV- CANAL DEFECT</vt:lpstr>
      <vt:lpstr>PowerPoint Presentation</vt:lpstr>
      <vt:lpstr>OTHERS</vt:lpstr>
      <vt:lpstr>MISCELLANEOUS CASES</vt:lpstr>
      <vt:lpstr>PowerPoint Presentation</vt:lpstr>
      <vt:lpstr>PowerPoint Presentation</vt:lpstr>
      <vt:lpstr>GROWN UP CONGENITAL HEART DISEASE (GUCH)</vt:lpstr>
      <vt:lpstr>GUCH SPECTRUM</vt:lpstr>
      <vt:lpstr>RESULTS:</vt:lpstr>
      <vt:lpstr>CHALLENGES FACED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CARDIOTHORACIC SURGERY</dc:title>
  <dc:creator>ashish dolas</dc:creator>
  <cp:lastModifiedBy>ashish dolas</cp:lastModifiedBy>
  <cp:revision>5</cp:revision>
  <dcterms:created xsi:type="dcterms:W3CDTF">2019-11-29T04:56:54Z</dcterms:created>
  <dcterms:modified xsi:type="dcterms:W3CDTF">2019-11-29T06:38:16Z</dcterms:modified>
</cp:coreProperties>
</file>