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5825" y="5610225"/>
            <a:ext cx="7396226" cy="547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76300" y="952436"/>
            <a:ext cx="7405751" cy="5053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90600" y="1019175"/>
            <a:ext cx="7181850" cy="4829175"/>
          </a:xfrm>
          <a:custGeom>
            <a:avLst/>
            <a:gdLst/>
            <a:ahLst/>
            <a:cxnLst/>
            <a:rect l="l" t="t" r="r" b="b"/>
            <a:pathLst>
              <a:path w="7181850" h="4829175">
                <a:moveTo>
                  <a:pt x="0" y="4829175"/>
                </a:moveTo>
                <a:lnTo>
                  <a:pt x="7181850" y="4829175"/>
                </a:lnTo>
                <a:lnTo>
                  <a:pt x="7181850" y="0"/>
                </a:lnTo>
                <a:lnTo>
                  <a:pt x="0" y="0"/>
                </a:lnTo>
                <a:lnTo>
                  <a:pt x="0" y="4829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76300" y="942911"/>
            <a:ext cx="7405751" cy="5053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90600" y="1009650"/>
            <a:ext cx="7181850" cy="4829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8764" y="611276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770621" y="664883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1698" y="1452499"/>
            <a:ext cx="6340602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4664" y="671830"/>
            <a:ext cx="3082925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1560" y="1299527"/>
            <a:ext cx="7134225" cy="430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20.jpg"/><Relationship Id="rId5" Type="http://schemas.openxmlformats.org/officeDocument/2006/relationships/image" Target="../media/image13.png"/><Relationship Id="rId10" Type="http://schemas.openxmlformats.org/officeDocument/2006/relationships/image" Target="../media/image19.jpg"/><Relationship Id="rId4" Type="http://schemas.openxmlformats.org/officeDocument/2006/relationships/image" Target="../media/image12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5376" y="1452499"/>
            <a:ext cx="5876925" cy="19939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13970" algn="ctr">
              <a:lnSpc>
                <a:spcPct val="101600"/>
              </a:lnSpc>
              <a:spcBef>
                <a:spcPts val="45"/>
              </a:spcBef>
            </a:pPr>
            <a:r>
              <a:rPr sz="4250" spc="10" dirty="0">
                <a:latin typeface="Algerian"/>
                <a:cs typeface="Algerian"/>
              </a:rPr>
              <a:t>Paraplegia </a:t>
            </a:r>
            <a:r>
              <a:rPr sz="4250" spc="-5" dirty="0">
                <a:latin typeface="Algerian"/>
                <a:cs typeface="Algerian"/>
              </a:rPr>
              <a:t>in  </a:t>
            </a:r>
            <a:r>
              <a:rPr sz="4250" spc="10" dirty="0">
                <a:latin typeface="Algerian"/>
                <a:cs typeface="Algerian"/>
              </a:rPr>
              <a:t>Spinal </a:t>
            </a:r>
            <a:r>
              <a:rPr sz="4250" spc="15" dirty="0">
                <a:latin typeface="Algerian"/>
                <a:cs typeface="Algerian"/>
              </a:rPr>
              <a:t>Tuberculosis:  </a:t>
            </a:r>
            <a:r>
              <a:rPr sz="4250" spc="20" dirty="0">
                <a:latin typeface="Algerian"/>
                <a:cs typeface="Algerian"/>
              </a:rPr>
              <a:t>A </a:t>
            </a:r>
            <a:r>
              <a:rPr sz="4250" spc="15" dirty="0">
                <a:latin typeface="Algerian"/>
                <a:cs typeface="Algerian"/>
              </a:rPr>
              <a:t>Case</a:t>
            </a:r>
            <a:r>
              <a:rPr sz="4250" spc="35" dirty="0">
                <a:latin typeface="Algerian"/>
                <a:cs typeface="Algerian"/>
              </a:rPr>
              <a:t> </a:t>
            </a:r>
            <a:r>
              <a:rPr sz="4250" spc="10" dirty="0">
                <a:latin typeface="Algerian"/>
                <a:cs typeface="Algerian"/>
              </a:rPr>
              <a:t>Report</a:t>
            </a:r>
            <a:endParaRPr sz="425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8554" y="4312920"/>
            <a:ext cx="43548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Algerian"/>
                <a:cs typeface="Algerian"/>
              </a:rPr>
              <a:t>DR </a:t>
            </a:r>
            <a:r>
              <a:rPr sz="3600" spc="5" dirty="0">
                <a:latin typeface="Algerian"/>
                <a:cs typeface="Algerian"/>
              </a:rPr>
              <a:t>CLEVIO</a:t>
            </a:r>
            <a:r>
              <a:rPr sz="3600" spc="-100" dirty="0">
                <a:latin typeface="Algerian"/>
                <a:cs typeface="Algerian"/>
              </a:rPr>
              <a:t> </a:t>
            </a:r>
            <a:r>
              <a:rPr sz="3600" dirty="0">
                <a:latin typeface="Algerian"/>
                <a:cs typeface="Algerian"/>
              </a:rPr>
              <a:t>DESOUZA</a:t>
            </a:r>
            <a:endParaRPr sz="36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8137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3275" y="0"/>
            <a:ext cx="5800724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6250" y="409575"/>
            <a:ext cx="1152525" cy="1009650"/>
          </a:xfrm>
          <a:custGeom>
            <a:avLst/>
            <a:gdLst/>
            <a:ahLst/>
            <a:cxnLst/>
            <a:rect l="l" t="t" r="r" b="b"/>
            <a:pathLst>
              <a:path w="1152525" h="1009650">
                <a:moveTo>
                  <a:pt x="0" y="504825"/>
                </a:moveTo>
                <a:lnTo>
                  <a:pt x="2115" y="461272"/>
                </a:lnTo>
                <a:lnTo>
                  <a:pt x="8347" y="418748"/>
                </a:lnTo>
                <a:lnTo>
                  <a:pt x="18522" y="377402"/>
                </a:lnTo>
                <a:lnTo>
                  <a:pt x="32466" y="337388"/>
                </a:lnTo>
                <a:lnTo>
                  <a:pt x="50008" y="298856"/>
                </a:lnTo>
                <a:lnTo>
                  <a:pt x="70973" y="261958"/>
                </a:lnTo>
                <a:lnTo>
                  <a:pt x="95189" y="226846"/>
                </a:lnTo>
                <a:lnTo>
                  <a:pt x="122482" y="193672"/>
                </a:lnTo>
                <a:lnTo>
                  <a:pt x="152680" y="162587"/>
                </a:lnTo>
                <a:lnTo>
                  <a:pt x="185609" y="133742"/>
                </a:lnTo>
                <a:lnTo>
                  <a:pt x="221097" y="107291"/>
                </a:lnTo>
                <a:lnTo>
                  <a:pt x="258970" y="83383"/>
                </a:lnTo>
                <a:lnTo>
                  <a:pt x="299055" y="62170"/>
                </a:lnTo>
                <a:lnTo>
                  <a:pt x="341178" y="43806"/>
                </a:lnTo>
                <a:lnTo>
                  <a:pt x="385168" y="28440"/>
                </a:lnTo>
                <a:lnTo>
                  <a:pt x="430851" y="16225"/>
                </a:lnTo>
                <a:lnTo>
                  <a:pt x="478054" y="7312"/>
                </a:lnTo>
                <a:lnTo>
                  <a:pt x="526603" y="1853"/>
                </a:lnTo>
                <a:lnTo>
                  <a:pt x="576326" y="0"/>
                </a:lnTo>
                <a:lnTo>
                  <a:pt x="626029" y="1853"/>
                </a:lnTo>
                <a:lnTo>
                  <a:pt x="674561" y="7312"/>
                </a:lnTo>
                <a:lnTo>
                  <a:pt x="721749" y="16225"/>
                </a:lnTo>
                <a:lnTo>
                  <a:pt x="767418" y="28440"/>
                </a:lnTo>
                <a:lnTo>
                  <a:pt x="811396" y="43806"/>
                </a:lnTo>
                <a:lnTo>
                  <a:pt x="853510" y="62170"/>
                </a:lnTo>
                <a:lnTo>
                  <a:pt x="893586" y="83383"/>
                </a:lnTo>
                <a:lnTo>
                  <a:pt x="931452" y="107291"/>
                </a:lnTo>
                <a:lnTo>
                  <a:pt x="966933" y="133742"/>
                </a:lnTo>
                <a:lnTo>
                  <a:pt x="999857" y="162587"/>
                </a:lnTo>
                <a:lnTo>
                  <a:pt x="1030051" y="193672"/>
                </a:lnTo>
                <a:lnTo>
                  <a:pt x="1057341" y="226846"/>
                </a:lnTo>
                <a:lnTo>
                  <a:pt x="1081555" y="261958"/>
                </a:lnTo>
                <a:lnTo>
                  <a:pt x="1102518" y="298856"/>
                </a:lnTo>
                <a:lnTo>
                  <a:pt x="1120059" y="337388"/>
                </a:lnTo>
                <a:lnTo>
                  <a:pt x="1134003" y="377402"/>
                </a:lnTo>
                <a:lnTo>
                  <a:pt x="1144177" y="418748"/>
                </a:lnTo>
                <a:lnTo>
                  <a:pt x="1150409" y="461272"/>
                </a:lnTo>
                <a:lnTo>
                  <a:pt x="1152525" y="504825"/>
                </a:lnTo>
                <a:lnTo>
                  <a:pt x="1150409" y="548377"/>
                </a:lnTo>
                <a:lnTo>
                  <a:pt x="1144177" y="590901"/>
                </a:lnTo>
                <a:lnTo>
                  <a:pt x="1134003" y="632247"/>
                </a:lnTo>
                <a:lnTo>
                  <a:pt x="1120059" y="672261"/>
                </a:lnTo>
                <a:lnTo>
                  <a:pt x="1102518" y="710793"/>
                </a:lnTo>
                <a:lnTo>
                  <a:pt x="1081555" y="747691"/>
                </a:lnTo>
                <a:lnTo>
                  <a:pt x="1057341" y="782803"/>
                </a:lnTo>
                <a:lnTo>
                  <a:pt x="1030051" y="815977"/>
                </a:lnTo>
                <a:lnTo>
                  <a:pt x="999857" y="847062"/>
                </a:lnTo>
                <a:lnTo>
                  <a:pt x="966933" y="875907"/>
                </a:lnTo>
                <a:lnTo>
                  <a:pt x="931452" y="902358"/>
                </a:lnTo>
                <a:lnTo>
                  <a:pt x="893586" y="926266"/>
                </a:lnTo>
                <a:lnTo>
                  <a:pt x="853510" y="947479"/>
                </a:lnTo>
                <a:lnTo>
                  <a:pt x="811396" y="965843"/>
                </a:lnTo>
                <a:lnTo>
                  <a:pt x="767418" y="981209"/>
                </a:lnTo>
                <a:lnTo>
                  <a:pt x="721749" y="993424"/>
                </a:lnTo>
                <a:lnTo>
                  <a:pt x="674561" y="1002337"/>
                </a:lnTo>
                <a:lnTo>
                  <a:pt x="626029" y="1007796"/>
                </a:lnTo>
                <a:lnTo>
                  <a:pt x="576326" y="1009650"/>
                </a:lnTo>
                <a:lnTo>
                  <a:pt x="526603" y="1007796"/>
                </a:lnTo>
                <a:lnTo>
                  <a:pt x="478054" y="1002337"/>
                </a:lnTo>
                <a:lnTo>
                  <a:pt x="430851" y="993424"/>
                </a:lnTo>
                <a:lnTo>
                  <a:pt x="385168" y="981209"/>
                </a:lnTo>
                <a:lnTo>
                  <a:pt x="341178" y="965843"/>
                </a:lnTo>
                <a:lnTo>
                  <a:pt x="299055" y="947479"/>
                </a:lnTo>
                <a:lnTo>
                  <a:pt x="258970" y="926266"/>
                </a:lnTo>
                <a:lnTo>
                  <a:pt x="221097" y="902358"/>
                </a:lnTo>
                <a:lnTo>
                  <a:pt x="185609" y="875907"/>
                </a:lnTo>
                <a:lnTo>
                  <a:pt x="152680" y="847062"/>
                </a:lnTo>
                <a:lnTo>
                  <a:pt x="122482" y="815977"/>
                </a:lnTo>
                <a:lnTo>
                  <a:pt x="95189" y="782803"/>
                </a:lnTo>
                <a:lnTo>
                  <a:pt x="70973" y="747691"/>
                </a:lnTo>
                <a:lnTo>
                  <a:pt x="50008" y="710793"/>
                </a:lnTo>
                <a:lnTo>
                  <a:pt x="32466" y="672261"/>
                </a:lnTo>
                <a:lnTo>
                  <a:pt x="18522" y="632247"/>
                </a:lnTo>
                <a:lnTo>
                  <a:pt x="8347" y="590901"/>
                </a:lnTo>
                <a:lnTo>
                  <a:pt x="2115" y="548377"/>
                </a:lnTo>
                <a:lnTo>
                  <a:pt x="0" y="504825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750" y="361950"/>
            <a:ext cx="1228725" cy="1057275"/>
          </a:xfrm>
          <a:custGeom>
            <a:avLst/>
            <a:gdLst/>
            <a:ahLst/>
            <a:cxnLst/>
            <a:rect l="l" t="t" r="r" b="b"/>
            <a:pathLst>
              <a:path w="1228725" h="1057275">
                <a:moveTo>
                  <a:pt x="0" y="528574"/>
                </a:moveTo>
                <a:lnTo>
                  <a:pt x="2036" y="485233"/>
                </a:lnTo>
                <a:lnTo>
                  <a:pt x="8041" y="442855"/>
                </a:lnTo>
                <a:lnTo>
                  <a:pt x="17856" y="401576"/>
                </a:lnTo>
                <a:lnTo>
                  <a:pt x="31323" y="361533"/>
                </a:lnTo>
                <a:lnTo>
                  <a:pt x="48283" y="322861"/>
                </a:lnTo>
                <a:lnTo>
                  <a:pt x="68579" y="285697"/>
                </a:lnTo>
                <a:lnTo>
                  <a:pt x="92053" y="250178"/>
                </a:lnTo>
                <a:lnTo>
                  <a:pt x="118546" y="216438"/>
                </a:lnTo>
                <a:lnTo>
                  <a:pt x="147901" y="184615"/>
                </a:lnTo>
                <a:lnTo>
                  <a:pt x="179959" y="154844"/>
                </a:lnTo>
                <a:lnTo>
                  <a:pt x="214561" y="127263"/>
                </a:lnTo>
                <a:lnTo>
                  <a:pt x="251551" y="102006"/>
                </a:lnTo>
                <a:lnTo>
                  <a:pt x="290769" y="79211"/>
                </a:lnTo>
                <a:lnTo>
                  <a:pt x="332059" y="59013"/>
                </a:lnTo>
                <a:lnTo>
                  <a:pt x="375261" y="41548"/>
                </a:lnTo>
                <a:lnTo>
                  <a:pt x="420217" y="26954"/>
                </a:lnTo>
                <a:lnTo>
                  <a:pt x="466770" y="15366"/>
                </a:lnTo>
                <a:lnTo>
                  <a:pt x="514761" y="6920"/>
                </a:lnTo>
                <a:lnTo>
                  <a:pt x="564032" y="1752"/>
                </a:lnTo>
                <a:lnTo>
                  <a:pt x="614426" y="0"/>
                </a:lnTo>
                <a:lnTo>
                  <a:pt x="664801" y="1752"/>
                </a:lnTo>
                <a:lnTo>
                  <a:pt x="714056" y="6920"/>
                </a:lnTo>
                <a:lnTo>
                  <a:pt x="762032" y="15366"/>
                </a:lnTo>
                <a:lnTo>
                  <a:pt x="808572" y="26954"/>
                </a:lnTo>
                <a:lnTo>
                  <a:pt x="853517" y="41548"/>
                </a:lnTo>
                <a:lnTo>
                  <a:pt x="896709" y="59013"/>
                </a:lnTo>
                <a:lnTo>
                  <a:pt x="937989" y="79211"/>
                </a:lnTo>
                <a:lnTo>
                  <a:pt x="977200" y="102006"/>
                </a:lnTo>
                <a:lnTo>
                  <a:pt x="1014184" y="127263"/>
                </a:lnTo>
                <a:lnTo>
                  <a:pt x="1048781" y="154844"/>
                </a:lnTo>
                <a:lnTo>
                  <a:pt x="1080835" y="184615"/>
                </a:lnTo>
                <a:lnTo>
                  <a:pt x="1110186" y="216438"/>
                </a:lnTo>
                <a:lnTo>
                  <a:pt x="1136676" y="250178"/>
                </a:lnTo>
                <a:lnTo>
                  <a:pt x="1160148" y="285697"/>
                </a:lnTo>
                <a:lnTo>
                  <a:pt x="1180443" y="322861"/>
                </a:lnTo>
                <a:lnTo>
                  <a:pt x="1197402" y="361533"/>
                </a:lnTo>
                <a:lnTo>
                  <a:pt x="1210868" y="401576"/>
                </a:lnTo>
                <a:lnTo>
                  <a:pt x="1220683" y="442855"/>
                </a:lnTo>
                <a:lnTo>
                  <a:pt x="1226688" y="485233"/>
                </a:lnTo>
                <a:lnTo>
                  <a:pt x="1228725" y="528574"/>
                </a:lnTo>
                <a:lnTo>
                  <a:pt x="1226688" y="571932"/>
                </a:lnTo>
                <a:lnTo>
                  <a:pt x="1220683" y="614327"/>
                </a:lnTo>
                <a:lnTo>
                  <a:pt x="1210868" y="655620"/>
                </a:lnTo>
                <a:lnTo>
                  <a:pt x="1197402" y="695676"/>
                </a:lnTo>
                <a:lnTo>
                  <a:pt x="1180443" y="734359"/>
                </a:lnTo>
                <a:lnTo>
                  <a:pt x="1160148" y="771533"/>
                </a:lnTo>
                <a:lnTo>
                  <a:pt x="1136676" y="807062"/>
                </a:lnTo>
                <a:lnTo>
                  <a:pt x="1110186" y="840809"/>
                </a:lnTo>
                <a:lnTo>
                  <a:pt x="1080835" y="872638"/>
                </a:lnTo>
                <a:lnTo>
                  <a:pt x="1048781" y="902414"/>
                </a:lnTo>
                <a:lnTo>
                  <a:pt x="1014184" y="930000"/>
                </a:lnTo>
                <a:lnTo>
                  <a:pt x="977200" y="955260"/>
                </a:lnTo>
                <a:lnTo>
                  <a:pt x="937989" y="978058"/>
                </a:lnTo>
                <a:lnTo>
                  <a:pt x="896709" y="998258"/>
                </a:lnTo>
                <a:lnTo>
                  <a:pt x="853517" y="1015724"/>
                </a:lnTo>
                <a:lnTo>
                  <a:pt x="808572" y="1030319"/>
                </a:lnTo>
                <a:lnTo>
                  <a:pt x="762032" y="1041908"/>
                </a:lnTo>
                <a:lnTo>
                  <a:pt x="714056" y="1050354"/>
                </a:lnTo>
                <a:lnTo>
                  <a:pt x="664801" y="1055522"/>
                </a:lnTo>
                <a:lnTo>
                  <a:pt x="614426" y="1057275"/>
                </a:lnTo>
                <a:lnTo>
                  <a:pt x="564032" y="1055522"/>
                </a:lnTo>
                <a:lnTo>
                  <a:pt x="514761" y="1050354"/>
                </a:lnTo>
                <a:lnTo>
                  <a:pt x="466770" y="1041908"/>
                </a:lnTo>
                <a:lnTo>
                  <a:pt x="420217" y="1030319"/>
                </a:lnTo>
                <a:lnTo>
                  <a:pt x="375261" y="1015724"/>
                </a:lnTo>
                <a:lnTo>
                  <a:pt x="332059" y="998258"/>
                </a:lnTo>
                <a:lnTo>
                  <a:pt x="290769" y="978058"/>
                </a:lnTo>
                <a:lnTo>
                  <a:pt x="251551" y="955260"/>
                </a:lnTo>
                <a:lnTo>
                  <a:pt x="214561" y="930000"/>
                </a:lnTo>
                <a:lnTo>
                  <a:pt x="179958" y="902414"/>
                </a:lnTo>
                <a:lnTo>
                  <a:pt x="147901" y="872638"/>
                </a:lnTo>
                <a:lnTo>
                  <a:pt x="118546" y="840809"/>
                </a:lnTo>
                <a:lnTo>
                  <a:pt x="92053" y="807062"/>
                </a:lnTo>
                <a:lnTo>
                  <a:pt x="68579" y="771533"/>
                </a:lnTo>
                <a:lnTo>
                  <a:pt x="48283" y="734359"/>
                </a:lnTo>
                <a:lnTo>
                  <a:pt x="31323" y="695676"/>
                </a:lnTo>
                <a:lnTo>
                  <a:pt x="17856" y="655620"/>
                </a:lnTo>
                <a:lnTo>
                  <a:pt x="8041" y="614327"/>
                </a:lnTo>
                <a:lnTo>
                  <a:pt x="2036" y="571932"/>
                </a:lnTo>
                <a:lnTo>
                  <a:pt x="0" y="528574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1386" y="1421383"/>
            <a:ext cx="940435" cy="1434465"/>
          </a:xfrm>
          <a:custGeom>
            <a:avLst/>
            <a:gdLst/>
            <a:ahLst/>
            <a:cxnLst/>
            <a:rect l="l" t="t" r="r" b="b"/>
            <a:pathLst>
              <a:path w="940435" h="1434464">
                <a:moveTo>
                  <a:pt x="855852" y="1381632"/>
                </a:moveTo>
                <a:lnTo>
                  <a:pt x="852932" y="1382521"/>
                </a:lnTo>
                <a:lnTo>
                  <a:pt x="851788" y="1384935"/>
                </a:lnTo>
                <a:lnTo>
                  <a:pt x="850646" y="1387220"/>
                </a:lnTo>
                <a:lnTo>
                  <a:pt x="851535" y="1390141"/>
                </a:lnTo>
                <a:lnTo>
                  <a:pt x="853948" y="1391285"/>
                </a:lnTo>
                <a:lnTo>
                  <a:pt x="940053" y="1434464"/>
                </a:lnTo>
                <a:lnTo>
                  <a:pt x="939786" y="1429130"/>
                </a:lnTo>
                <a:lnTo>
                  <a:pt x="930910" y="1429130"/>
                </a:lnTo>
                <a:lnTo>
                  <a:pt x="921227" y="1414320"/>
                </a:lnTo>
                <a:lnTo>
                  <a:pt x="855852" y="1381632"/>
                </a:lnTo>
                <a:close/>
              </a:path>
              <a:path w="940435" h="1434464">
                <a:moveTo>
                  <a:pt x="921227" y="1414320"/>
                </a:moveTo>
                <a:lnTo>
                  <a:pt x="930910" y="1429130"/>
                </a:lnTo>
                <a:lnTo>
                  <a:pt x="934617" y="1426717"/>
                </a:lnTo>
                <a:lnTo>
                  <a:pt x="930148" y="1426717"/>
                </a:lnTo>
                <a:lnTo>
                  <a:pt x="929737" y="1418575"/>
                </a:lnTo>
                <a:lnTo>
                  <a:pt x="921227" y="1414320"/>
                </a:lnTo>
                <a:close/>
              </a:path>
              <a:path w="940435" h="1434464">
                <a:moveTo>
                  <a:pt x="932814" y="1333500"/>
                </a:moveTo>
                <a:lnTo>
                  <a:pt x="927608" y="1333753"/>
                </a:lnTo>
                <a:lnTo>
                  <a:pt x="925576" y="1336039"/>
                </a:lnTo>
                <a:lnTo>
                  <a:pt x="929263" y="1409166"/>
                </a:lnTo>
                <a:lnTo>
                  <a:pt x="938911" y="1423924"/>
                </a:lnTo>
                <a:lnTo>
                  <a:pt x="930910" y="1429130"/>
                </a:lnTo>
                <a:lnTo>
                  <a:pt x="939786" y="1429130"/>
                </a:lnTo>
                <a:lnTo>
                  <a:pt x="935101" y="1335531"/>
                </a:lnTo>
                <a:lnTo>
                  <a:pt x="932814" y="1333500"/>
                </a:lnTo>
                <a:close/>
              </a:path>
              <a:path w="940435" h="1434464">
                <a:moveTo>
                  <a:pt x="929737" y="1418575"/>
                </a:moveTo>
                <a:lnTo>
                  <a:pt x="930148" y="1426717"/>
                </a:lnTo>
                <a:lnTo>
                  <a:pt x="937133" y="1422273"/>
                </a:lnTo>
                <a:lnTo>
                  <a:pt x="929737" y="1418575"/>
                </a:lnTo>
                <a:close/>
              </a:path>
              <a:path w="940435" h="1434464">
                <a:moveTo>
                  <a:pt x="929263" y="1409166"/>
                </a:moveTo>
                <a:lnTo>
                  <a:pt x="929737" y="1418575"/>
                </a:lnTo>
                <a:lnTo>
                  <a:pt x="937133" y="1422273"/>
                </a:lnTo>
                <a:lnTo>
                  <a:pt x="930148" y="1426717"/>
                </a:lnTo>
                <a:lnTo>
                  <a:pt x="934617" y="1426717"/>
                </a:lnTo>
                <a:lnTo>
                  <a:pt x="938911" y="1423924"/>
                </a:lnTo>
                <a:lnTo>
                  <a:pt x="929263" y="1409166"/>
                </a:lnTo>
                <a:close/>
              </a:path>
              <a:path w="940435" h="1434464">
                <a:moveTo>
                  <a:pt x="8000" y="0"/>
                </a:moveTo>
                <a:lnTo>
                  <a:pt x="0" y="5206"/>
                </a:lnTo>
                <a:lnTo>
                  <a:pt x="921227" y="1414320"/>
                </a:lnTo>
                <a:lnTo>
                  <a:pt x="929737" y="1418575"/>
                </a:lnTo>
                <a:lnTo>
                  <a:pt x="929263" y="1409166"/>
                </a:lnTo>
                <a:lnTo>
                  <a:pt x="8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8873" y="1420875"/>
            <a:ext cx="1228090" cy="1435100"/>
          </a:xfrm>
          <a:custGeom>
            <a:avLst/>
            <a:gdLst/>
            <a:ahLst/>
            <a:cxnLst/>
            <a:rect l="l" t="t" r="r" b="b"/>
            <a:pathLst>
              <a:path w="1228090" h="1435100">
                <a:moveTo>
                  <a:pt x="20193" y="1335786"/>
                </a:moveTo>
                <a:lnTo>
                  <a:pt x="17652" y="1337437"/>
                </a:lnTo>
                <a:lnTo>
                  <a:pt x="17272" y="1340103"/>
                </a:lnTo>
                <a:lnTo>
                  <a:pt x="0" y="1434973"/>
                </a:lnTo>
                <a:lnTo>
                  <a:pt x="11654" y="1430909"/>
                </a:lnTo>
                <a:lnTo>
                  <a:pt x="9778" y="1430909"/>
                </a:lnTo>
                <a:lnTo>
                  <a:pt x="2540" y="1424686"/>
                </a:lnTo>
                <a:lnTo>
                  <a:pt x="14083" y="1411184"/>
                </a:lnTo>
                <a:lnTo>
                  <a:pt x="26670" y="1341754"/>
                </a:lnTo>
                <a:lnTo>
                  <a:pt x="27050" y="1339214"/>
                </a:lnTo>
                <a:lnTo>
                  <a:pt x="25400" y="1336675"/>
                </a:lnTo>
                <a:lnTo>
                  <a:pt x="22732" y="1336294"/>
                </a:lnTo>
                <a:lnTo>
                  <a:pt x="20193" y="1335786"/>
                </a:lnTo>
                <a:close/>
              </a:path>
              <a:path w="1228090" h="1435100">
                <a:moveTo>
                  <a:pt x="14083" y="1411184"/>
                </a:moveTo>
                <a:lnTo>
                  <a:pt x="2540" y="1424686"/>
                </a:lnTo>
                <a:lnTo>
                  <a:pt x="9778" y="1430909"/>
                </a:lnTo>
                <a:lnTo>
                  <a:pt x="11733" y="1428623"/>
                </a:lnTo>
                <a:lnTo>
                  <a:pt x="10922" y="1428623"/>
                </a:lnTo>
                <a:lnTo>
                  <a:pt x="4572" y="1423289"/>
                </a:lnTo>
                <a:lnTo>
                  <a:pt x="12383" y="1420561"/>
                </a:lnTo>
                <a:lnTo>
                  <a:pt x="14083" y="1411184"/>
                </a:lnTo>
                <a:close/>
              </a:path>
              <a:path w="1228090" h="1435100">
                <a:moveTo>
                  <a:pt x="90424" y="1393316"/>
                </a:moveTo>
                <a:lnTo>
                  <a:pt x="21281" y="1417455"/>
                </a:lnTo>
                <a:lnTo>
                  <a:pt x="9778" y="1430909"/>
                </a:lnTo>
                <a:lnTo>
                  <a:pt x="11654" y="1430909"/>
                </a:lnTo>
                <a:lnTo>
                  <a:pt x="93599" y="1402334"/>
                </a:lnTo>
                <a:lnTo>
                  <a:pt x="94869" y="1399666"/>
                </a:lnTo>
                <a:lnTo>
                  <a:pt x="93979" y="1397127"/>
                </a:lnTo>
                <a:lnTo>
                  <a:pt x="93091" y="1394714"/>
                </a:lnTo>
                <a:lnTo>
                  <a:pt x="90424" y="1393316"/>
                </a:lnTo>
                <a:close/>
              </a:path>
              <a:path w="1228090" h="1435100">
                <a:moveTo>
                  <a:pt x="12383" y="1420561"/>
                </a:moveTo>
                <a:lnTo>
                  <a:pt x="4572" y="1423289"/>
                </a:lnTo>
                <a:lnTo>
                  <a:pt x="10922" y="1428623"/>
                </a:lnTo>
                <a:lnTo>
                  <a:pt x="12383" y="1420561"/>
                </a:lnTo>
                <a:close/>
              </a:path>
              <a:path w="1228090" h="1435100">
                <a:moveTo>
                  <a:pt x="21281" y="1417455"/>
                </a:moveTo>
                <a:lnTo>
                  <a:pt x="12383" y="1420561"/>
                </a:lnTo>
                <a:lnTo>
                  <a:pt x="10922" y="1428623"/>
                </a:lnTo>
                <a:lnTo>
                  <a:pt x="11733" y="1428623"/>
                </a:lnTo>
                <a:lnTo>
                  <a:pt x="21281" y="1417455"/>
                </a:lnTo>
                <a:close/>
              </a:path>
              <a:path w="1228090" h="1435100">
                <a:moveTo>
                  <a:pt x="1220597" y="0"/>
                </a:moveTo>
                <a:lnTo>
                  <a:pt x="14083" y="1411184"/>
                </a:lnTo>
                <a:lnTo>
                  <a:pt x="12383" y="1420561"/>
                </a:lnTo>
                <a:lnTo>
                  <a:pt x="21281" y="1417455"/>
                </a:lnTo>
                <a:lnTo>
                  <a:pt x="1227835" y="6223"/>
                </a:lnTo>
                <a:lnTo>
                  <a:pt x="12205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53255" y="2880677"/>
            <a:ext cx="3206115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LYTIC </a:t>
            </a:r>
            <a:r>
              <a:rPr sz="240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ARES </a:t>
            </a: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OF </a:t>
            </a:r>
            <a:r>
              <a:rPr sz="24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BONE  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DESTRUCTION </a:t>
            </a:r>
            <a:r>
              <a:rPr sz="240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D5-D7 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VERTEBRAL 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BODIES  WITH </a:t>
            </a: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MARROW</a:t>
            </a:r>
            <a:r>
              <a:rPr sz="2400" spc="-120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OEDEMA  </a:t>
            </a: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AND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REDUCTION 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IN  </a:t>
            </a:r>
            <a:r>
              <a:rPr sz="240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HEIGHT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86625" y="3933825"/>
            <a:ext cx="942975" cy="866775"/>
          </a:xfrm>
          <a:custGeom>
            <a:avLst/>
            <a:gdLst/>
            <a:ahLst/>
            <a:cxnLst/>
            <a:rect l="l" t="t" r="r" b="b"/>
            <a:pathLst>
              <a:path w="942975" h="866775">
                <a:moveTo>
                  <a:pt x="0" y="433324"/>
                </a:moveTo>
                <a:lnTo>
                  <a:pt x="2766" y="386117"/>
                </a:lnTo>
                <a:lnTo>
                  <a:pt x="10874" y="340380"/>
                </a:lnTo>
                <a:lnTo>
                  <a:pt x="24035" y="296379"/>
                </a:lnTo>
                <a:lnTo>
                  <a:pt x="41963" y="254377"/>
                </a:lnTo>
                <a:lnTo>
                  <a:pt x="64370" y="214639"/>
                </a:lnTo>
                <a:lnTo>
                  <a:pt x="90968" y="177430"/>
                </a:lnTo>
                <a:lnTo>
                  <a:pt x="121471" y="143014"/>
                </a:lnTo>
                <a:lnTo>
                  <a:pt x="155590" y="111656"/>
                </a:lnTo>
                <a:lnTo>
                  <a:pt x="193038" y="83620"/>
                </a:lnTo>
                <a:lnTo>
                  <a:pt x="233529" y="59172"/>
                </a:lnTo>
                <a:lnTo>
                  <a:pt x="276774" y="38576"/>
                </a:lnTo>
                <a:lnTo>
                  <a:pt x="322486" y="22095"/>
                </a:lnTo>
                <a:lnTo>
                  <a:pt x="370378" y="9996"/>
                </a:lnTo>
                <a:lnTo>
                  <a:pt x="420162" y="2543"/>
                </a:lnTo>
                <a:lnTo>
                  <a:pt x="471550" y="0"/>
                </a:lnTo>
                <a:lnTo>
                  <a:pt x="522916" y="2543"/>
                </a:lnTo>
                <a:lnTo>
                  <a:pt x="572679" y="9996"/>
                </a:lnTo>
                <a:lnTo>
                  <a:pt x="620553" y="22095"/>
                </a:lnTo>
                <a:lnTo>
                  <a:pt x="666250" y="38576"/>
                </a:lnTo>
                <a:lnTo>
                  <a:pt x="709483" y="59172"/>
                </a:lnTo>
                <a:lnTo>
                  <a:pt x="749963" y="83620"/>
                </a:lnTo>
                <a:lnTo>
                  <a:pt x="787403" y="111656"/>
                </a:lnTo>
                <a:lnTo>
                  <a:pt x="821516" y="143014"/>
                </a:lnTo>
                <a:lnTo>
                  <a:pt x="852014" y="177430"/>
                </a:lnTo>
                <a:lnTo>
                  <a:pt x="878609" y="214639"/>
                </a:lnTo>
                <a:lnTo>
                  <a:pt x="901014" y="254377"/>
                </a:lnTo>
                <a:lnTo>
                  <a:pt x="918940" y="296379"/>
                </a:lnTo>
                <a:lnTo>
                  <a:pt x="932101" y="340380"/>
                </a:lnTo>
                <a:lnTo>
                  <a:pt x="940208" y="386117"/>
                </a:lnTo>
                <a:lnTo>
                  <a:pt x="942975" y="433324"/>
                </a:lnTo>
                <a:lnTo>
                  <a:pt x="940208" y="480554"/>
                </a:lnTo>
                <a:lnTo>
                  <a:pt x="932101" y="526311"/>
                </a:lnTo>
                <a:lnTo>
                  <a:pt x="918940" y="570330"/>
                </a:lnTo>
                <a:lnTo>
                  <a:pt x="901014" y="612347"/>
                </a:lnTo>
                <a:lnTo>
                  <a:pt x="878609" y="652097"/>
                </a:lnTo>
                <a:lnTo>
                  <a:pt x="852014" y="689317"/>
                </a:lnTo>
                <a:lnTo>
                  <a:pt x="821516" y="723741"/>
                </a:lnTo>
                <a:lnTo>
                  <a:pt x="787403" y="755105"/>
                </a:lnTo>
                <a:lnTo>
                  <a:pt x="749963" y="783146"/>
                </a:lnTo>
                <a:lnTo>
                  <a:pt x="709483" y="807597"/>
                </a:lnTo>
                <a:lnTo>
                  <a:pt x="666250" y="828196"/>
                </a:lnTo>
                <a:lnTo>
                  <a:pt x="620553" y="844678"/>
                </a:lnTo>
                <a:lnTo>
                  <a:pt x="572679" y="856777"/>
                </a:lnTo>
                <a:lnTo>
                  <a:pt x="522916" y="864231"/>
                </a:lnTo>
                <a:lnTo>
                  <a:pt x="471550" y="866775"/>
                </a:lnTo>
                <a:lnTo>
                  <a:pt x="420162" y="864231"/>
                </a:lnTo>
                <a:lnTo>
                  <a:pt x="370378" y="856777"/>
                </a:lnTo>
                <a:lnTo>
                  <a:pt x="322486" y="844678"/>
                </a:lnTo>
                <a:lnTo>
                  <a:pt x="276774" y="828196"/>
                </a:lnTo>
                <a:lnTo>
                  <a:pt x="233529" y="807597"/>
                </a:lnTo>
                <a:lnTo>
                  <a:pt x="193038" y="783146"/>
                </a:lnTo>
                <a:lnTo>
                  <a:pt x="155590" y="755105"/>
                </a:lnTo>
                <a:lnTo>
                  <a:pt x="121471" y="723741"/>
                </a:lnTo>
                <a:lnTo>
                  <a:pt x="90968" y="689317"/>
                </a:lnTo>
                <a:lnTo>
                  <a:pt x="64370" y="652097"/>
                </a:lnTo>
                <a:lnTo>
                  <a:pt x="41963" y="612347"/>
                </a:lnTo>
                <a:lnTo>
                  <a:pt x="24035" y="570330"/>
                </a:lnTo>
                <a:lnTo>
                  <a:pt x="10874" y="526311"/>
                </a:lnTo>
                <a:lnTo>
                  <a:pt x="2766" y="480554"/>
                </a:lnTo>
                <a:lnTo>
                  <a:pt x="0" y="433324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8873" y="4491482"/>
            <a:ext cx="614045" cy="239395"/>
          </a:xfrm>
          <a:custGeom>
            <a:avLst/>
            <a:gdLst/>
            <a:ahLst/>
            <a:cxnLst/>
            <a:rect l="l" t="t" r="r" b="b"/>
            <a:pathLst>
              <a:path w="614045" h="239395">
                <a:moveTo>
                  <a:pt x="27141" y="23130"/>
                </a:moveTo>
                <a:lnTo>
                  <a:pt x="17862" y="24899"/>
                </a:lnTo>
                <a:lnTo>
                  <a:pt x="24038" y="32173"/>
                </a:lnTo>
                <a:lnTo>
                  <a:pt x="610489" y="239141"/>
                </a:lnTo>
                <a:lnTo>
                  <a:pt x="613664" y="230124"/>
                </a:lnTo>
                <a:lnTo>
                  <a:pt x="27141" y="23130"/>
                </a:lnTo>
                <a:close/>
              </a:path>
              <a:path w="614045" h="239395">
                <a:moveTo>
                  <a:pt x="97281" y="0"/>
                </a:moveTo>
                <a:lnTo>
                  <a:pt x="0" y="18542"/>
                </a:lnTo>
                <a:lnTo>
                  <a:pt x="62356" y="92075"/>
                </a:lnTo>
                <a:lnTo>
                  <a:pt x="64134" y="94107"/>
                </a:lnTo>
                <a:lnTo>
                  <a:pt x="67055" y="94361"/>
                </a:lnTo>
                <a:lnTo>
                  <a:pt x="69087" y="92710"/>
                </a:lnTo>
                <a:lnTo>
                  <a:pt x="24038" y="32173"/>
                </a:lnTo>
                <a:lnTo>
                  <a:pt x="7366" y="26289"/>
                </a:lnTo>
                <a:lnTo>
                  <a:pt x="10541" y="17272"/>
                </a:lnTo>
                <a:lnTo>
                  <a:pt x="57876" y="17272"/>
                </a:lnTo>
                <a:lnTo>
                  <a:pt x="99059" y="9398"/>
                </a:lnTo>
                <a:lnTo>
                  <a:pt x="100837" y="6858"/>
                </a:lnTo>
                <a:lnTo>
                  <a:pt x="99822" y="1651"/>
                </a:lnTo>
                <a:lnTo>
                  <a:pt x="97281" y="0"/>
                </a:lnTo>
                <a:close/>
              </a:path>
              <a:path w="614045" h="239395">
                <a:moveTo>
                  <a:pt x="10541" y="17272"/>
                </a:moveTo>
                <a:lnTo>
                  <a:pt x="7366" y="26289"/>
                </a:lnTo>
                <a:lnTo>
                  <a:pt x="24038" y="32173"/>
                </a:lnTo>
                <a:lnTo>
                  <a:pt x="19150" y="26416"/>
                </a:lnTo>
                <a:lnTo>
                  <a:pt x="9905" y="26416"/>
                </a:lnTo>
                <a:lnTo>
                  <a:pt x="12573" y="18669"/>
                </a:lnTo>
                <a:lnTo>
                  <a:pt x="14499" y="18669"/>
                </a:lnTo>
                <a:lnTo>
                  <a:pt x="10541" y="17272"/>
                </a:lnTo>
                <a:close/>
              </a:path>
              <a:path w="614045" h="239395">
                <a:moveTo>
                  <a:pt x="12573" y="18669"/>
                </a:moveTo>
                <a:lnTo>
                  <a:pt x="9905" y="26416"/>
                </a:lnTo>
                <a:lnTo>
                  <a:pt x="17862" y="24899"/>
                </a:lnTo>
                <a:lnTo>
                  <a:pt x="12573" y="18669"/>
                </a:lnTo>
                <a:close/>
              </a:path>
              <a:path w="614045" h="239395">
                <a:moveTo>
                  <a:pt x="17862" y="24899"/>
                </a:moveTo>
                <a:lnTo>
                  <a:pt x="9905" y="26416"/>
                </a:lnTo>
                <a:lnTo>
                  <a:pt x="19150" y="26416"/>
                </a:lnTo>
                <a:lnTo>
                  <a:pt x="17862" y="24899"/>
                </a:lnTo>
                <a:close/>
              </a:path>
              <a:path w="614045" h="239395">
                <a:moveTo>
                  <a:pt x="14499" y="18669"/>
                </a:moveTo>
                <a:lnTo>
                  <a:pt x="12573" y="18669"/>
                </a:lnTo>
                <a:lnTo>
                  <a:pt x="17862" y="24899"/>
                </a:lnTo>
                <a:lnTo>
                  <a:pt x="27141" y="23130"/>
                </a:lnTo>
                <a:lnTo>
                  <a:pt x="14499" y="18669"/>
                </a:lnTo>
                <a:close/>
              </a:path>
              <a:path w="614045" h="239395">
                <a:moveTo>
                  <a:pt x="57876" y="17272"/>
                </a:moveTo>
                <a:lnTo>
                  <a:pt x="10541" y="17272"/>
                </a:lnTo>
                <a:lnTo>
                  <a:pt x="27141" y="23130"/>
                </a:lnTo>
                <a:lnTo>
                  <a:pt x="57876" y="17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6532" y="1776348"/>
            <a:ext cx="584200" cy="1082675"/>
          </a:xfrm>
          <a:custGeom>
            <a:avLst/>
            <a:gdLst/>
            <a:ahLst/>
            <a:cxnLst/>
            <a:rect l="l" t="t" r="r" b="b"/>
            <a:pathLst>
              <a:path w="584200" h="1082675">
                <a:moveTo>
                  <a:pt x="571422" y="16728"/>
                </a:moveTo>
                <a:lnTo>
                  <a:pt x="563274" y="21758"/>
                </a:lnTo>
                <a:lnTo>
                  <a:pt x="0" y="1077976"/>
                </a:lnTo>
                <a:lnTo>
                  <a:pt x="8509" y="1082421"/>
                </a:lnTo>
                <a:lnTo>
                  <a:pt x="571781" y="26331"/>
                </a:lnTo>
                <a:lnTo>
                  <a:pt x="571422" y="16728"/>
                </a:lnTo>
                <a:close/>
              </a:path>
              <a:path w="584200" h="1082675">
                <a:moveTo>
                  <a:pt x="580614" y="6096"/>
                </a:moveTo>
                <a:lnTo>
                  <a:pt x="571627" y="6096"/>
                </a:lnTo>
                <a:lnTo>
                  <a:pt x="580136" y="10667"/>
                </a:lnTo>
                <a:lnTo>
                  <a:pt x="571781" y="26331"/>
                </a:lnTo>
                <a:lnTo>
                  <a:pt x="574421" y="96774"/>
                </a:lnTo>
                <a:lnTo>
                  <a:pt x="574548" y="99313"/>
                </a:lnTo>
                <a:lnTo>
                  <a:pt x="576834" y="101473"/>
                </a:lnTo>
                <a:lnTo>
                  <a:pt x="582041" y="101218"/>
                </a:lnTo>
                <a:lnTo>
                  <a:pt x="584073" y="98933"/>
                </a:lnTo>
                <a:lnTo>
                  <a:pt x="583946" y="96392"/>
                </a:lnTo>
                <a:lnTo>
                  <a:pt x="580614" y="6096"/>
                </a:lnTo>
                <a:close/>
              </a:path>
              <a:path w="584200" h="1082675">
                <a:moveTo>
                  <a:pt x="580390" y="0"/>
                </a:moveTo>
                <a:lnTo>
                  <a:pt x="496062" y="52070"/>
                </a:lnTo>
                <a:lnTo>
                  <a:pt x="495300" y="54990"/>
                </a:lnTo>
                <a:lnTo>
                  <a:pt x="496697" y="57150"/>
                </a:lnTo>
                <a:lnTo>
                  <a:pt x="498094" y="59436"/>
                </a:lnTo>
                <a:lnTo>
                  <a:pt x="501015" y="60198"/>
                </a:lnTo>
                <a:lnTo>
                  <a:pt x="563274" y="21758"/>
                </a:lnTo>
                <a:lnTo>
                  <a:pt x="571627" y="6096"/>
                </a:lnTo>
                <a:lnTo>
                  <a:pt x="580614" y="6096"/>
                </a:lnTo>
                <a:lnTo>
                  <a:pt x="580390" y="0"/>
                </a:lnTo>
                <a:close/>
              </a:path>
              <a:path w="584200" h="1082675">
                <a:moveTo>
                  <a:pt x="576354" y="8636"/>
                </a:moveTo>
                <a:lnTo>
                  <a:pt x="571119" y="8636"/>
                </a:lnTo>
                <a:lnTo>
                  <a:pt x="578358" y="12446"/>
                </a:lnTo>
                <a:lnTo>
                  <a:pt x="571422" y="16728"/>
                </a:lnTo>
                <a:lnTo>
                  <a:pt x="571781" y="26331"/>
                </a:lnTo>
                <a:lnTo>
                  <a:pt x="580136" y="10667"/>
                </a:lnTo>
                <a:lnTo>
                  <a:pt x="576354" y="8636"/>
                </a:lnTo>
                <a:close/>
              </a:path>
              <a:path w="584200" h="1082675">
                <a:moveTo>
                  <a:pt x="571627" y="6096"/>
                </a:moveTo>
                <a:lnTo>
                  <a:pt x="563274" y="21758"/>
                </a:lnTo>
                <a:lnTo>
                  <a:pt x="571422" y="16728"/>
                </a:lnTo>
                <a:lnTo>
                  <a:pt x="571119" y="8636"/>
                </a:lnTo>
                <a:lnTo>
                  <a:pt x="576354" y="8636"/>
                </a:lnTo>
                <a:lnTo>
                  <a:pt x="571627" y="6096"/>
                </a:lnTo>
                <a:close/>
              </a:path>
              <a:path w="584200" h="1082675">
                <a:moveTo>
                  <a:pt x="571119" y="8636"/>
                </a:moveTo>
                <a:lnTo>
                  <a:pt x="571422" y="16728"/>
                </a:lnTo>
                <a:lnTo>
                  <a:pt x="578358" y="12446"/>
                </a:lnTo>
                <a:lnTo>
                  <a:pt x="571119" y="863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36214" y="1203705"/>
            <a:ext cx="8921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0" dirty="0">
                <a:solidFill>
                  <a:srgbClr val="FFFF00"/>
                </a:solidFill>
                <a:latin typeface="Franklin Gothic Book"/>
                <a:cs typeface="Franklin Gothic Book"/>
              </a:rPr>
              <a:t>C</a:t>
            </a:r>
            <a:r>
              <a:rPr sz="275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O</a:t>
            </a:r>
            <a:r>
              <a:rPr sz="2750" spc="35" dirty="0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sz="275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D</a:t>
            </a:r>
            <a:endParaRPr sz="27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7875" y="1347724"/>
            <a:ext cx="187960" cy="1153160"/>
          </a:xfrm>
          <a:custGeom>
            <a:avLst/>
            <a:gdLst/>
            <a:ahLst/>
            <a:cxnLst/>
            <a:rect l="l" t="t" r="r" b="b"/>
            <a:pathLst>
              <a:path w="187960" h="1153160">
                <a:moveTo>
                  <a:pt x="146448" y="18775"/>
                </a:moveTo>
                <a:lnTo>
                  <a:pt x="140680" y="26320"/>
                </a:lnTo>
                <a:lnTo>
                  <a:pt x="0" y="1151636"/>
                </a:lnTo>
                <a:lnTo>
                  <a:pt x="9525" y="1152778"/>
                </a:lnTo>
                <a:lnTo>
                  <a:pt x="150207" y="27572"/>
                </a:lnTo>
                <a:lnTo>
                  <a:pt x="146448" y="18775"/>
                </a:lnTo>
                <a:close/>
              </a:path>
              <a:path w="187960" h="1153160">
                <a:moveTo>
                  <a:pt x="152585" y="8762"/>
                </a:moveTo>
                <a:lnTo>
                  <a:pt x="142875" y="8762"/>
                </a:lnTo>
                <a:lnTo>
                  <a:pt x="152400" y="10033"/>
                </a:lnTo>
                <a:lnTo>
                  <a:pt x="150207" y="27572"/>
                </a:lnTo>
                <a:lnTo>
                  <a:pt x="177926" y="92455"/>
                </a:lnTo>
                <a:lnTo>
                  <a:pt x="178943" y="94868"/>
                </a:lnTo>
                <a:lnTo>
                  <a:pt x="181737" y="96012"/>
                </a:lnTo>
                <a:lnTo>
                  <a:pt x="184150" y="94996"/>
                </a:lnTo>
                <a:lnTo>
                  <a:pt x="186562" y="93852"/>
                </a:lnTo>
                <a:lnTo>
                  <a:pt x="187706" y="91059"/>
                </a:lnTo>
                <a:lnTo>
                  <a:pt x="152585" y="8762"/>
                </a:lnTo>
                <a:close/>
              </a:path>
              <a:path w="187960" h="1153160">
                <a:moveTo>
                  <a:pt x="148844" y="0"/>
                </a:moveTo>
                <a:lnTo>
                  <a:pt x="88645" y="78739"/>
                </a:lnTo>
                <a:lnTo>
                  <a:pt x="89026" y="81661"/>
                </a:lnTo>
                <a:lnTo>
                  <a:pt x="91186" y="83312"/>
                </a:lnTo>
                <a:lnTo>
                  <a:pt x="93218" y="84962"/>
                </a:lnTo>
                <a:lnTo>
                  <a:pt x="96266" y="84454"/>
                </a:lnTo>
                <a:lnTo>
                  <a:pt x="97789" y="82423"/>
                </a:lnTo>
                <a:lnTo>
                  <a:pt x="140680" y="26320"/>
                </a:lnTo>
                <a:lnTo>
                  <a:pt x="142875" y="8762"/>
                </a:lnTo>
                <a:lnTo>
                  <a:pt x="152585" y="8762"/>
                </a:lnTo>
                <a:lnTo>
                  <a:pt x="148844" y="0"/>
                </a:lnTo>
                <a:close/>
              </a:path>
              <a:path w="187960" h="1153160">
                <a:moveTo>
                  <a:pt x="152241" y="11302"/>
                </a:moveTo>
                <a:lnTo>
                  <a:pt x="143256" y="11302"/>
                </a:lnTo>
                <a:lnTo>
                  <a:pt x="151383" y="12318"/>
                </a:lnTo>
                <a:lnTo>
                  <a:pt x="146448" y="18775"/>
                </a:lnTo>
                <a:lnTo>
                  <a:pt x="150207" y="27572"/>
                </a:lnTo>
                <a:lnTo>
                  <a:pt x="152241" y="11302"/>
                </a:lnTo>
                <a:close/>
              </a:path>
              <a:path w="187960" h="1153160">
                <a:moveTo>
                  <a:pt x="142875" y="8762"/>
                </a:moveTo>
                <a:lnTo>
                  <a:pt x="140680" y="26320"/>
                </a:lnTo>
                <a:lnTo>
                  <a:pt x="146448" y="18775"/>
                </a:lnTo>
                <a:lnTo>
                  <a:pt x="143256" y="11302"/>
                </a:lnTo>
                <a:lnTo>
                  <a:pt x="152241" y="11302"/>
                </a:lnTo>
                <a:lnTo>
                  <a:pt x="152400" y="10033"/>
                </a:lnTo>
                <a:lnTo>
                  <a:pt x="142875" y="8762"/>
                </a:lnTo>
                <a:close/>
              </a:path>
              <a:path w="187960" h="1153160">
                <a:moveTo>
                  <a:pt x="143256" y="11302"/>
                </a:moveTo>
                <a:lnTo>
                  <a:pt x="146448" y="18775"/>
                </a:lnTo>
                <a:lnTo>
                  <a:pt x="151383" y="12318"/>
                </a:lnTo>
                <a:lnTo>
                  <a:pt x="143256" y="1130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7086" y="2285238"/>
            <a:ext cx="1009015" cy="219075"/>
          </a:xfrm>
          <a:custGeom>
            <a:avLst/>
            <a:gdLst/>
            <a:ahLst/>
            <a:cxnLst/>
            <a:rect l="l" t="t" r="r" b="b"/>
            <a:pathLst>
              <a:path w="1009014" h="219075">
                <a:moveTo>
                  <a:pt x="981483" y="34216"/>
                </a:moveTo>
                <a:lnTo>
                  <a:pt x="0" y="209423"/>
                </a:lnTo>
                <a:lnTo>
                  <a:pt x="1650" y="218821"/>
                </a:lnTo>
                <a:lnTo>
                  <a:pt x="983052" y="43628"/>
                </a:lnTo>
                <a:lnTo>
                  <a:pt x="990312" y="37453"/>
                </a:lnTo>
                <a:lnTo>
                  <a:pt x="981483" y="34216"/>
                </a:lnTo>
                <a:close/>
              </a:path>
              <a:path w="1009014" h="219075">
                <a:moveTo>
                  <a:pt x="1001035" y="31114"/>
                </a:moveTo>
                <a:lnTo>
                  <a:pt x="998854" y="31114"/>
                </a:lnTo>
                <a:lnTo>
                  <a:pt x="1000505" y="40512"/>
                </a:lnTo>
                <a:lnTo>
                  <a:pt x="983052" y="43628"/>
                </a:lnTo>
                <a:lnTo>
                  <a:pt x="929386" y="89281"/>
                </a:lnTo>
                <a:lnTo>
                  <a:pt x="927353" y="90932"/>
                </a:lnTo>
                <a:lnTo>
                  <a:pt x="927100" y="93979"/>
                </a:lnTo>
                <a:lnTo>
                  <a:pt x="928751" y="96012"/>
                </a:lnTo>
                <a:lnTo>
                  <a:pt x="930528" y="98044"/>
                </a:lnTo>
                <a:lnTo>
                  <a:pt x="933576" y="98298"/>
                </a:lnTo>
                <a:lnTo>
                  <a:pt x="935482" y="96520"/>
                </a:lnTo>
                <a:lnTo>
                  <a:pt x="1009014" y="34036"/>
                </a:lnTo>
                <a:lnTo>
                  <a:pt x="1001035" y="31114"/>
                </a:lnTo>
                <a:close/>
              </a:path>
              <a:path w="1009014" h="219075">
                <a:moveTo>
                  <a:pt x="990312" y="37453"/>
                </a:moveTo>
                <a:lnTo>
                  <a:pt x="983052" y="43628"/>
                </a:lnTo>
                <a:lnTo>
                  <a:pt x="1000505" y="40512"/>
                </a:lnTo>
                <a:lnTo>
                  <a:pt x="1000461" y="40259"/>
                </a:lnTo>
                <a:lnTo>
                  <a:pt x="997965" y="40259"/>
                </a:lnTo>
                <a:lnTo>
                  <a:pt x="990312" y="37453"/>
                </a:lnTo>
                <a:close/>
              </a:path>
              <a:path w="1009014" h="219075">
                <a:moveTo>
                  <a:pt x="996568" y="32131"/>
                </a:moveTo>
                <a:lnTo>
                  <a:pt x="990312" y="37453"/>
                </a:lnTo>
                <a:lnTo>
                  <a:pt x="997965" y="40259"/>
                </a:lnTo>
                <a:lnTo>
                  <a:pt x="996568" y="32131"/>
                </a:lnTo>
                <a:close/>
              </a:path>
              <a:path w="1009014" h="219075">
                <a:moveTo>
                  <a:pt x="999033" y="32131"/>
                </a:moveTo>
                <a:lnTo>
                  <a:pt x="996568" y="32131"/>
                </a:lnTo>
                <a:lnTo>
                  <a:pt x="997965" y="40259"/>
                </a:lnTo>
                <a:lnTo>
                  <a:pt x="1000461" y="40259"/>
                </a:lnTo>
                <a:lnTo>
                  <a:pt x="999033" y="32131"/>
                </a:lnTo>
                <a:close/>
              </a:path>
              <a:path w="1009014" h="219075">
                <a:moveTo>
                  <a:pt x="998854" y="31114"/>
                </a:moveTo>
                <a:lnTo>
                  <a:pt x="981483" y="34216"/>
                </a:lnTo>
                <a:lnTo>
                  <a:pt x="990312" y="37453"/>
                </a:lnTo>
                <a:lnTo>
                  <a:pt x="996568" y="32131"/>
                </a:lnTo>
                <a:lnTo>
                  <a:pt x="999033" y="32131"/>
                </a:lnTo>
                <a:lnTo>
                  <a:pt x="998854" y="31114"/>
                </a:lnTo>
                <a:close/>
              </a:path>
              <a:path w="1009014" h="219075">
                <a:moveTo>
                  <a:pt x="915924" y="0"/>
                </a:moveTo>
                <a:lnTo>
                  <a:pt x="913257" y="1270"/>
                </a:lnTo>
                <a:lnTo>
                  <a:pt x="912367" y="3810"/>
                </a:lnTo>
                <a:lnTo>
                  <a:pt x="911478" y="6223"/>
                </a:lnTo>
                <a:lnTo>
                  <a:pt x="912749" y="9016"/>
                </a:lnTo>
                <a:lnTo>
                  <a:pt x="981483" y="34216"/>
                </a:lnTo>
                <a:lnTo>
                  <a:pt x="998854" y="31114"/>
                </a:lnTo>
                <a:lnTo>
                  <a:pt x="1001035" y="31114"/>
                </a:lnTo>
                <a:lnTo>
                  <a:pt x="918463" y="888"/>
                </a:lnTo>
                <a:lnTo>
                  <a:pt x="9159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00276" y="917257"/>
            <a:ext cx="7454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D</a:t>
            </a:r>
            <a:r>
              <a:rPr sz="275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sz="275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SC</a:t>
            </a:r>
            <a:endParaRPr sz="275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0270" y="2087562"/>
            <a:ext cx="6051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0" dirty="0">
                <a:solidFill>
                  <a:srgbClr val="FFFF00"/>
                </a:solidFill>
                <a:latin typeface="Franklin Gothic Book"/>
                <a:cs typeface="Franklin Gothic Book"/>
              </a:rPr>
              <a:t>C</a:t>
            </a:r>
            <a:r>
              <a:rPr sz="275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SF</a:t>
            </a:r>
            <a:endParaRPr sz="275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81200" y="2495550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0" y="357124"/>
                </a:moveTo>
                <a:lnTo>
                  <a:pt x="3260" y="308665"/>
                </a:lnTo>
                <a:lnTo>
                  <a:pt x="12757" y="262187"/>
                </a:lnTo>
                <a:lnTo>
                  <a:pt x="28066" y="218116"/>
                </a:lnTo>
                <a:lnTo>
                  <a:pt x="48763" y="176878"/>
                </a:lnTo>
                <a:lnTo>
                  <a:pt x="74421" y="138897"/>
                </a:lnTo>
                <a:lnTo>
                  <a:pt x="104616" y="104600"/>
                </a:lnTo>
                <a:lnTo>
                  <a:pt x="138922" y="74412"/>
                </a:lnTo>
                <a:lnTo>
                  <a:pt x="176915" y="48758"/>
                </a:lnTo>
                <a:lnTo>
                  <a:pt x="218170" y="28065"/>
                </a:lnTo>
                <a:lnTo>
                  <a:pt x="262260" y="12757"/>
                </a:lnTo>
                <a:lnTo>
                  <a:pt x="308762" y="3260"/>
                </a:lnTo>
                <a:lnTo>
                  <a:pt x="357250" y="0"/>
                </a:lnTo>
                <a:lnTo>
                  <a:pt x="405709" y="3260"/>
                </a:lnTo>
                <a:lnTo>
                  <a:pt x="452187" y="12757"/>
                </a:lnTo>
                <a:lnTo>
                  <a:pt x="496258" y="28065"/>
                </a:lnTo>
                <a:lnTo>
                  <a:pt x="537496" y="48758"/>
                </a:lnTo>
                <a:lnTo>
                  <a:pt x="575477" y="74412"/>
                </a:lnTo>
                <a:lnTo>
                  <a:pt x="609774" y="104600"/>
                </a:lnTo>
                <a:lnTo>
                  <a:pt x="639962" y="138897"/>
                </a:lnTo>
                <a:lnTo>
                  <a:pt x="665616" y="176878"/>
                </a:lnTo>
                <a:lnTo>
                  <a:pt x="686309" y="218116"/>
                </a:lnTo>
                <a:lnTo>
                  <a:pt x="701617" y="262187"/>
                </a:lnTo>
                <a:lnTo>
                  <a:pt x="711114" y="308665"/>
                </a:lnTo>
                <a:lnTo>
                  <a:pt x="714375" y="357124"/>
                </a:lnTo>
                <a:lnTo>
                  <a:pt x="711114" y="405612"/>
                </a:lnTo>
                <a:lnTo>
                  <a:pt x="701617" y="452114"/>
                </a:lnTo>
                <a:lnTo>
                  <a:pt x="686309" y="496204"/>
                </a:lnTo>
                <a:lnTo>
                  <a:pt x="665616" y="537459"/>
                </a:lnTo>
                <a:lnTo>
                  <a:pt x="639962" y="575452"/>
                </a:lnTo>
                <a:lnTo>
                  <a:pt x="609774" y="609758"/>
                </a:lnTo>
                <a:lnTo>
                  <a:pt x="575477" y="639953"/>
                </a:lnTo>
                <a:lnTo>
                  <a:pt x="537496" y="665611"/>
                </a:lnTo>
                <a:lnTo>
                  <a:pt x="496258" y="686308"/>
                </a:lnTo>
                <a:lnTo>
                  <a:pt x="452187" y="701617"/>
                </a:lnTo>
                <a:lnTo>
                  <a:pt x="405709" y="711114"/>
                </a:lnTo>
                <a:lnTo>
                  <a:pt x="357250" y="714375"/>
                </a:lnTo>
                <a:lnTo>
                  <a:pt x="308762" y="711114"/>
                </a:lnTo>
                <a:lnTo>
                  <a:pt x="262260" y="701617"/>
                </a:lnTo>
                <a:lnTo>
                  <a:pt x="218170" y="686308"/>
                </a:lnTo>
                <a:lnTo>
                  <a:pt x="176915" y="665611"/>
                </a:lnTo>
                <a:lnTo>
                  <a:pt x="138922" y="639953"/>
                </a:lnTo>
                <a:lnTo>
                  <a:pt x="104616" y="609758"/>
                </a:lnTo>
                <a:lnTo>
                  <a:pt x="74421" y="575452"/>
                </a:lnTo>
                <a:lnTo>
                  <a:pt x="48763" y="537459"/>
                </a:lnTo>
                <a:lnTo>
                  <a:pt x="28067" y="496204"/>
                </a:lnTo>
                <a:lnTo>
                  <a:pt x="12757" y="452114"/>
                </a:lnTo>
                <a:lnTo>
                  <a:pt x="3260" y="405612"/>
                </a:lnTo>
                <a:lnTo>
                  <a:pt x="0" y="357124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49" y="3211322"/>
            <a:ext cx="939800" cy="939800"/>
          </a:xfrm>
          <a:custGeom>
            <a:avLst/>
            <a:gdLst/>
            <a:ahLst/>
            <a:cxnLst/>
            <a:rect l="l" t="t" r="r" b="b"/>
            <a:pathLst>
              <a:path w="939800" h="939800">
                <a:moveTo>
                  <a:pt x="27762" y="842263"/>
                </a:moveTo>
                <a:lnTo>
                  <a:pt x="25222" y="843660"/>
                </a:lnTo>
                <a:lnTo>
                  <a:pt x="24587" y="846327"/>
                </a:lnTo>
                <a:lnTo>
                  <a:pt x="0" y="939545"/>
                </a:lnTo>
                <a:lnTo>
                  <a:pt x="12966" y="936116"/>
                </a:lnTo>
                <a:lnTo>
                  <a:pt x="10109" y="936116"/>
                </a:lnTo>
                <a:lnTo>
                  <a:pt x="3314" y="929385"/>
                </a:lnTo>
                <a:lnTo>
                  <a:pt x="15734" y="916967"/>
                </a:lnTo>
                <a:lnTo>
                  <a:pt x="33731" y="848740"/>
                </a:lnTo>
                <a:lnTo>
                  <a:pt x="34366" y="846201"/>
                </a:lnTo>
                <a:lnTo>
                  <a:pt x="32842" y="843533"/>
                </a:lnTo>
                <a:lnTo>
                  <a:pt x="27762" y="842263"/>
                </a:lnTo>
                <a:close/>
              </a:path>
              <a:path w="939800" h="939800">
                <a:moveTo>
                  <a:pt x="15734" y="916967"/>
                </a:moveTo>
                <a:lnTo>
                  <a:pt x="3314" y="929385"/>
                </a:lnTo>
                <a:lnTo>
                  <a:pt x="10109" y="936116"/>
                </a:lnTo>
                <a:lnTo>
                  <a:pt x="12268" y="933957"/>
                </a:lnTo>
                <a:lnTo>
                  <a:pt x="11252" y="933957"/>
                </a:lnTo>
                <a:lnTo>
                  <a:pt x="5473" y="928242"/>
                </a:lnTo>
                <a:lnTo>
                  <a:pt x="13304" y="926178"/>
                </a:lnTo>
                <a:lnTo>
                  <a:pt x="15734" y="916967"/>
                </a:lnTo>
                <a:close/>
              </a:path>
              <a:path w="939800" h="939800">
                <a:moveTo>
                  <a:pt x="93294" y="905001"/>
                </a:moveTo>
                <a:lnTo>
                  <a:pt x="90754" y="905763"/>
                </a:lnTo>
                <a:lnTo>
                  <a:pt x="22460" y="923765"/>
                </a:lnTo>
                <a:lnTo>
                  <a:pt x="10109" y="936116"/>
                </a:lnTo>
                <a:lnTo>
                  <a:pt x="12966" y="936116"/>
                </a:lnTo>
                <a:lnTo>
                  <a:pt x="93167" y="914907"/>
                </a:lnTo>
                <a:lnTo>
                  <a:pt x="95707" y="914272"/>
                </a:lnTo>
                <a:lnTo>
                  <a:pt x="97231" y="911732"/>
                </a:lnTo>
                <a:lnTo>
                  <a:pt x="96596" y="909192"/>
                </a:lnTo>
                <a:lnTo>
                  <a:pt x="95961" y="906526"/>
                </a:lnTo>
                <a:lnTo>
                  <a:pt x="93294" y="905001"/>
                </a:lnTo>
                <a:close/>
              </a:path>
              <a:path w="939800" h="939800">
                <a:moveTo>
                  <a:pt x="13304" y="926178"/>
                </a:moveTo>
                <a:lnTo>
                  <a:pt x="5473" y="928242"/>
                </a:lnTo>
                <a:lnTo>
                  <a:pt x="11252" y="933957"/>
                </a:lnTo>
                <a:lnTo>
                  <a:pt x="13304" y="926178"/>
                </a:lnTo>
                <a:close/>
              </a:path>
              <a:path w="939800" h="939800">
                <a:moveTo>
                  <a:pt x="22460" y="923765"/>
                </a:moveTo>
                <a:lnTo>
                  <a:pt x="13304" y="926178"/>
                </a:lnTo>
                <a:lnTo>
                  <a:pt x="11252" y="933957"/>
                </a:lnTo>
                <a:lnTo>
                  <a:pt x="12268" y="933957"/>
                </a:lnTo>
                <a:lnTo>
                  <a:pt x="22460" y="923765"/>
                </a:lnTo>
                <a:close/>
              </a:path>
              <a:path w="939800" h="939800">
                <a:moveTo>
                  <a:pt x="932764" y="0"/>
                </a:moveTo>
                <a:lnTo>
                  <a:pt x="15734" y="916967"/>
                </a:lnTo>
                <a:lnTo>
                  <a:pt x="13304" y="926178"/>
                </a:lnTo>
                <a:lnTo>
                  <a:pt x="22460" y="923765"/>
                </a:lnTo>
                <a:lnTo>
                  <a:pt x="939495" y="6730"/>
                </a:lnTo>
                <a:lnTo>
                  <a:pt x="9327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0517" y="4200779"/>
            <a:ext cx="243586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25">
              <a:lnSpc>
                <a:spcPct val="100099"/>
              </a:lnSpc>
              <a:spcBef>
                <a:spcPts val="100"/>
              </a:spcBef>
            </a:pPr>
            <a:r>
              <a:rPr sz="240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COLLECTION</a:t>
            </a:r>
            <a:r>
              <a:rPr sz="2400" spc="-235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WITH  </a:t>
            </a:r>
            <a:r>
              <a:rPr sz="24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BONY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DEBRIS  </a:t>
            </a:r>
            <a:r>
              <a:rPr sz="240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EXTENDING  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INTRA-SPINALLY  COMPRESSING  </a:t>
            </a:r>
            <a:r>
              <a:rPr sz="2400" spc="20" dirty="0">
                <a:solidFill>
                  <a:srgbClr val="FFFF00"/>
                </a:solidFill>
                <a:latin typeface="Franklin Gothic Book"/>
                <a:cs typeface="Franklin Gothic Book"/>
              </a:rPr>
              <a:t>THE </a:t>
            </a:r>
            <a:r>
              <a:rPr sz="240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THECAL</a:t>
            </a:r>
            <a:r>
              <a:rPr sz="2400" spc="-295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-35" dirty="0">
                <a:solidFill>
                  <a:srgbClr val="FFFF00"/>
                </a:solidFill>
                <a:latin typeface="Franklin Gothic Book"/>
                <a:cs typeface="Franklin Gothic Book"/>
              </a:rPr>
              <a:t>SAC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855"/>
              </a:lnSpc>
            </a:pPr>
            <a:r>
              <a:rPr sz="2400" spc="-5" dirty="0">
                <a:solidFill>
                  <a:srgbClr val="FFFF00"/>
                </a:solidFill>
                <a:latin typeface="Franklin Gothic Book"/>
                <a:cs typeface="Franklin Gothic Book"/>
              </a:rPr>
              <a:t>AND SPINAL</a:t>
            </a:r>
            <a:r>
              <a:rPr sz="2400" spc="-20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CORD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9311" y="1414399"/>
            <a:ext cx="580390" cy="939165"/>
          </a:xfrm>
          <a:custGeom>
            <a:avLst/>
            <a:gdLst/>
            <a:ahLst/>
            <a:cxnLst/>
            <a:rect l="l" t="t" r="r" b="b"/>
            <a:pathLst>
              <a:path w="580389" h="939164">
                <a:moveTo>
                  <a:pt x="570169" y="16151"/>
                </a:moveTo>
                <a:lnTo>
                  <a:pt x="561899" y="20569"/>
                </a:lnTo>
                <a:lnTo>
                  <a:pt x="0" y="933703"/>
                </a:lnTo>
                <a:lnTo>
                  <a:pt x="8000" y="938656"/>
                </a:lnTo>
                <a:lnTo>
                  <a:pt x="569955" y="25434"/>
                </a:lnTo>
                <a:lnTo>
                  <a:pt x="570169" y="16151"/>
                </a:lnTo>
                <a:close/>
              </a:path>
              <a:path w="580389" h="939164">
                <a:moveTo>
                  <a:pt x="580003" y="5587"/>
                </a:moveTo>
                <a:lnTo>
                  <a:pt x="571118" y="5587"/>
                </a:lnTo>
                <a:lnTo>
                  <a:pt x="579120" y="10540"/>
                </a:lnTo>
                <a:lnTo>
                  <a:pt x="569955" y="25434"/>
                </a:lnTo>
                <a:lnTo>
                  <a:pt x="568325" y="96138"/>
                </a:lnTo>
                <a:lnTo>
                  <a:pt x="568198" y="98805"/>
                </a:lnTo>
                <a:lnTo>
                  <a:pt x="570229" y="100964"/>
                </a:lnTo>
                <a:lnTo>
                  <a:pt x="572897" y="101091"/>
                </a:lnTo>
                <a:lnTo>
                  <a:pt x="575563" y="101091"/>
                </a:lnTo>
                <a:lnTo>
                  <a:pt x="577723" y="99060"/>
                </a:lnTo>
                <a:lnTo>
                  <a:pt x="577856" y="96138"/>
                </a:lnTo>
                <a:lnTo>
                  <a:pt x="580003" y="5587"/>
                </a:lnTo>
                <a:close/>
              </a:path>
              <a:path w="580389" h="939164">
                <a:moveTo>
                  <a:pt x="580136" y="0"/>
                </a:moveTo>
                <a:lnTo>
                  <a:pt x="495046" y="45465"/>
                </a:lnTo>
                <a:lnTo>
                  <a:pt x="492760" y="46736"/>
                </a:lnTo>
                <a:lnTo>
                  <a:pt x="491871" y="49656"/>
                </a:lnTo>
                <a:lnTo>
                  <a:pt x="494411" y="54228"/>
                </a:lnTo>
                <a:lnTo>
                  <a:pt x="497204" y="55117"/>
                </a:lnTo>
                <a:lnTo>
                  <a:pt x="561899" y="20569"/>
                </a:lnTo>
                <a:lnTo>
                  <a:pt x="571118" y="5587"/>
                </a:lnTo>
                <a:lnTo>
                  <a:pt x="580003" y="5587"/>
                </a:lnTo>
                <a:lnTo>
                  <a:pt x="580136" y="0"/>
                </a:lnTo>
                <a:close/>
              </a:path>
              <a:path w="580389" h="939164">
                <a:moveTo>
                  <a:pt x="575016" y="8000"/>
                </a:moveTo>
                <a:lnTo>
                  <a:pt x="570357" y="8000"/>
                </a:lnTo>
                <a:lnTo>
                  <a:pt x="577341" y="12318"/>
                </a:lnTo>
                <a:lnTo>
                  <a:pt x="570169" y="16151"/>
                </a:lnTo>
                <a:lnTo>
                  <a:pt x="569955" y="25434"/>
                </a:lnTo>
                <a:lnTo>
                  <a:pt x="579120" y="10540"/>
                </a:lnTo>
                <a:lnTo>
                  <a:pt x="575016" y="8000"/>
                </a:lnTo>
                <a:close/>
              </a:path>
              <a:path w="580389" h="939164">
                <a:moveTo>
                  <a:pt x="571118" y="5587"/>
                </a:moveTo>
                <a:lnTo>
                  <a:pt x="561899" y="20569"/>
                </a:lnTo>
                <a:lnTo>
                  <a:pt x="570169" y="16151"/>
                </a:lnTo>
                <a:lnTo>
                  <a:pt x="570357" y="8000"/>
                </a:lnTo>
                <a:lnTo>
                  <a:pt x="575016" y="8000"/>
                </a:lnTo>
                <a:lnTo>
                  <a:pt x="571118" y="5587"/>
                </a:lnTo>
                <a:close/>
              </a:path>
              <a:path w="580389" h="939164">
                <a:moveTo>
                  <a:pt x="570357" y="8000"/>
                </a:moveTo>
                <a:lnTo>
                  <a:pt x="570169" y="16151"/>
                </a:lnTo>
                <a:lnTo>
                  <a:pt x="577341" y="12318"/>
                </a:lnTo>
                <a:lnTo>
                  <a:pt x="570357" y="8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2898" y="1414399"/>
            <a:ext cx="867410" cy="795655"/>
          </a:xfrm>
          <a:custGeom>
            <a:avLst/>
            <a:gdLst/>
            <a:ahLst/>
            <a:cxnLst/>
            <a:rect l="l" t="t" r="r" b="b"/>
            <a:pathLst>
              <a:path w="867410" h="795655">
                <a:moveTo>
                  <a:pt x="13952" y="12789"/>
                </a:moveTo>
                <a:lnTo>
                  <a:pt x="16739" y="21758"/>
                </a:lnTo>
                <a:lnTo>
                  <a:pt x="860933" y="795654"/>
                </a:lnTo>
                <a:lnTo>
                  <a:pt x="867410" y="788670"/>
                </a:lnTo>
                <a:lnTo>
                  <a:pt x="23265" y="14819"/>
                </a:lnTo>
                <a:lnTo>
                  <a:pt x="13952" y="12789"/>
                </a:lnTo>
                <a:close/>
              </a:path>
              <a:path w="867410" h="795655">
                <a:moveTo>
                  <a:pt x="0" y="0"/>
                </a:moveTo>
                <a:lnTo>
                  <a:pt x="28575" y="92075"/>
                </a:lnTo>
                <a:lnTo>
                  <a:pt x="29337" y="94614"/>
                </a:lnTo>
                <a:lnTo>
                  <a:pt x="32003" y="96012"/>
                </a:lnTo>
                <a:lnTo>
                  <a:pt x="37084" y="94487"/>
                </a:lnTo>
                <a:lnTo>
                  <a:pt x="38480" y="91821"/>
                </a:lnTo>
                <a:lnTo>
                  <a:pt x="37718" y="89280"/>
                </a:lnTo>
                <a:lnTo>
                  <a:pt x="16739" y="21758"/>
                </a:lnTo>
                <a:lnTo>
                  <a:pt x="3810" y="9905"/>
                </a:lnTo>
                <a:lnTo>
                  <a:pt x="10287" y="2921"/>
                </a:lnTo>
                <a:lnTo>
                  <a:pt x="13462" y="2921"/>
                </a:lnTo>
                <a:lnTo>
                  <a:pt x="0" y="0"/>
                </a:lnTo>
                <a:close/>
              </a:path>
              <a:path w="867410" h="795655">
                <a:moveTo>
                  <a:pt x="13462" y="2921"/>
                </a:moveTo>
                <a:lnTo>
                  <a:pt x="10287" y="2921"/>
                </a:lnTo>
                <a:lnTo>
                  <a:pt x="23265" y="14819"/>
                </a:lnTo>
                <a:lnTo>
                  <a:pt x="92201" y="29845"/>
                </a:lnTo>
                <a:lnTo>
                  <a:pt x="94741" y="30352"/>
                </a:lnTo>
                <a:lnTo>
                  <a:pt x="97281" y="28701"/>
                </a:lnTo>
                <a:lnTo>
                  <a:pt x="97916" y="26162"/>
                </a:lnTo>
                <a:lnTo>
                  <a:pt x="98425" y="23622"/>
                </a:lnTo>
                <a:lnTo>
                  <a:pt x="96774" y="21081"/>
                </a:lnTo>
                <a:lnTo>
                  <a:pt x="94234" y="20447"/>
                </a:lnTo>
                <a:lnTo>
                  <a:pt x="13462" y="2921"/>
                </a:lnTo>
                <a:close/>
              </a:path>
              <a:path w="867410" h="795655">
                <a:moveTo>
                  <a:pt x="10287" y="2921"/>
                </a:moveTo>
                <a:lnTo>
                  <a:pt x="3810" y="9905"/>
                </a:lnTo>
                <a:lnTo>
                  <a:pt x="16739" y="21758"/>
                </a:lnTo>
                <a:lnTo>
                  <a:pt x="13952" y="12789"/>
                </a:lnTo>
                <a:lnTo>
                  <a:pt x="5968" y="11049"/>
                </a:lnTo>
                <a:lnTo>
                  <a:pt x="11556" y="5079"/>
                </a:lnTo>
                <a:lnTo>
                  <a:pt x="12642" y="5079"/>
                </a:lnTo>
                <a:lnTo>
                  <a:pt x="10287" y="2921"/>
                </a:lnTo>
                <a:close/>
              </a:path>
              <a:path w="867410" h="795655">
                <a:moveTo>
                  <a:pt x="12642" y="5079"/>
                </a:moveTo>
                <a:lnTo>
                  <a:pt x="11556" y="5079"/>
                </a:lnTo>
                <a:lnTo>
                  <a:pt x="13952" y="12789"/>
                </a:lnTo>
                <a:lnTo>
                  <a:pt x="23265" y="14819"/>
                </a:lnTo>
                <a:lnTo>
                  <a:pt x="12642" y="5079"/>
                </a:lnTo>
                <a:close/>
              </a:path>
              <a:path w="867410" h="795655">
                <a:moveTo>
                  <a:pt x="11556" y="5079"/>
                </a:moveTo>
                <a:lnTo>
                  <a:pt x="5968" y="11049"/>
                </a:lnTo>
                <a:lnTo>
                  <a:pt x="13952" y="12789"/>
                </a:lnTo>
                <a:lnTo>
                  <a:pt x="11556" y="5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6547" y="1255522"/>
            <a:ext cx="2450465" cy="956944"/>
          </a:xfrm>
          <a:custGeom>
            <a:avLst/>
            <a:gdLst/>
            <a:ahLst/>
            <a:cxnLst/>
            <a:rect l="l" t="t" r="r" b="b"/>
            <a:pathLst>
              <a:path w="2450465" h="956944">
                <a:moveTo>
                  <a:pt x="2423007" y="21259"/>
                </a:moveTo>
                <a:lnTo>
                  <a:pt x="0" y="947674"/>
                </a:lnTo>
                <a:lnTo>
                  <a:pt x="3429" y="956563"/>
                </a:lnTo>
                <a:lnTo>
                  <a:pt x="2426551" y="30105"/>
                </a:lnTo>
                <a:lnTo>
                  <a:pt x="2432430" y="22812"/>
                </a:lnTo>
                <a:lnTo>
                  <a:pt x="2423007" y="21259"/>
                </a:lnTo>
                <a:close/>
              </a:path>
              <a:path w="2450465" h="956944">
                <a:moveTo>
                  <a:pt x="2443770" y="14986"/>
                </a:moveTo>
                <a:lnTo>
                  <a:pt x="2439416" y="14986"/>
                </a:lnTo>
                <a:lnTo>
                  <a:pt x="2442844" y="23875"/>
                </a:lnTo>
                <a:lnTo>
                  <a:pt x="2426551" y="30105"/>
                </a:lnTo>
                <a:lnTo>
                  <a:pt x="2380488" y="87249"/>
                </a:lnTo>
                <a:lnTo>
                  <a:pt x="2380868" y="90169"/>
                </a:lnTo>
                <a:lnTo>
                  <a:pt x="2384932" y="93472"/>
                </a:lnTo>
                <a:lnTo>
                  <a:pt x="2387980" y="93217"/>
                </a:lnTo>
                <a:lnTo>
                  <a:pt x="2389631" y="91186"/>
                </a:lnTo>
                <a:lnTo>
                  <a:pt x="2449956" y="16001"/>
                </a:lnTo>
                <a:lnTo>
                  <a:pt x="2443770" y="14986"/>
                </a:lnTo>
                <a:close/>
              </a:path>
              <a:path w="2450465" h="956944">
                <a:moveTo>
                  <a:pt x="2432430" y="22812"/>
                </a:moveTo>
                <a:lnTo>
                  <a:pt x="2426551" y="30105"/>
                </a:lnTo>
                <a:lnTo>
                  <a:pt x="2442180" y="24129"/>
                </a:lnTo>
                <a:lnTo>
                  <a:pt x="2440431" y="24129"/>
                </a:lnTo>
                <a:lnTo>
                  <a:pt x="2432430" y="22812"/>
                </a:lnTo>
                <a:close/>
              </a:path>
              <a:path w="2450465" h="956944">
                <a:moveTo>
                  <a:pt x="2437511" y="16510"/>
                </a:moveTo>
                <a:lnTo>
                  <a:pt x="2432430" y="22812"/>
                </a:lnTo>
                <a:lnTo>
                  <a:pt x="2440431" y="24129"/>
                </a:lnTo>
                <a:lnTo>
                  <a:pt x="2437511" y="16510"/>
                </a:lnTo>
                <a:close/>
              </a:path>
              <a:path w="2450465" h="956944">
                <a:moveTo>
                  <a:pt x="2440003" y="16510"/>
                </a:moveTo>
                <a:lnTo>
                  <a:pt x="2437511" y="16510"/>
                </a:lnTo>
                <a:lnTo>
                  <a:pt x="2440431" y="24129"/>
                </a:lnTo>
                <a:lnTo>
                  <a:pt x="2442180" y="24129"/>
                </a:lnTo>
                <a:lnTo>
                  <a:pt x="2442844" y="23875"/>
                </a:lnTo>
                <a:lnTo>
                  <a:pt x="2440003" y="16510"/>
                </a:lnTo>
                <a:close/>
              </a:path>
              <a:path w="2450465" h="956944">
                <a:moveTo>
                  <a:pt x="2439416" y="14986"/>
                </a:moveTo>
                <a:lnTo>
                  <a:pt x="2423007" y="21259"/>
                </a:lnTo>
                <a:lnTo>
                  <a:pt x="2432430" y="22812"/>
                </a:lnTo>
                <a:lnTo>
                  <a:pt x="2437511" y="16510"/>
                </a:lnTo>
                <a:lnTo>
                  <a:pt x="2440003" y="16510"/>
                </a:lnTo>
                <a:lnTo>
                  <a:pt x="2439416" y="14986"/>
                </a:lnTo>
                <a:close/>
              </a:path>
              <a:path w="2450465" h="956944">
                <a:moveTo>
                  <a:pt x="2352293" y="0"/>
                </a:moveTo>
                <a:lnTo>
                  <a:pt x="2349880" y="1777"/>
                </a:lnTo>
                <a:lnTo>
                  <a:pt x="2349373" y="4317"/>
                </a:lnTo>
                <a:lnTo>
                  <a:pt x="2348991" y="6985"/>
                </a:lnTo>
                <a:lnTo>
                  <a:pt x="2350769" y="9398"/>
                </a:lnTo>
                <a:lnTo>
                  <a:pt x="2353310" y="9778"/>
                </a:lnTo>
                <a:lnTo>
                  <a:pt x="2423007" y="21259"/>
                </a:lnTo>
                <a:lnTo>
                  <a:pt x="2439416" y="14986"/>
                </a:lnTo>
                <a:lnTo>
                  <a:pt x="2443770" y="14986"/>
                </a:lnTo>
                <a:lnTo>
                  <a:pt x="2354834" y="380"/>
                </a:lnTo>
                <a:lnTo>
                  <a:pt x="235229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1979" y="461644"/>
            <a:ext cx="2699385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</a:pP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LYTIC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AREAS</a:t>
            </a:r>
            <a:r>
              <a:rPr sz="2400" spc="-80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OF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870"/>
              </a:lnSpc>
            </a:pPr>
            <a:r>
              <a:rPr sz="24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BONE</a:t>
            </a:r>
            <a:r>
              <a:rPr sz="2400" spc="-35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DESTRUCTION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0664" y="4330953"/>
            <a:ext cx="937260" cy="185420"/>
          </a:xfrm>
          <a:custGeom>
            <a:avLst/>
            <a:gdLst/>
            <a:ahLst/>
            <a:cxnLst/>
            <a:rect l="l" t="t" r="r" b="b"/>
            <a:pathLst>
              <a:path w="937260" h="185420">
                <a:moveTo>
                  <a:pt x="909316" y="35695"/>
                </a:moveTo>
                <a:lnTo>
                  <a:pt x="0" y="175514"/>
                </a:lnTo>
                <a:lnTo>
                  <a:pt x="1397" y="185039"/>
                </a:lnTo>
                <a:lnTo>
                  <a:pt x="910780" y="45105"/>
                </a:lnTo>
                <a:lnTo>
                  <a:pt x="918106" y="39165"/>
                </a:lnTo>
                <a:lnTo>
                  <a:pt x="909316" y="35695"/>
                </a:lnTo>
                <a:close/>
              </a:path>
              <a:path w="937260" h="185420">
                <a:moveTo>
                  <a:pt x="928804" y="33020"/>
                </a:moveTo>
                <a:lnTo>
                  <a:pt x="926719" y="33020"/>
                </a:lnTo>
                <a:lnTo>
                  <a:pt x="928243" y="42418"/>
                </a:lnTo>
                <a:lnTo>
                  <a:pt x="910780" y="45105"/>
                </a:lnTo>
                <a:lnTo>
                  <a:pt x="855980" y="89535"/>
                </a:lnTo>
                <a:lnTo>
                  <a:pt x="853821" y="91186"/>
                </a:lnTo>
                <a:lnTo>
                  <a:pt x="853566" y="94107"/>
                </a:lnTo>
                <a:lnTo>
                  <a:pt x="855218" y="96266"/>
                </a:lnTo>
                <a:lnTo>
                  <a:pt x="856869" y="98298"/>
                </a:lnTo>
                <a:lnTo>
                  <a:pt x="859916" y="98552"/>
                </a:lnTo>
                <a:lnTo>
                  <a:pt x="936878" y="36195"/>
                </a:lnTo>
                <a:lnTo>
                  <a:pt x="928804" y="33020"/>
                </a:lnTo>
                <a:close/>
              </a:path>
              <a:path w="937260" h="185420">
                <a:moveTo>
                  <a:pt x="918106" y="39165"/>
                </a:moveTo>
                <a:lnTo>
                  <a:pt x="910780" y="45105"/>
                </a:lnTo>
                <a:lnTo>
                  <a:pt x="928243" y="42418"/>
                </a:lnTo>
                <a:lnTo>
                  <a:pt x="928201" y="42164"/>
                </a:lnTo>
                <a:lnTo>
                  <a:pt x="925702" y="42164"/>
                </a:lnTo>
                <a:lnTo>
                  <a:pt x="918106" y="39165"/>
                </a:lnTo>
                <a:close/>
              </a:path>
              <a:path w="937260" h="185420">
                <a:moveTo>
                  <a:pt x="924433" y="34036"/>
                </a:moveTo>
                <a:lnTo>
                  <a:pt x="918106" y="39165"/>
                </a:lnTo>
                <a:lnTo>
                  <a:pt x="925702" y="42164"/>
                </a:lnTo>
                <a:lnTo>
                  <a:pt x="924433" y="34036"/>
                </a:lnTo>
                <a:close/>
              </a:path>
              <a:path w="937260" h="185420">
                <a:moveTo>
                  <a:pt x="926883" y="34036"/>
                </a:moveTo>
                <a:lnTo>
                  <a:pt x="924433" y="34036"/>
                </a:lnTo>
                <a:lnTo>
                  <a:pt x="925702" y="42164"/>
                </a:lnTo>
                <a:lnTo>
                  <a:pt x="928201" y="42164"/>
                </a:lnTo>
                <a:lnTo>
                  <a:pt x="926883" y="34036"/>
                </a:lnTo>
                <a:close/>
              </a:path>
              <a:path w="937260" h="185420">
                <a:moveTo>
                  <a:pt x="926719" y="33020"/>
                </a:moveTo>
                <a:lnTo>
                  <a:pt x="909316" y="35695"/>
                </a:lnTo>
                <a:lnTo>
                  <a:pt x="918106" y="39165"/>
                </a:lnTo>
                <a:lnTo>
                  <a:pt x="924433" y="34036"/>
                </a:lnTo>
                <a:lnTo>
                  <a:pt x="926883" y="34036"/>
                </a:lnTo>
                <a:lnTo>
                  <a:pt x="926719" y="33020"/>
                </a:lnTo>
                <a:close/>
              </a:path>
              <a:path w="937260" h="185420">
                <a:moveTo>
                  <a:pt x="844676" y="0"/>
                </a:moveTo>
                <a:lnTo>
                  <a:pt x="841883" y="1143"/>
                </a:lnTo>
                <a:lnTo>
                  <a:pt x="840994" y="3556"/>
                </a:lnTo>
                <a:lnTo>
                  <a:pt x="839977" y="6096"/>
                </a:lnTo>
                <a:lnTo>
                  <a:pt x="841248" y="8763"/>
                </a:lnTo>
                <a:lnTo>
                  <a:pt x="843661" y="9779"/>
                </a:lnTo>
                <a:lnTo>
                  <a:pt x="909316" y="35695"/>
                </a:lnTo>
                <a:lnTo>
                  <a:pt x="926719" y="33020"/>
                </a:lnTo>
                <a:lnTo>
                  <a:pt x="928804" y="33020"/>
                </a:lnTo>
                <a:lnTo>
                  <a:pt x="847089" y="889"/>
                </a:lnTo>
                <a:lnTo>
                  <a:pt x="8446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9521" y="3783584"/>
            <a:ext cx="1514475" cy="664845"/>
          </a:xfrm>
          <a:custGeom>
            <a:avLst/>
            <a:gdLst/>
            <a:ahLst/>
            <a:cxnLst/>
            <a:rect l="l" t="t" r="r" b="b"/>
            <a:pathLst>
              <a:path w="1514475" h="664845">
                <a:moveTo>
                  <a:pt x="1487144" y="18408"/>
                </a:moveTo>
                <a:lnTo>
                  <a:pt x="0" y="655828"/>
                </a:lnTo>
                <a:lnTo>
                  <a:pt x="3682" y="664591"/>
                </a:lnTo>
                <a:lnTo>
                  <a:pt x="1490981" y="27159"/>
                </a:lnTo>
                <a:lnTo>
                  <a:pt x="1496607" y="19576"/>
                </a:lnTo>
                <a:lnTo>
                  <a:pt x="1487144" y="18408"/>
                </a:lnTo>
                <a:close/>
              </a:path>
              <a:path w="1514475" h="664845">
                <a:moveTo>
                  <a:pt x="1508825" y="11430"/>
                </a:moveTo>
                <a:lnTo>
                  <a:pt x="1503426" y="11430"/>
                </a:lnTo>
                <a:lnTo>
                  <a:pt x="1507236" y="20193"/>
                </a:lnTo>
                <a:lnTo>
                  <a:pt x="1490981" y="27159"/>
                </a:lnTo>
                <a:lnTo>
                  <a:pt x="1448942" y="83820"/>
                </a:lnTo>
                <a:lnTo>
                  <a:pt x="1447418" y="85979"/>
                </a:lnTo>
                <a:lnTo>
                  <a:pt x="1447800" y="89027"/>
                </a:lnTo>
                <a:lnTo>
                  <a:pt x="1452117" y="92075"/>
                </a:lnTo>
                <a:lnTo>
                  <a:pt x="1455039" y="91694"/>
                </a:lnTo>
                <a:lnTo>
                  <a:pt x="1456689" y="89535"/>
                </a:lnTo>
                <a:lnTo>
                  <a:pt x="1513966" y="12065"/>
                </a:lnTo>
                <a:lnTo>
                  <a:pt x="1508825" y="11430"/>
                </a:lnTo>
                <a:close/>
              </a:path>
              <a:path w="1514475" h="664845">
                <a:moveTo>
                  <a:pt x="1496607" y="19576"/>
                </a:moveTo>
                <a:lnTo>
                  <a:pt x="1490981" y="27159"/>
                </a:lnTo>
                <a:lnTo>
                  <a:pt x="1506347" y="20574"/>
                </a:lnTo>
                <a:lnTo>
                  <a:pt x="1504695" y="20574"/>
                </a:lnTo>
                <a:lnTo>
                  <a:pt x="1496607" y="19576"/>
                </a:lnTo>
                <a:close/>
              </a:path>
              <a:path w="1514475" h="664845">
                <a:moveTo>
                  <a:pt x="1501520" y="12954"/>
                </a:moveTo>
                <a:lnTo>
                  <a:pt x="1496607" y="19576"/>
                </a:lnTo>
                <a:lnTo>
                  <a:pt x="1504695" y="20574"/>
                </a:lnTo>
                <a:lnTo>
                  <a:pt x="1501520" y="12954"/>
                </a:lnTo>
                <a:close/>
              </a:path>
              <a:path w="1514475" h="664845">
                <a:moveTo>
                  <a:pt x="1504088" y="12954"/>
                </a:moveTo>
                <a:lnTo>
                  <a:pt x="1501520" y="12954"/>
                </a:lnTo>
                <a:lnTo>
                  <a:pt x="1504695" y="20574"/>
                </a:lnTo>
                <a:lnTo>
                  <a:pt x="1506347" y="20574"/>
                </a:lnTo>
                <a:lnTo>
                  <a:pt x="1507236" y="20193"/>
                </a:lnTo>
                <a:lnTo>
                  <a:pt x="1504088" y="12954"/>
                </a:lnTo>
                <a:close/>
              </a:path>
              <a:path w="1514475" h="664845">
                <a:moveTo>
                  <a:pt x="1503426" y="11430"/>
                </a:moveTo>
                <a:lnTo>
                  <a:pt x="1487144" y="18408"/>
                </a:lnTo>
                <a:lnTo>
                  <a:pt x="1496607" y="19576"/>
                </a:lnTo>
                <a:lnTo>
                  <a:pt x="1501520" y="12954"/>
                </a:lnTo>
                <a:lnTo>
                  <a:pt x="1504088" y="12954"/>
                </a:lnTo>
                <a:lnTo>
                  <a:pt x="1503426" y="11430"/>
                </a:lnTo>
                <a:close/>
              </a:path>
              <a:path w="1514475" h="664845">
                <a:moveTo>
                  <a:pt x="1415795" y="0"/>
                </a:moveTo>
                <a:lnTo>
                  <a:pt x="1413382" y="1778"/>
                </a:lnTo>
                <a:lnTo>
                  <a:pt x="1413002" y="4445"/>
                </a:lnTo>
                <a:lnTo>
                  <a:pt x="1412748" y="6985"/>
                </a:lnTo>
                <a:lnTo>
                  <a:pt x="1414526" y="9398"/>
                </a:lnTo>
                <a:lnTo>
                  <a:pt x="1417192" y="9779"/>
                </a:lnTo>
                <a:lnTo>
                  <a:pt x="1487144" y="18408"/>
                </a:lnTo>
                <a:lnTo>
                  <a:pt x="1503426" y="11430"/>
                </a:lnTo>
                <a:lnTo>
                  <a:pt x="1508825" y="11430"/>
                </a:lnTo>
                <a:lnTo>
                  <a:pt x="1418336" y="254"/>
                </a:lnTo>
                <a:lnTo>
                  <a:pt x="14157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95140" y="4394898"/>
            <a:ext cx="1042669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35" dirty="0">
                <a:solidFill>
                  <a:srgbClr val="FFFF00"/>
                </a:solidFill>
                <a:latin typeface="Franklin Gothic Book"/>
                <a:cs typeface="Franklin Gothic Book"/>
              </a:rPr>
              <a:t>T</a:t>
            </a:r>
            <a:r>
              <a:rPr sz="2400" spc="30" dirty="0">
                <a:solidFill>
                  <a:srgbClr val="FFFF00"/>
                </a:solidFill>
                <a:latin typeface="Franklin Gothic Book"/>
                <a:cs typeface="Franklin Gothic Book"/>
              </a:rPr>
              <a:t>HEC</a:t>
            </a: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865"/>
              </a:lnSpc>
            </a:pPr>
            <a:r>
              <a:rPr sz="2400" spc="-35" dirty="0">
                <a:solidFill>
                  <a:srgbClr val="FFFF00"/>
                </a:solidFill>
                <a:latin typeface="Franklin Gothic Book"/>
                <a:cs typeface="Franklin Gothic Book"/>
              </a:rPr>
              <a:t>SAC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3728" y="3384804"/>
            <a:ext cx="1233170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sz="2400" spc="30" dirty="0">
                <a:solidFill>
                  <a:srgbClr val="FFFF00"/>
                </a:solidFill>
                <a:latin typeface="Franklin Gothic Book"/>
                <a:cs typeface="Franklin Gothic Book"/>
              </a:rPr>
              <a:t>CE</a:t>
            </a:r>
            <a:r>
              <a:rPr sz="2400" spc="-5" dirty="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sz="2400" spc="30" dirty="0">
                <a:solidFill>
                  <a:srgbClr val="FFFF00"/>
                </a:solidFill>
                <a:latin typeface="Franklin Gothic Book"/>
                <a:cs typeface="Franklin Gothic Book"/>
              </a:rPr>
              <a:t>T</a:t>
            </a:r>
            <a:r>
              <a:rPr sz="2400" spc="25" dirty="0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sz="24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CANAL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880" y="2375852"/>
            <a:ext cx="2476500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24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BONY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DEBRIS  </a:t>
            </a:r>
            <a:r>
              <a:rPr sz="240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EXTENDING</a:t>
            </a:r>
            <a:r>
              <a:rPr sz="2400" spc="-280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20" dirty="0">
                <a:solidFill>
                  <a:srgbClr val="FFFF00"/>
                </a:solidFill>
                <a:latin typeface="Franklin Gothic Book"/>
                <a:cs typeface="Franklin Gothic Book"/>
              </a:rPr>
              <a:t>INTRA-  </a:t>
            </a:r>
            <a:r>
              <a:rPr sz="24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SPINALLY  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COMPRESSING  </a:t>
            </a:r>
            <a:r>
              <a:rPr sz="2400" spc="20" dirty="0">
                <a:solidFill>
                  <a:srgbClr val="FFFF00"/>
                </a:solidFill>
                <a:latin typeface="Franklin Gothic Book"/>
                <a:cs typeface="Franklin Gothic Book"/>
              </a:rPr>
              <a:t>THE THECAL </a:t>
            </a:r>
            <a:r>
              <a:rPr sz="2400" spc="-35" dirty="0">
                <a:solidFill>
                  <a:srgbClr val="FFFF00"/>
                </a:solidFill>
                <a:latin typeface="Franklin Gothic Book"/>
                <a:cs typeface="Franklin Gothic Book"/>
              </a:rPr>
              <a:t>SAC  </a:t>
            </a:r>
            <a:r>
              <a:rPr sz="2400" spc="-5" dirty="0">
                <a:solidFill>
                  <a:srgbClr val="FFFF00"/>
                </a:solidFill>
                <a:latin typeface="Franklin Gothic Book"/>
                <a:cs typeface="Franklin Gothic Book"/>
              </a:rPr>
              <a:t>AND SPINAL</a:t>
            </a:r>
            <a:r>
              <a:rPr sz="240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CORD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15157" y="2785998"/>
            <a:ext cx="370840" cy="724535"/>
          </a:xfrm>
          <a:custGeom>
            <a:avLst/>
            <a:gdLst/>
            <a:ahLst/>
            <a:cxnLst/>
            <a:rect l="l" t="t" r="r" b="b"/>
            <a:pathLst>
              <a:path w="370839" h="724535">
                <a:moveTo>
                  <a:pt x="355875" y="16929"/>
                </a:moveTo>
                <a:lnTo>
                  <a:pt x="348006" y="22089"/>
                </a:lnTo>
                <a:lnTo>
                  <a:pt x="0" y="720089"/>
                </a:lnTo>
                <a:lnTo>
                  <a:pt x="8509" y="724280"/>
                </a:lnTo>
                <a:lnTo>
                  <a:pt x="356492" y="26450"/>
                </a:lnTo>
                <a:lnTo>
                  <a:pt x="355875" y="16929"/>
                </a:lnTo>
                <a:close/>
              </a:path>
              <a:path w="370839" h="724535">
                <a:moveTo>
                  <a:pt x="364773" y="6350"/>
                </a:moveTo>
                <a:lnTo>
                  <a:pt x="355854" y="6350"/>
                </a:lnTo>
                <a:lnTo>
                  <a:pt x="364363" y="10667"/>
                </a:lnTo>
                <a:lnTo>
                  <a:pt x="356492" y="26450"/>
                </a:lnTo>
                <a:lnTo>
                  <a:pt x="361061" y="96900"/>
                </a:lnTo>
                <a:lnTo>
                  <a:pt x="361315" y="99440"/>
                </a:lnTo>
                <a:lnTo>
                  <a:pt x="363601" y="101473"/>
                </a:lnTo>
                <a:lnTo>
                  <a:pt x="366141" y="101346"/>
                </a:lnTo>
                <a:lnTo>
                  <a:pt x="368807" y="101091"/>
                </a:lnTo>
                <a:lnTo>
                  <a:pt x="370840" y="98805"/>
                </a:lnTo>
                <a:lnTo>
                  <a:pt x="370586" y="96265"/>
                </a:lnTo>
                <a:lnTo>
                  <a:pt x="364773" y="6350"/>
                </a:lnTo>
                <a:close/>
              </a:path>
              <a:path w="370839" h="724535">
                <a:moveTo>
                  <a:pt x="364363" y="0"/>
                </a:moveTo>
                <a:lnTo>
                  <a:pt x="283718" y="52831"/>
                </a:lnTo>
                <a:lnTo>
                  <a:pt x="281431" y="54355"/>
                </a:lnTo>
                <a:lnTo>
                  <a:pt x="280924" y="57276"/>
                </a:lnTo>
                <a:lnTo>
                  <a:pt x="282321" y="59436"/>
                </a:lnTo>
                <a:lnTo>
                  <a:pt x="283718" y="61722"/>
                </a:lnTo>
                <a:lnTo>
                  <a:pt x="286766" y="62356"/>
                </a:lnTo>
                <a:lnTo>
                  <a:pt x="288925" y="60833"/>
                </a:lnTo>
                <a:lnTo>
                  <a:pt x="348006" y="22089"/>
                </a:lnTo>
                <a:lnTo>
                  <a:pt x="355854" y="6350"/>
                </a:lnTo>
                <a:lnTo>
                  <a:pt x="364773" y="6350"/>
                </a:lnTo>
                <a:lnTo>
                  <a:pt x="364363" y="0"/>
                </a:lnTo>
                <a:close/>
              </a:path>
              <a:path w="370839" h="724535">
                <a:moveTo>
                  <a:pt x="360609" y="8762"/>
                </a:moveTo>
                <a:lnTo>
                  <a:pt x="355345" y="8762"/>
                </a:lnTo>
                <a:lnTo>
                  <a:pt x="362712" y="12446"/>
                </a:lnTo>
                <a:lnTo>
                  <a:pt x="355875" y="16929"/>
                </a:lnTo>
                <a:lnTo>
                  <a:pt x="356492" y="26450"/>
                </a:lnTo>
                <a:lnTo>
                  <a:pt x="364363" y="10667"/>
                </a:lnTo>
                <a:lnTo>
                  <a:pt x="360609" y="8762"/>
                </a:lnTo>
                <a:close/>
              </a:path>
              <a:path w="370839" h="724535">
                <a:moveTo>
                  <a:pt x="355854" y="6350"/>
                </a:moveTo>
                <a:lnTo>
                  <a:pt x="348006" y="22089"/>
                </a:lnTo>
                <a:lnTo>
                  <a:pt x="355875" y="16929"/>
                </a:lnTo>
                <a:lnTo>
                  <a:pt x="355345" y="8762"/>
                </a:lnTo>
                <a:lnTo>
                  <a:pt x="360609" y="8762"/>
                </a:lnTo>
                <a:lnTo>
                  <a:pt x="355854" y="6350"/>
                </a:lnTo>
                <a:close/>
              </a:path>
              <a:path w="370839" h="724535">
                <a:moveTo>
                  <a:pt x="355345" y="8762"/>
                </a:moveTo>
                <a:lnTo>
                  <a:pt x="355875" y="16929"/>
                </a:lnTo>
                <a:lnTo>
                  <a:pt x="362712" y="12446"/>
                </a:lnTo>
                <a:lnTo>
                  <a:pt x="355345" y="8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6473" y="2924429"/>
            <a:ext cx="2738120" cy="874394"/>
          </a:xfrm>
          <a:custGeom>
            <a:avLst/>
            <a:gdLst/>
            <a:ahLst/>
            <a:cxnLst/>
            <a:rect l="l" t="t" r="r" b="b"/>
            <a:pathLst>
              <a:path w="2738120" h="874395">
                <a:moveTo>
                  <a:pt x="69976" y="779018"/>
                </a:moveTo>
                <a:lnTo>
                  <a:pt x="66928" y="779145"/>
                </a:lnTo>
                <a:lnTo>
                  <a:pt x="65150" y="781050"/>
                </a:lnTo>
                <a:lnTo>
                  <a:pt x="0" y="852043"/>
                </a:lnTo>
                <a:lnTo>
                  <a:pt x="93980" y="873760"/>
                </a:lnTo>
                <a:lnTo>
                  <a:pt x="96519" y="874395"/>
                </a:lnTo>
                <a:lnTo>
                  <a:pt x="99059" y="872871"/>
                </a:lnTo>
                <a:lnTo>
                  <a:pt x="99694" y="870204"/>
                </a:lnTo>
                <a:lnTo>
                  <a:pt x="100202" y="867664"/>
                </a:lnTo>
                <a:lnTo>
                  <a:pt x="98678" y="865124"/>
                </a:lnTo>
                <a:lnTo>
                  <a:pt x="96138" y="864489"/>
                </a:lnTo>
                <a:lnTo>
                  <a:pt x="49842" y="853821"/>
                </a:lnTo>
                <a:lnTo>
                  <a:pt x="10413" y="853821"/>
                </a:lnTo>
                <a:lnTo>
                  <a:pt x="7619" y="844677"/>
                </a:lnTo>
                <a:lnTo>
                  <a:pt x="24509" y="839446"/>
                </a:lnTo>
                <a:lnTo>
                  <a:pt x="72262" y="787527"/>
                </a:lnTo>
                <a:lnTo>
                  <a:pt x="74040" y="785495"/>
                </a:lnTo>
                <a:lnTo>
                  <a:pt x="73913" y="782574"/>
                </a:lnTo>
                <a:lnTo>
                  <a:pt x="71881" y="780796"/>
                </a:lnTo>
                <a:lnTo>
                  <a:pt x="69976" y="779018"/>
                </a:lnTo>
                <a:close/>
              </a:path>
              <a:path w="2738120" h="874395">
                <a:moveTo>
                  <a:pt x="24509" y="839446"/>
                </a:moveTo>
                <a:lnTo>
                  <a:pt x="7619" y="844677"/>
                </a:lnTo>
                <a:lnTo>
                  <a:pt x="10413" y="853821"/>
                </a:lnTo>
                <a:lnTo>
                  <a:pt x="14924" y="852424"/>
                </a:lnTo>
                <a:lnTo>
                  <a:pt x="12573" y="852424"/>
                </a:lnTo>
                <a:lnTo>
                  <a:pt x="10159" y="844677"/>
                </a:lnTo>
                <a:lnTo>
                  <a:pt x="19698" y="844677"/>
                </a:lnTo>
                <a:lnTo>
                  <a:pt x="24509" y="839446"/>
                </a:lnTo>
                <a:close/>
              </a:path>
              <a:path w="2738120" h="874395">
                <a:moveTo>
                  <a:pt x="27233" y="848611"/>
                </a:moveTo>
                <a:lnTo>
                  <a:pt x="10413" y="853821"/>
                </a:lnTo>
                <a:lnTo>
                  <a:pt x="49842" y="853821"/>
                </a:lnTo>
                <a:lnTo>
                  <a:pt x="27233" y="848611"/>
                </a:lnTo>
                <a:close/>
              </a:path>
              <a:path w="2738120" h="874395">
                <a:moveTo>
                  <a:pt x="10159" y="844677"/>
                </a:moveTo>
                <a:lnTo>
                  <a:pt x="12573" y="852424"/>
                </a:lnTo>
                <a:lnTo>
                  <a:pt x="18030" y="846490"/>
                </a:lnTo>
                <a:lnTo>
                  <a:pt x="10159" y="844677"/>
                </a:lnTo>
                <a:close/>
              </a:path>
              <a:path w="2738120" h="874395">
                <a:moveTo>
                  <a:pt x="18030" y="846490"/>
                </a:moveTo>
                <a:lnTo>
                  <a:pt x="12573" y="852424"/>
                </a:lnTo>
                <a:lnTo>
                  <a:pt x="14924" y="852424"/>
                </a:lnTo>
                <a:lnTo>
                  <a:pt x="27233" y="848611"/>
                </a:lnTo>
                <a:lnTo>
                  <a:pt x="18030" y="846490"/>
                </a:lnTo>
                <a:close/>
              </a:path>
              <a:path w="2738120" h="874395">
                <a:moveTo>
                  <a:pt x="2734945" y="0"/>
                </a:moveTo>
                <a:lnTo>
                  <a:pt x="24509" y="839446"/>
                </a:lnTo>
                <a:lnTo>
                  <a:pt x="18030" y="846490"/>
                </a:lnTo>
                <a:lnTo>
                  <a:pt x="27233" y="848611"/>
                </a:lnTo>
                <a:lnTo>
                  <a:pt x="2737739" y="9017"/>
                </a:lnTo>
                <a:lnTo>
                  <a:pt x="2734945" y="0"/>
                </a:lnTo>
                <a:close/>
              </a:path>
              <a:path w="2738120" h="874395">
                <a:moveTo>
                  <a:pt x="19698" y="844677"/>
                </a:moveTo>
                <a:lnTo>
                  <a:pt x="10159" y="844677"/>
                </a:lnTo>
                <a:lnTo>
                  <a:pt x="18030" y="846490"/>
                </a:lnTo>
                <a:lnTo>
                  <a:pt x="19698" y="8446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876" y="1034414"/>
            <a:ext cx="45561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20" dirty="0"/>
              <a:t>AIM </a:t>
            </a:r>
            <a:r>
              <a:rPr sz="4400" dirty="0"/>
              <a:t>OF</a:t>
            </a:r>
            <a:r>
              <a:rPr sz="4400" spc="-145" dirty="0"/>
              <a:t> </a:t>
            </a:r>
            <a:r>
              <a:rPr sz="4400" spc="-40" dirty="0"/>
              <a:t>SURGERY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3303" y="2145982"/>
            <a:ext cx="5328920" cy="339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30" dirty="0">
                <a:latin typeface="Times New Roman"/>
                <a:cs typeface="Times New Roman"/>
              </a:rPr>
              <a:t>Decompression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30" dirty="0">
                <a:latin typeface="Times New Roman"/>
                <a:cs typeface="Times New Roman"/>
              </a:rPr>
              <a:t>canal </a:t>
            </a:r>
            <a:r>
              <a:rPr sz="2400" spc="-35" dirty="0">
                <a:latin typeface="Times New Roman"/>
                <a:cs typeface="Times New Roman"/>
              </a:rPr>
              <a:t>and </a:t>
            </a:r>
            <a:r>
              <a:rPr sz="2400" spc="-25" dirty="0">
                <a:latin typeface="Times New Roman"/>
                <a:cs typeface="Times New Roman"/>
              </a:rPr>
              <a:t>debridement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5" dirty="0">
                <a:latin typeface="Times New Roman"/>
                <a:cs typeface="Times New Roman"/>
              </a:rPr>
              <a:t>Stabilization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spine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40" dirty="0">
                <a:latin typeface="Times New Roman"/>
                <a:cs typeface="Times New Roman"/>
              </a:rPr>
              <a:t>Improvement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neurological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Outcome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Times New Roman"/>
              <a:cs typeface="Times New Roman"/>
            </a:endParaRPr>
          </a:p>
          <a:p>
            <a:pPr marL="288925" marR="343535" indent="-276860">
              <a:lnSpc>
                <a:spcPct val="101699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25" dirty="0">
                <a:latin typeface="Times New Roman"/>
                <a:cs typeface="Times New Roman"/>
              </a:rPr>
              <a:t>Confirmation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35" dirty="0">
                <a:latin typeface="Times New Roman"/>
                <a:cs typeface="Times New Roman"/>
              </a:rPr>
              <a:t>diagnosis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15" dirty="0">
                <a:latin typeface="Times New Roman"/>
                <a:cs typeface="Times New Roman"/>
              </a:rPr>
              <a:t>TB/MDR-  </a:t>
            </a:r>
            <a:r>
              <a:rPr sz="2400" spc="-25" dirty="0">
                <a:latin typeface="Times New Roman"/>
                <a:cs typeface="Times New Roman"/>
              </a:rPr>
              <a:t>TB/Metastasis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170" y="1034414"/>
            <a:ext cx="51720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" dirty="0"/>
              <a:t>WHAT </a:t>
            </a:r>
            <a:r>
              <a:rPr sz="4400" spc="10" dirty="0"/>
              <a:t>DID </a:t>
            </a:r>
            <a:r>
              <a:rPr sz="4400" spc="15" dirty="0"/>
              <a:t>WE</a:t>
            </a:r>
            <a:r>
              <a:rPr sz="4400" spc="-355" dirty="0"/>
              <a:t> </a:t>
            </a:r>
            <a:r>
              <a:rPr sz="4400" spc="-5" dirty="0"/>
              <a:t>DO?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3303" y="2136139"/>
            <a:ext cx="6053455" cy="24733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8925" marR="5080" indent="-276860" algn="just">
              <a:lnSpc>
                <a:spcPct val="100200"/>
              </a:lnSpc>
              <a:spcBef>
                <a:spcPts val="120"/>
              </a:spcBef>
            </a:pPr>
            <a:r>
              <a:rPr sz="2700" i="1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3200" dirty="0">
                <a:latin typeface="Times New Roman"/>
                <a:cs typeface="Times New Roman"/>
              </a:rPr>
              <a:t>Decompression </a:t>
            </a:r>
            <a:r>
              <a:rPr sz="3200" spc="-10" dirty="0">
                <a:latin typeface="Times New Roman"/>
                <a:cs typeface="Times New Roman"/>
              </a:rPr>
              <a:t>with </a:t>
            </a:r>
            <a:r>
              <a:rPr sz="3200" dirty="0">
                <a:latin typeface="Times New Roman"/>
                <a:cs typeface="Times New Roman"/>
              </a:rPr>
              <a:t>Posterior  </a:t>
            </a:r>
            <a:r>
              <a:rPr sz="3200" spc="5" dirty="0">
                <a:latin typeface="Times New Roman"/>
                <a:cs typeface="Times New Roman"/>
              </a:rPr>
              <a:t>Stabilization </a:t>
            </a:r>
            <a:r>
              <a:rPr sz="3200" spc="-10" dirty="0">
                <a:latin typeface="Times New Roman"/>
                <a:cs typeface="Times New Roman"/>
              </a:rPr>
              <a:t>with Pedicle </a:t>
            </a:r>
            <a:r>
              <a:rPr sz="3200" spc="5" dirty="0">
                <a:latin typeface="Times New Roman"/>
                <a:cs typeface="Times New Roman"/>
              </a:rPr>
              <a:t>Screw  </a:t>
            </a:r>
            <a:r>
              <a:rPr sz="3200" spc="-5" dirty="0">
                <a:latin typeface="Times New Roman"/>
                <a:cs typeface="Times New Roman"/>
              </a:rPr>
              <a:t>fixation </a:t>
            </a:r>
            <a:r>
              <a:rPr sz="3200" spc="10" dirty="0">
                <a:latin typeface="Times New Roman"/>
                <a:cs typeface="Times New Roman"/>
              </a:rPr>
              <a:t>D4-D9 </a:t>
            </a:r>
            <a:r>
              <a:rPr sz="3200" spc="-25" dirty="0">
                <a:latin typeface="Times New Roman"/>
                <a:cs typeface="Times New Roman"/>
              </a:rPr>
              <a:t>levels </a:t>
            </a:r>
            <a:r>
              <a:rPr sz="3200" spc="-5" dirty="0">
                <a:latin typeface="Times New Roman"/>
                <a:cs typeface="Times New Roman"/>
              </a:rPr>
              <a:t>and </a:t>
            </a:r>
            <a:r>
              <a:rPr sz="3200" spc="-10" dirty="0">
                <a:latin typeface="Times New Roman"/>
                <a:cs typeface="Times New Roman"/>
              </a:rPr>
              <a:t>anterior  </a:t>
            </a:r>
            <a:r>
              <a:rPr sz="3200" spc="-5" dirty="0">
                <a:latin typeface="Times New Roman"/>
                <a:cs typeface="Times New Roman"/>
              </a:rPr>
              <a:t>reconstruction </a:t>
            </a:r>
            <a:r>
              <a:rPr sz="3200" spc="-10" dirty="0">
                <a:latin typeface="Times New Roman"/>
                <a:cs typeface="Times New Roman"/>
              </a:rPr>
              <a:t>with </a:t>
            </a:r>
            <a:r>
              <a:rPr sz="3200" spc="-5" dirty="0">
                <a:latin typeface="Times New Roman"/>
                <a:cs typeface="Times New Roman"/>
              </a:rPr>
              <a:t>cage </a:t>
            </a:r>
            <a:r>
              <a:rPr sz="3200" spc="20" dirty="0">
                <a:latin typeface="Times New Roman"/>
                <a:cs typeface="Times New Roman"/>
              </a:rPr>
              <a:t>and bone  </a:t>
            </a:r>
            <a:r>
              <a:rPr sz="3200" spc="-25" dirty="0">
                <a:latin typeface="Times New Roman"/>
                <a:cs typeface="Times New Roman"/>
              </a:rPr>
              <a:t>graft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695" y="645160"/>
            <a:ext cx="514477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latin typeface="Algerian"/>
                <a:cs typeface="Algerian"/>
              </a:rPr>
              <a:t>SURGICAL</a:t>
            </a:r>
            <a:r>
              <a:rPr spc="75" dirty="0">
                <a:latin typeface="Algerian"/>
                <a:cs typeface="Algerian"/>
              </a:rPr>
              <a:t> </a:t>
            </a:r>
            <a:r>
              <a:rPr spc="15" dirty="0">
                <a:latin typeface="Algerian"/>
                <a:cs typeface="Algerian"/>
              </a:rPr>
              <a:t>TECHNIQUE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1560" y="1365885"/>
            <a:ext cx="7043420" cy="3320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  <a:tabLst>
                <a:tab pos="288925" algn="l"/>
                <a:tab pos="1184910" algn="l"/>
                <a:tab pos="2901315" algn="l"/>
                <a:tab pos="4540885" algn="l"/>
                <a:tab pos="5027295" algn="l"/>
                <a:tab pos="5971540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5" dirty="0">
                <a:latin typeface="Times New Roman"/>
                <a:cs typeface="Times New Roman"/>
              </a:rPr>
              <a:t>After	</a:t>
            </a:r>
            <a:r>
              <a:rPr sz="2400" spc="-10" dirty="0">
                <a:latin typeface="Times New Roman"/>
                <a:cs typeface="Times New Roman"/>
              </a:rPr>
              <a:t>hypotensive	anaesthesia	</a:t>
            </a:r>
            <a:r>
              <a:rPr sz="2400" dirty="0">
                <a:latin typeface="Times New Roman"/>
                <a:cs typeface="Times New Roman"/>
              </a:rPr>
              <a:t>in	</a:t>
            </a:r>
            <a:r>
              <a:rPr sz="2400" spc="5" dirty="0">
                <a:latin typeface="Times New Roman"/>
                <a:cs typeface="Times New Roman"/>
              </a:rPr>
              <a:t>prone	</a:t>
            </a:r>
            <a:r>
              <a:rPr sz="2400" spc="-5" dirty="0">
                <a:latin typeface="Times New Roman"/>
                <a:cs typeface="Times New Roman"/>
              </a:rPr>
              <a:t>position,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ts val="2865"/>
              </a:lnSpc>
            </a:pPr>
            <a:r>
              <a:rPr sz="2400" spc="-10" dirty="0">
                <a:latin typeface="Times New Roman"/>
                <a:cs typeface="Times New Roman"/>
              </a:rPr>
              <a:t>Posterior </a:t>
            </a:r>
            <a:r>
              <a:rPr sz="2400" spc="-5" dirty="0">
                <a:latin typeface="Times New Roman"/>
                <a:cs typeface="Times New Roman"/>
              </a:rPr>
              <a:t>approach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taken.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5" dirty="0">
                <a:latin typeface="Times New Roman"/>
                <a:cs typeface="Times New Roman"/>
              </a:rPr>
              <a:t>Pedicular </a:t>
            </a:r>
            <a:r>
              <a:rPr sz="2400" spc="-30" dirty="0">
                <a:latin typeface="Times New Roman"/>
                <a:cs typeface="Times New Roman"/>
              </a:rPr>
              <a:t>screw </a:t>
            </a:r>
            <a:r>
              <a:rPr sz="2400" spc="-20" dirty="0">
                <a:latin typeface="Times New Roman"/>
                <a:cs typeface="Times New Roman"/>
              </a:rPr>
              <a:t>fixation done </a:t>
            </a:r>
            <a:r>
              <a:rPr sz="2400" spc="-10" dirty="0">
                <a:latin typeface="Times New Roman"/>
                <a:cs typeface="Times New Roman"/>
              </a:rPr>
              <a:t>from </a:t>
            </a:r>
            <a:r>
              <a:rPr sz="2400" spc="-5" dirty="0">
                <a:latin typeface="Times New Roman"/>
                <a:cs typeface="Times New Roman"/>
              </a:rPr>
              <a:t>D4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D9.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35" dirty="0">
                <a:latin typeface="Times New Roman"/>
                <a:cs typeface="Times New Roman"/>
              </a:rPr>
              <a:t>Laminectomy </a:t>
            </a:r>
            <a:r>
              <a:rPr sz="2400" spc="-20" dirty="0">
                <a:latin typeface="Times New Roman"/>
                <a:cs typeface="Times New Roman"/>
              </a:rPr>
              <a:t>done </a:t>
            </a:r>
            <a:r>
              <a:rPr sz="2400" spc="-10" dirty="0">
                <a:latin typeface="Times New Roman"/>
                <a:cs typeface="Times New Roman"/>
              </a:rPr>
              <a:t>from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D6-D9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0" dirty="0">
                <a:latin typeface="Times New Roman"/>
                <a:cs typeface="Times New Roman"/>
              </a:rPr>
              <a:t>Epidural </a:t>
            </a:r>
            <a:r>
              <a:rPr sz="2400" spc="-55" dirty="0">
                <a:latin typeface="Times New Roman"/>
                <a:cs typeface="Times New Roman"/>
              </a:rPr>
              <a:t>cuff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removed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570"/>
              </a:spcBef>
              <a:tabLst>
                <a:tab pos="288925" algn="l"/>
                <a:tab pos="1146810" algn="l"/>
                <a:tab pos="1985645" algn="l"/>
                <a:tab pos="2920365" algn="l"/>
                <a:tab pos="4417060" algn="l"/>
                <a:tab pos="6591300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45" dirty="0">
                <a:latin typeface="Times New Roman"/>
                <a:cs typeface="Times New Roman"/>
              </a:rPr>
              <a:t>L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	</a:t>
            </a:r>
            <a:r>
              <a:rPr sz="2400" spc="-11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7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	t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ns	</a:t>
            </a:r>
            <a:r>
              <a:rPr sz="2400" spc="70" dirty="0">
                <a:latin typeface="Times New Roman"/>
                <a:cs typeface="Times New Roman"/>
              </a:rPr>
              <a:t>p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60" dirty="0">
                <a:latin typeface="Times New Roman"/>
                <a:cs typeface="Times New Roman"/>
              </a:rPr>
              <a:t>c</a:t>
            </a:r>
            <a:r>
              <a:rPr sz="2400" spc="-7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	d</a:t>
            </a:r>
            <a:r>
              <a:rPr sz="2400" spc="-20" dirty="0">
                <a:latin typeface="Times New Roman"/>
                <a:cs typeface="Times New Roman"/>
              </a:rPr>
              <a:t>ec</a:t>
            </a:r>
            <a:r>
              <a:rPr sz="2400" spc="65" dirty="0">
                <a:latin typeface="Times New Roman"/>
                <a:cs typeface="Times New Roman"/>
              </a:rPr>
              <a:t>o</a:t>
            </a:r>
            <a:r>
              <a:rPr sz="2400" spc="-14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5" dirty="0">
                <a:latin typeface="Times New Roman"/>
                <a:cs typeface="Times New Roman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ss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7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	</a:t>
            </a:r>
            <a:r>
              <a:rPr sz="2400" spc="5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ts val="2865"/>
              </a:lnSpc>
            </a:pPr>
            <a:r>
              <a:rPr sz="2400" spc="-25" dirty="0">
                <a:latin typeface="Times New Roman"/>
                <a:cs typeface="Times New Roman"/>
              </a:rPr>
              <a:t>debridement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done.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20" dirty="0">
                <a:latin typeface="Times New Roman"/>
                <a:cs typeface="Times New Roman"/>
              </a:rPr>
              <a:t>Anterior reconstruction done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30" dirty="0">
                <a:latin typeface="Times New Roman"/>
                <a:cs typeface="Times New Roman"/>
              </a:rPr>
              <a:t>cage and </a:t>
            </a:r>
            <a:r>
              <a:rPr sz="2400" spc="-20" dirty="0">
                <a:latin typeface="Times New Roman"/>
                <a:cs typeface="Times New Roman"/>
              </a:rPr>
              <a:t>bone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graft.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5385" y="574357"/>
            <a:ext cx="68160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Algerian"/>
                <a:cs typeface="Algerian"/>
              </a:rPr>
              <a:t>Intra-op </a:t>
            </a:r>
            <a:r>
              <a:rPr sz="1400" dirty="0">
                <a:latin typeface="Algerian"/>
                <a:cs typeface="Algerian"/>
              </a:rPr>
              <a:t>clinical </a:t>
            </a:r>
            <a:r>
              <a:rPr sz="1400" spc="15" dirty="0">
                <a:latin typeface="Algerian"/>
                <a:cs typeface="Algerian"/>
              </a:rPr>
              <a:t>picture: </a:t>
            </a:r>
            <a:r>
              <a:rPr sz="1800" spc="-30" dirty="0">
                <a:latin typeface="Times New Roman"/>
                <a:cs typeface="Times New Roman"/>
              </a:rPr>
              <a:t>Shows </a:t>
            </a:r>
            <a:r>
              <a:rPr sz="1800" dirty="0">
                <a:latin typeface="Times New Roman"/>
                <a:cs typeface="Times New Roman"/>
              </a:rPr>
              <a:t>pus </a:t>
            </a:r>
            <a:r>
              <a:rPr sz="1800" spc="-15" dirty="0">
                <a:latin typeface="Times New Roman"/>
                <a:cs typeface="Times New Roman"/>
              </a:rPr>
              <a:t>coming </a:t>
            </a:r>
            <a:r>
              <a:rPr sz="1800" dirty="0">
                <a:latin typeface="Times New Roman"/>
                <a:cs typeface="Times New Roman"/>
              </a:rPr>
              <a:t>out </a:t>
            </a:r>
            <a:r>
              <a:rPr sz="1800" spc="-10" dirty="0">
                <a:latin typeface="Times New Roman"/>
                <a:cs typeface="Times New Roman"/>
              </a:rPr>
              <a:t>through </a:t>
            </a:r>
            <a:r>
              <a:rPr sz="1800" spc="5" dirty="0">
                <a:latin typeface="Times New Roman"/>
                <a:cs typeface="Times New Roman"/>
              </a:rPr>
              <a:t>the </a:t>
            </a:r>
            <a:r>
              <a:rPr sz="1800" spc="15" dirty="0">
                <a:latin typeface="Times New Roman"/>
                <a:cs typeface="Times New Roman"/>
              </a:rPr>
              <a:t>tract </a:t>
            </a:r>
            <a:r>
              <a:rPr sz="1800" spc="5" dirty="0">
                <a:latin typeface="Times New Roman"/>
                <a:cs typeface="Times New Roman"/>
              </a:rPr>
              <a:t>created  </a:t>
            </a:r>
            <a:r>
              <a:rPr sz="1800" spc="10" dirty="0">
                <a:latin typeface="Times New Roman"/>
                <a:cs typeface="Times New Roman"/>
              </a:rPr>
              <a:t>after </a:t>
            </a:r>
            <a:r>
              <a:rPr sz="1800" dirty="0">
                <a:latin typeface="Times New Roman"/>
                <a:cs typeface="Times New Roman"/>
              </a:rPr>
              <a:t>transpedicular curettage </a:t>
            </a:r>
            <a:r>
              <a:rPr sz="1800" spc="5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decompression, </a:t>
            </a:r>
            <a:r>
              <a:rPr sz="1800" spc="-15" dirty="0">
                <a:latin typeface="Times New Roman"/>
                <a:cs typeface="Times New Roman"/>
              </a:rPr>
              <a:t>which </a:t>
            </a:r>
            <a:r>
              <a:rPr sz="1800" spc="-5" dirty="0">
                <a:latin typeface="Times New Roman"/>
                <a:cs typeface="Times New Roman"/>
              </a:rPr>
              <a:t>was drained </a:t>
            </a:r>
            <a:r>
              <a:rPr sz="1800" dirty="0">
                <a:latin typeface="Times New Roman"/>
                <a:cs typeface="Times New Roman"/>
              </a:rPr>
              <a:t>out  </a:t>
            </a:r>
            <a:r>
              <a:rPr sz="1800" spc="-10" dirty="0">
                <a:latin typeface="Times New Roman"/>
                <a:cs typeface="Times New Roman"/>
              </a:rPr>
              <a:t>totally </a:t>
            </a:r>
            <a:r>
              <a:rPr sz="1800" spc="-5" dirty="0">
                <a:latin typeface="Times New Roman"/>
                <a:cs typeface="Times New Roman"/>
              </a:rPr>
              <a:t>(left). </a:t>
            </a:r>
            <a:r>
              <a:rPr sz="1800" spc="-20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pus </a:t>
            </a:r>
            <a:r>
              <a:rPr sz="1800" spc="-5" dirty="0">
                <a:latin typeface="Times New Roman"/>
                <a:cs typeface="Times New Roman"/>
              </a:rPr>
              <a:t>was sent </a:t>
            </a: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-5" dirty="0">
                <a:latin typeface="Times New Roman"/>
                <a:cs typeface="Times New Roman"/>
              </a:rPr>
              <a:t>culture </a:t>
            </a:r>
            <a:r>
              <a:rPr sz="1800" spc="5" dirty="0">
                <a:latin typeface="Times New Roman"/>
                <a:cs typeface="Times New Roman"/>
              </a:rPr>
              <a:t>and </a:t>
            </a:r>
            <a:r>
              <a:rPr sz="1800" spc="-15" dirty="0">
                <a:latin typeface="Times New Roman"/>
                <a:cs typeface="Times New Roman"/>
              </a:rPr>
              <a:t>sensitivity </a:t>
            </a:r>
            <a:r>
              <a:rPr sz="1800" spc="5" dirty="0">
                <a:latin typeface="Times New Roman"/>
                <a:cs typeface="Times New Roman"/>
              </a:rPr>
              <a:t>and the caseous  </a:t>
            </a:r>
            <a:r>
              <a:rPr sz="1800" spc="-5" dirty="0">
                <a:latin typeface="Times New Roman"/>
                <a:cs typeface="Times New Roman"/>
              </a:rPr>
              <a:t>material was sent </a:t>
            </a: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-35" dirty="0">
                <a:latin typeface="Times New Roman"/>
                <a:cs typeface="Times New Roman"/>
              </a:rPr>
              <a:t>biopsy, </a:t>
            </a:r>
            <a:r>
              <a:rPr sz="1800" spc="-15" dirty="0">
                <a:latin typeface="Times New Roman"/>
                <a:cs typeface="Times New Roman"/>
              </a:rPr>
              <a:t>which </a:t>
            </a:r>
            <a:r>
              <a:rPr sz="1800" spc="-10" dirty="0">
                <a:latin typeface="Times New Roman"/>
                <a:cs typeface="Times New Roman"/>
              </a:rPr>
              <a:t>confirmed </a:t>
            </a:r>
            <a:r>
              <a:rPr sz="1800" spc="-30" dirty="0">
                <a:latin typeface="Times New Roman"/>
                <a:cs typeface="Times New Roman"/>
              </a:rPr>
              <a:t>it </a:t>
            </a:r>
            <a:r>
              <a:rPr sz="1800" spc="10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be tuberculous  </a:t>
            </a:r>
            <a:r>
              <a:rPr sz="1800" spc="-10" dirty="0">
                <a:latin typeface="Times New Roman"/>
                <a:cs typeface="Times New Roman"/>
              </a:rPr>
              <a:t>material.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8900" y="2057400"/>
            <a:ext cx="3686175" cy="403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9475" cy="253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800" y="1000061"/>
            <a:ext cx="2052701" cy="36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4532" y="1071117"/>
            <a:ext cx="1873885" cy="212725"/>
          </a:xfrm>
          <a:custGeom>
            <a:avLst/>
            <a:gdLst/>
            <a:ahLst/>
            <a:cxnLst/>
            <a:rect l="l" t="t" r="r" b="b"/>
            <a:pathLst>
              <a:path w="1873885" h="212725">
                <a:moveTo>
                  <a:pt x="1791370" y="49427"/>
                </a:moveTo>
                <a:lnTo>
                  <a:pt x="0" y="184150"/>
                </a:lnTo>
                <a:lnTo>
                  <a:pt x="2159" y="212598"/>
                </a:lnTo>
                <a:lnTo>
                  <a:pt x="1793579" y="77871"/>
                </a:lnTo>
                <a:lnTo>
                  <a:pt x="1816863" y="61829"/>
                </a:lnTo>
                <a:lnTo>
                  <a:pt x="1791370" y="49427"/>
                </a:lnTo>
                <a:close/>
              </a:path>
              <a:path w="1873885" h="212725">
                <a:moveTo>
                  <a:pt x="1848567" y="45466"/>
                </a:moveTo>
                <a:lnTo>
                  <a:pt x="1844040" y="45466"/>
                </a:lnTo>
                <a:lnTo>
                  <a:pt x="1846199" y="73914"/>
                </a:lnTo>
                <a:lnTo>
                  <a:pt x="1793579" y="77871"/>
                </a:lnTo>
                <a:lnTo>
                  <a:pt x="1748790" y="108712"/>
                </a:lnTo>
                <a:lnTo>
                  <a:pt x="1747139" y="117602"/>
                </a:lnTo>
                <a:lnTo>
                  <a:pt x="1756029" y="130556"/>
                </a:lnTo>
                <a:lnTo>
                  <a:pt x="1764919" y="132207"/>
                </a:lnTo>
                <a:lnTo>
                  <a:pt x="1873377" y="57531"/>
                </a:lnTo>
                <a:lnTo>
                  <a:pt x="1848567" y="45466"/>
                </a:lnTo>
                <a:close/>
              </a:path>
              <a:path w="1873885" h="212725">
                <a:moveTo>
                  <a:pt x="1816863" y="61829"/>
                </a:moveTo>
                <a:lnTo>
                  <a:pt x="1793579" y="77871"/>
                </a:lnTo>
                <a:lnTo>
                  <a:pt x="1846199" y="73914"/>
                </a:lnTo>
                <a:lnTo>
                  <a:pt x="1846092" y="72517"/>
                </a:lnTo>
                <a:lnTo>
                  <a:pt x="1838833" y="72517"/>
                </a:lnTo>
                <a:lnTo>
                  <a:pt x="1816863" y="61829"/>
                </a:lnTo>
                <a:close/>
              </a:path>
              <a:path w="1873885" h="212725">
                <a:moveTo>
                  <a:pt x="1836928" y="48006"/>
                </a:moveTo>
                <a:lnTo>
                  <a:pt x="1816863" y="61829"/>
                </a:lnTo>
                <a:lnTo>
                  <a:pt x="1838833" y="72517"/>
                </a:lnTo>
                <a:lnTo>
                  <a:pt x="1836928" y="48006"/>
                </a:lnTo>
                <a:close/>
              </a:path>
              <a:path w="1873885" h="212725">
                <a:moveTo>
                  <a:pt x="1844232" y="48006"/>
                </a:moveTo>
                <a:lnTo>
                  <a:pt x="1836928" y="48006"/>
                </a:lnTo>
                <a:lnTo>
                  <a:pt x="1838833" y="72517"/>
                </a:lnTo>
                <a:lnTo>
                  <a:pt x="1846092" y="72517"/>
                </a:lnTo>
                <a:lnTo>
                  <a:pt x="1844232" y="48006"/>
                </a:lnTo>
                <a:close/>
              </a:path>
              <a:path w="1873885" h="212725">
                <a:moveTo>
                  <a:pt x="1844040" y="45466"/>
                </a:moveTo>
                <a:lnTo>
                  <a:pt x="1791370" y="49427"/>
                </a:lnTo>
                <a:lnTo>
                  <a:pt x="1816863" y="61829"/>
                </a:lnTo>
                <a:lnTo>
                  <a:pt x="1836928" y="48006"/>
                </a:lnTo>
                <a:lnTo>
                  <a:pt x="1844232" y="48006"/>
                </a:lnTo>
                <a:lnTo>
                  <a:pt x="1844040" y="45466"/>
                </a:lnTo>
                <a:close/>
              </a:path>
              <a:path w="1873885" h="212725">
                <a:moveTo>
                  <a:pt x="1755013" y="0"/>
                </a:moveTo>
                <a:lnTo>
                  <a:pt x="1746504" y="2921"/>
                </a:lnTo>
                <a:lnTo>
                  <a:pt x="1742947" y="10033"/>
                </a:lnTo>
                <a:lnTo>
                  <a:pt x="1739519" y="17145"/>
                </a:lnTo>
                <a:lnTo>
                  <a:pt x="1742440" y="25654"/>
                </a:lnTo>
                <a:lnTo>
                  <a:pt x="1791370" y="49427"/>
                </a:lnTo>
                <a:lnTo>
                  <a:pt x="1844040" y="45466"/>
                </a:lnTo>
                <a:lnTo>
                  <a:pt x="1848567" y="45466"/>
                </a:lnTo>
                <a:lnTo>
                  <a:pt x="1755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1225" y="2581211"/>
            <a:ext cx="2052701" cy="585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2307" y="2666238"/>
            <a:ext cx="1875155" cy="417830"/>
          </a:xfrm>
          <a:custGeom>
            <a:avLst/>
            <a:gdLst/>
            <a:ahLst/>
            <a:cxnLst/>
            <a:rect l="l" t="t" r="r" b="b"/>
            <a:pathLst>
              <a:path w="1875154" h="417830">
                <a:moveTo>
                  <a:pt x="1792423" y="44924"/>
                </a:moveTo>
                <a:lnTo>
                  <a:pt x="0" y="389636"/>
                </a:lnTo>
                <a:lnTo>
                  <a:pt x="5461" y="417702"/>
                </a:lnTo>
                <a:lnTo>
                  <a:pt x="1798004" y="72968"/>
                </a:lnTo>
                <a:lnTo>
                  <a:pt x="1819312" y="54374"/>
                </a:lnTo>
                <a:lnTo>
                  <a:pt x="1792423" y="44924"/>
                </a:lnTo>
                <a:close/>
              </a:path>
              <a:path w="1875154" h="417830">
                <a:moveTo>
                  <a:pt x="1850456" y="34925"/>
                </a:moveTo>
                <a:lnTo>
                  <a:pt x="1844420" y="34925"/>
                </a:lnTo>
                <a:lnTo>
                  <a:pt x="1849882" y="62991"/>
                </a:lnTo>
                <a:lnTo>
                  <a:pt x="1798004" y="72968"/>
                </a:lnTo>
                <a:lnTo>
                  <a:pt x="1757045" y="108712"/>
                </a:lnTo>
                <a:lnTo>
                  <a:pt x="1756409" y="117728"/>
                </a:lnTo>
                <a:lnTo>
                  <a:pt x="1766823" y="129666"/>
                </a:lnTo>
                <a:lnTo>
                  <a:pt x="1775841" y="130175"/>
                </a:lnTo>
                <a:lnTo>
                  <a:pt x="1875028" y="43561"/>
                </a:lnTo>
                <a:lnTo>
                  <a:pt x="1850456" y="34925"/>
                </a:lnTo>
                <a:close/>
              </a:path>
              <a:path w="1875154" h="417830">
                <a:moveTo>
                  <a:pt x="1819312" y="54374"/>
                </a:moveTo>
                <a:lnTo>
                  <a:pt x="1798004" y="72968"/>
                </a:lnTo>
                <a:lnTo>
                  <a:pt x="1849882" y="62991"/>
                </a:lnTo>
                <a:lnTo>
                  <a:pt x="1849783" y="62484"/>
                </a:lnTo>
                <a:lnTo>
                  <a:pt x="1842389" y="62484"/>
                </a:lnTo>
                <a:lnTo>
                  <a:pt x="1819312" y="54374"/>
                </a:lnTo>
                <a:close/>
              </a:path>
              <a:path w="1875154" h="417830">
                <a:moveTo>
                  <a:pt x="1837817" y="38226"/>
                </a:moveTo>
                <a:lnTo>
                  <a:pt x="1819312" y="54374"/>
                </a:lnTo>
                <a:lnTo>
                  <a:pt x="1842389" y="62484"/>
                </a:lnTo>
                <a:lnTo>
                  <a:pt x="1837817" y="38226"/>
                </a:lnTo>
                <a:close/>
              </a:path>
              <a:path w="1875154" h="417830">
                <a:moveTo>
                  <a:pt x="1845063" y="38226"/>
                </a:moveTo>
                <a:lnTo>
                  <a:pt x="1837817" y="38226"/>
                </a:lnTo>
                <a:lnTo>
                  <a:pt x="1842389" y="62484"/>
                </a:lnTo>
                <a:lnTo>
                  <a:pt x="1849783" y="62484"/>
                </a:lnTo>
                <a:lnTo>
                  <a:pt x="1845063" y="38226"/>
                </a:lnTo>
                <a:close/>
              </a:path>
              <a:path w="1875154" h="417830">
                <a:moveTo>
                  <a:pt x="1844420" y="34925"/>
                </a:moveTo>
                <a:lnTo>
                  <a:pt x="1792423" y="44924"/>
                </a:lnTo>
                <a:lnTo>
                  <a:pt x="1819312" y="54374"/>
                </a:lnTo>
                <a:lnTo>
                  <a:pt x="1837817" y="38226"/>
                </a:lnTo>
                <a:lnTo>
                  <a:pt x="1845063" y="38226"/>
                </a:lnTo>
                <a:lnTo>
                  <a:pt x="1844420" y="34925"/>
                </a:lnTo>
                <a:close/>
              </a:path>
              <a:path w="1875154" h="417830">
                <a:moveTo>
                  <a:pt x="1750821" y="0"/>
                </a:moveTo>
                <a:lnTo>
                  <a:pt x="1742694" y="3810"/>
                </a:lnTo>
                <a:lnTo>
                  <a:pt x="1740027" y="11302"/>
                </a:lnTo>
                <a:lnTo>
                  <a:pt x="1737487" y="18796"/>
                </a:lnTo>
                <a:lnTo>
                  <a:pt x="1741296" y="26924"/>
                </a:lnTo>
                <a:lnTo>
                  <a:pt x="1792423" y="44924"/>
                </a:lnTo>
                <a:lnTo>
                  <a:pt x="1844420" y="34925"/>
                </a:lnTo>
                <a:lnTo>
                  <a:pt x="1850456" y="34925"/>
                </a:lnTo>
                <a:lnTo>
                  <a:pt x="1758315" y="2539"/>
                </a:lnTo>
                <a:lnTo>
                  <a:pt x="17508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65700" y="948055"/>
            <a:ext cx="72580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30" dirty="0">
                <a:latin typeface="Franklin Gothic Book"/>
                <a:cs typeface="Franklin Gothic Book"/>
              </a:rPr>
              <a:t>C</a:t>
            </a:r>
            <a:r>
              <a:rPr sz="2400" spc="-90" dirty="0">
                <a:latin typeface="Franklin Gothic Book"/>
                <a:cs typeface="Franklin Gothic Book"/>
              </a:rPr>
              <a:t>A</a:t>
            </a:r>
            <a:r>
              <a:rPr sz="2400" spc="15" dirty="0">
                <a:latin typeface="Franklin Gothic Book"/>
                <a:cs typeface="Franklin Gothic Book"/>
              </a:rPr>
              <a:t>G</a:t>
            </a:r>
            <a:r>
              <a:rPr sz="2400" dirty="0">
                <a:latin typeface="Franklin Gothic Book"/>
                <a:cs typeface="Franklin Gothic Book"/>
              </a:rPr>
              <a:t>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0995" y="2375852"/>
            <a:ext cx="87947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-15" dirty="0">
                <a:latin typeface="Franklin Gothic Book"/>
                <a:cs typeface="Franklin Gothic Book"/>
              </a:rPr>
              <a:t>BONE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865"/>
              </a:lnSpc>
            </a:pPr>
            <a:r>
              <a:rPr sz="2400" spc="15" dirty="0">
                <a:latin typeface="Franklin Gothic Book"/>
                <a:cs typeface="Franklin Gothic Book"/>
              </a:rPr>
              <a:t>G</a:t>
            </a:r>
            <a:r>
              <a:rPr sz="2400" spc="25" dirty="0">
                <a:latin typeface="Franklin Gothic Book"/>
                <a:cs typeface="Franklin Gothic Book"/>
              </a:rPr>
              <a:t>R</a:t>
            </a:r>
            <a:r>
              <a:rPr sz="2400" spc="-15" dirty="0">
                <a:latin typeface="Franklin Gothic Book"/>
                <a:cs typeface="Franklin Gothic Book"/>
              </a:rPr>
              <a:t>A</a:t>
            </a:r>
            <a:r>
              <a:rPr sz="2400" spc="-25" dirty="0">
                <a:latin typeface="Franklin Gothic Book"/>
                <a:cs typeface="Franklin Gothic Book"/>
              </a:rPr>
              <a:t>F</a:t>
            </a:r>
            <a:r>
              <a:rPr sz="2400" dirty="0">
                <a:latin typeface="Franklin Gothic Book"/>
                <a:cs typeface="Franklin Gothic Book"/>
              </a:rPr>
              <a:t>T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15865" y="5620702"/>
            <a:ext cx="1558925" cy="1126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400" b="1" spc="-20" dirty="0">
                <a:latin typeface="Times New Roman"/>
                <a:cs typeface="Times New Roman"/>
              </a:rPr>
              <a:t>CAGE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with  </a:t>
            </a:r>
            <a:r>
              <a:rPr sz="2400" b="1" spc="10" dirty="0">
                <a:latin typeface="Times New Roman"/>
                <a:cs typeface="Times New Roman"/>
              </a:rPr>
              <a:t>BONE  </a:t>
            </a:r>
            <a:r>
              <a:rPr sz="2400" b="1" spc="-10" dirty="0">
                <a:latin typeface="Times New Roman"/>
                <a:cs typeface="Times New Roman"/>
              </a:rPr>
              <a:t>GRAFT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90975" y="5114925"/>
            <a:ext cx="1004887" cy="11668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8073" y="5233923"/>
            <a:ext cx="803275" cy="969644"/>
          </a:xfrm>
          <a:custGeom>
            <a:avLst/>
            <a:gdLst/>
            <a:ahLst/>
            <a:cxnLst/>
            <a:rect l="l" t="t" r="r" b="b"/>
            <a:pathLst>
              <a:path w="803275" h="969645">
                <a:moveTo>
                  <a:pt x="36087" y="43768"/>
                </a:moveTo>
                <a:lnTo>
                  <a:pt x="40671" y="71818"/>
                </a:lnTo>
                <a:lnTo>
                  <a:pt x="781176" y="969365"/>
                </a:lnTo>
                <a:lnTo>
                  <a:pt x="803148" y="951179"/>
                </a:lnTo>
                <a:lnTo>
                  <a:pt x="62675" y="53549"/>
                </a:lnTo>
                <a:lnTo>
                  <a:pt x="36087" y="43768"/>
                </a:lnTo>
                <a:close/>
              </a:path>
              <a:path w="803275" h="969645">
                <a:moveTo>
                  <a:pt x="0" y="0"/>
                </a:moveTo>
                <a:lnTo>
                  <a:pt x="21209" y="129920"/>
                </a:lnTo>
                <a:lnTo>
                  <a:pt x="28575" y="135254"/>
                </a:lnTo>
                <a:lnTo>
                  <a:pt x="44068" y="132714"/>
                </a:lnTo>
                <a:lnTo>
                  <a:pt x="49402" y="125348"/>
                </a:lnTo>
                <a:lnTo>
                  <a:pt x="48133" y="117475"/>
                </a:lnTo>
                <a:lnTo>
                  <a:pt x="40671" y="71818"/>
                </a:lnTo>
                <a:lnTo>
                  <a:pt x="6985" y="30987"/>
                </a:lnTo>
                <a:lnTo>
                  <a:pt x="29083" y="12826"/>
                </a:lnTo>
                <a:lnTo>
                  <a:pt x="34788" y="12826"/>
                </a:lnTo>
                <a:lnTo>
                  <a:pt x="0" y="0"/>
                </a:lnTo>
                <a:close/>
              </a:path>
              <a:path w="803275" h="969645">
                <a:moveTo>
                  <a:pt x="34788" y="12826"/>
                </a:moveTo>
                <a:lnTo>
                  <a:pt x="29083" y="12826"/>
                </a:lnTo>
                <a:lnTo>
                  <a:pt x="62675" y="53549"/>
                </a:lnTo>
                <a:lnTo>
                  <a:pt x="106299" y="69595"/>
                </a:lnTo>
                <a:lnTo>
                  <a:pt x="113664" y="72389"/>
                </a:lnTo>
                <a:lnTo>
                  <a:pt x="121920" y="68579"/>
                </a:lnTo>
                <a:lnTo>
                  <a:pt x="124587" y="61087"/>
                </a:lnTo>
                <a:lnTo>
                  <a:pt x="127380" y="53720"/>
                </a:lnTo>
                <a:lnTo>
                  <a:pt x="123571" y="45465"/>
                </a:lnTo>
                <a:lnTo>
                  <a:pt x="116077" y="42798"/>
                </a:lnTo>
                <a:lnTo>
                  <a:pt x="34788" y="12826"/>
                </a:lnTo>
                <a:close/>
              </a:path>
              <a:path w="803275" h="969645">
                <a:moveTo>
                  <a:pt x="29083" y="12826"/>
                </a:moveTo>
                <a:lnTo>
                  <a:pt x="6985" y="30987"/>
                </a:lnTo>
                <a:lnTo>
                  <a:pt x="40671" y="71818"/>
                </a:lnTo>
                <a:lnTo>
                  <a:pt x="36087" y="43768"/>
                </a:lnTo>
                <a:lnTo>
                  <a:pt x="13080" y="35306"/>
                </a:lnTo>
                <a:lnTo>
                  <a:pt x="32130" y="19557"/>
                </a:lnTo>
                <a:lnTo>
                  <a:pt x="34635" y="19557"/>
                </a:lnTo>
                <a:lnTo>
                  <a:pt x="29083" y="12826"/>
                </a:lnTo>
                <a:close/>
              </a:path>
              <a:path w="803275" h="969645">
                <a:moveTo>
                  <a:pt x="34635" y="19557"/>
                </a:moveTo>
                <a:lnTo>
                  <a:pt x="32130" y="19557"/>
                </a:lnTo>
                <a:lnTo>
                  <a:pt x="36087" y="43768"/>
                </a:lnTo>
                <a:lnTo>
                  <a:pt x="62675" y="53549"/>
                </a:lnTo>
                <a:lnTo>
                  <a:pt x="34635" y="19557"/>
                </a:lnTo>
                <a:close/>
              </a:path>
              <a:path w="803275" h="969645">
                <a:moveTo>
                  <a:pt x="32130" y="19557"/>
                </a:moveTo>
                <a:lnTo>
                  <a:pt x="13080" y="35306"/>
                </a:lnTo>
                <a:lnTo>
                  <a:pt x="36087" y="43768"/>
                </a:lnTo>
                <a:lnTo>
                  <a:pt x="32130" y="19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2278" y="2880677"/>
            <a:ext cx="1696085" cy="1307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sz="2750" spc="-30" dirty="0">
                <a:solidFill>
                  <a:srgbClr val="FFFF00"/>
                </a:solidFill>
                <a:latin typeface="Times New Roman"/>
                <a:cs typeface="Times New Roman"/>
              </a:rPr>
              <a:t>CAGE </a:t>
            </a:r>
            <a:r>
              <a:rPr sz="2750" spc="-20" dirty="0">
                <a:solidFill>
                  <a:srgbClr val="FFFF00"/>
                </a:solidFill>
                <a:latin typeface="Times New Roman"/>
                <a:cs typeface="Times New Roman"/>
              </a:rPr>
              <a:t>with  </a:t>
            </a:r>
            <a:r>
              <a:rPr sz="2750" spc="25" dirty="0">
                <a:solidFill>
                  <a:srgbClr val="FFFF00"/>
                </a:solidFill>
                <a:latin typeface="Times New Roman"/>
                <a:cs typeface="Times New Roman"/>
              </a:rPr>
              <a:t>BONE  </a:t>
            </a:r>
            <a:r>
              <a:rPr sz="2750" spc="-45" dirty="0">
                <a:solidFill>
                  <a:srgbClr val="FFFF00"/>
                </a:solidFill>
                <a:latin typeface="Times New Roman"/>
                <a:cs typeface="Times New Roman"/>
              </a:rPr>
              <a:t>GRAFT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3625" y="3305111"/>
            <a:ext cx="1138237" cy="44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0723" y="3394709"/>
            <a:ext cx="939800" cy="269240"/>
          </a:xfrm>
          <a:custGeom>
            <a:avLst/>
            <a:gdLst/>
            <a:ahLst/>
            <a:cxnLst/>
            <a:rect l="l" t="t" r="r" b="b"/>
            <a:pathLst>
              <a:path w="939800" h="269239">
                <a:moveTo>
                  <a:pt x="82312" y="43369"/>
                </a:moveTo>
                <a:lnTo>
                  <a:pt x="55259" y="51783"/>
                </a:lnTo>
                <a:lnTo>
                  <a:pt x="75910" y="71200"/>
                </a:lnTo>
                <a:lnTo>
                  <a:pt x="932941" y="268985"/>
                </a:lnTo>
                <a:lnTo>
                  <a:pt x="939418" y="241172"/>
                </a:lnTo>
                <a:lnTo>
                  <a:pt x="82312" y="43369"/>
                </a:lnTo>
                <a:close/>
              </a:path>
              <a:path w="939800" h="269239">
                <a:moveTo>
                  <a:pt x="125730" y="0"/>
                </a:moveTo>
                <a:lnTo>
                  <a:pt x="118109" y="2286"/>
                </a:lnTo>
                <a:lnTo>
                  <a:pt x="0" y="38988"/>
                </a:lnTo>
                <a:lnTo>
                  <a:pt x="90169" y="123825"/>
                </a:lnTo>
                <a:lnTo>
                  <a:pt x="95884" y="129286"/>
                </a:lnTo>
                <a:lnTo>
                  <a:pt x="104901" y="128904"/>
                </a:lnTo>
                <a:lnTo>
                  <a:pt x="110362" y="123189"/>
                </a:lnTo>
                <a:lnTo>
                  <a:pt x="115696" y="117475"/>
                </a:lnTo>
                <a:lnTo>
                  <a:pt x="115443" y="108457"/>
                </a:lnTo>
                <a:lnTo>
                  <a:pt x="109727" y="102997"/>
                </a:lnTo>
                <a:lnTo>
                  <a:pt x="75910" y="71200"/>
                </a:lnTo>
                <a:lnTo>
                  <a:pt x="24383" y="59309"/>
                </a:lnTo>
                <a:lnTo>
                  <a:pt x="30861" y="31495"/>
                </a:lnTo>
                <a:lnTo>
                  <a:pt x="120493" y="31495"/>
                </a:lnTo>
                <a:lnTo>
                  <a:pt x="126618" y="29590"/>
                </a:lnTo>
                <a:lnTo>
                  <a:pt x="134238" y="27304"/>
                </a:lnTo>
                <a:lnTo>
                  <a:pt x="138430" y="19303"/>
                </a:lnTo>
                <a:lnTo>
                  <a:pt x="136017" y="11684"/>
                </a:lnTo>
                <a:lnTo>
                  <a:pt x="133731" y="4190"/>
                </a:lnTo>
                <a:lnTo>
                  <a:pt x="125730" y="0"/>
                </a:lnTo>
                <a:close/>
              </a:path>
              <a:path w="939800" h="269239">
                <a:moveTo>
                  <a:pt x="30861" y="31495"/>
                </a:moveTo>
                <a:lnTo>
                  <a:pt x="24383" y="59309"/>
                </a:lnTo>
                <a:lnTo>
                  <a:pt x="75910" y="71200"/>
                </a:lnTo>
                <a:lnTo>
                  <a:pt x="62993" y="59054"/>
                </a:lnTo>
                <a:lnTo>
                  <a:pt x="31876" y="59054"/>
                </a:lnTo>
                <a:lnTo>
                  <a:pt x="37464" y="35051"/>
                </a:lnTo>
                <a:lnTo>
                  <a:pt x="46269" y="35051"/>
                </a:lnTo>
                <a:lnTo>
                  <a:pt x="30861" y="31495"/>
                </a:lnTo>
                <a:close/>
              </a:path>
              <a:path w="939800" h="269239">
                <a:moveTo>
                  <a:pt x="37464" y="35051"/>
                </a:moveTo>
                <a:lnTo>
                  <a:pt x="31876" y="59054"/>
                </a:lnTo>
                <a:lnTo>
                  <a:pt x="55259" y="51783"/>
                </a:lnTo>
                <a:lnTo>
                  <a:pt x="37464" y="35051"/>
                </a:lnTo>
                <a:close/>
              </a:path>
              <a:path w="939800" h="269239">
                <a:moveTo>
                  <a:pt x="55259" y="51783"/>
                </a:moveTo>
                <a:lnTo>
                  <a:pt x="31876" y="59054"/>
                </a:lnTo>
                <a:lnTo>
                  <a:pt x="62993" y="59054"/>
                </a:lnTo>
                <a:lnTo>
                  <a:pt x="55259" y="51783"/>
                </a:lnTo>
                <a:close/>
              </a:path>
              <a:path w="939800" h="269239">
                <a:moveTo>
                  <a:pt x="46269" y="35051"/>
                </a:moveTo>
                <a:lnTo>
                  <a:pt x="37464" y="35051"/>
                </a:lnTo>
                <a:lnTo>
                  <a:pt x="55259" y="51783"/>
                </a:lnTo>
                <a:lnTo>
                  <a:pt x="82312" y="43369"/>
                </a:lnTo>
                <a:lnTo>
                  <a:pt x="46269" y="35051"/>
                </a:lnTo>
                <a:close/>
              </a:path>
              <a:path w="939800" h="269239">
                <a:moveTo>
                  <a:pt x="120493" y="31495"/>
                </a:moveTo>
                <a:lnTo>
                  <a:pt x="30861" y="31495"/>
                </a:lnTo>
                <a:lnTo>
                  <a:pt x="82312" y="43369"/>
                </a:lnTo>
                <a:lnTo>
                  <a:pt x="120493" y="314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2025" y="3533711"/>
            <a:ext cx="1843151" cy="757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1455" y="3534409"/>
            <a:ext cx="1661160" cy="574040"/>
          </a:xfrm>
          <a:custGeom>
            <a:avLst/>
            <a:gdLst/>
            <a:ahLst/>
            <a:cxnLst/>
            <a:rect l="l" t="t" r="r" b="b"/>
            <a:pathLst>
              <a:path w="1661160" h="574039">
                <a:moveTo>
                  <a:pt x="1578875" y="534110"/>
                </a:moveTo>
                <a:lnTo>
                  <a:pt x="1525905" y="545845"/>
                </a:lnTo>
                <a:lnTo>
                  <a:pt x="1521079" y="553465"/>
                </a:lnTo>
                <a:lnTo>
                  <a:pt x="1522730" y="561085"/>
                </a:lnTo>
                <a:lnTo>
                  <a:pt x="1524508" y="568832"/>
                </a:lnTo>
                <a:lnTo>
                  <a:pt x="1532128" y="573658"/>
                </a:lnTo>
                <a:lnTo>
                  <a:pt x="1638198" y="550290"/>
                </a:lnTo>
                <a:lnTo>
                  <a:pt x="1629283" y="550290"/>
                </a:lnTo>
                <a:lnTo>
                  <a:pt x="1578875" y="534110"/>
                </a:lnTo>
                <a:close/>
              </a:path>
              <a:path w="1661160" h="574039">
                <a:moveTo>
                  <a:pt x="1606648" y="527995"/>
                </a:moveTo>
                <a:lnTo>
                  <a:pt x="1578875" y="534110"/>
                </a:lnTo>
                <a:lnTo>
                  <a:pt x="1629283" y="550290"/>
                </a:lnTo>
                <a:lnTo>
                  <a:pt x="1630587" y="546226"/>
                </a:lnTo>
                <a:lnTo>
                  <a:pt x="1623060" y="546226"/>
                </a:lnTo>
                <a:lnTo>
                  <a:pt x="1606648" y="527995"/>
                </a:lnTo>
                <a:close/>
              </a:path>
              <a:path w="1661160" h="574039">
                <a:moveTo>
                  <a:pt x="1563624" y="446913"/>
                </a:moveTo>
                <a:lnTo>
                  <a:pt x="1557782" y="452246"/>
                </a:lnTo>
                <a:lnTo>
                  <a:pt x="1551813" y="457453"/>
                </a:lnTo>
                <a:lnTo>
                  <a:pt x="1551432" y="466470"/>
                </a:lnTo>
                <a:lnTo>
                  <a:pt x="1556639" y="472439"/>
                </a:lnTo>
                <a:lnTo>
                  <a:pt x="1587547" y="506776"/>
                </a:lnTo>
                <a:lnTo>
                  <a:pt x="1638046" y="522985"/>
                </a:lnTo>
                <a:lnTo>
                  <a:pt x="1629283" y="550290"/>
                </a:lnTo>
                <a:lnTo>
                  <a:pt x="1638198" y="550290"/>
                </a:lnTo>
                <a:lnTo>
                  <a:pt x="1660652" y="545338"/>
                </a:lnTo>
                <a:lnTo>
                  <a:pt x="1577975" y="453263"/>
                </a:lnTo>
                <a:lnTo>
                  <a:pt x="1572641" y="447420"/>
                </a:lnTo>
                <a:lnTo>
                  <a:pt x="1563624" y="446913"/>
                </a:lnTo>
                <a:close/>
              </a:path>
              <a:path w="1661160" h="574039">
                <a:moveTo>
                  <a:pt x="1630553" y="522731"/>
                </a:moveTo>
                <a:lnTo>
                  <a:pt x="1606648" y="527995"/>
                </a:lnTo>
                <a:lnTo>
                  <a:pt x="1623060" y="546226"/>
                </a:lnTo>
                <a:lnTo>
                  <a:pt x="1630553" y="522731"/>
                </a:lnTo>
                <a:close/>
              </a:path>
              <a:path w="1661160" h="574039">
                <a:moveTo>
                  <a:pt x="1637254" y="522731"/>
                </a:moveTo>
                <a:lnTo>
                  <a:pt x="1630553" y="522731"/>
                </a:lnTo>
                <a:lnTo>
                  <a:pt x="1623060" y="546226"/>
                </a:lnTo>
                <a:lnTo>
                  <a:pt x="1630587" y="546226"/>
                </a:lnTo>
                <a:lnTo>
                  <a:pt x="1638046" y="522985"/>
                </a:lnTo>
                <a:lnTo>
                  <a:pt x="1637254" y="522731"/>
                </a:lnTo>
                <a:close/>
              </a:path>
              <a:path w="1661160" h="574039">
                <a:moveTo>
                  <a:pt x="8763" y="0"/>
                </a:moveTo>
                <a:lnTo>
                  <a:pt x="0" y="27304"/>
                </a:lnTo>
                <a:lnTo>
                  <a:pt x="1578875" y="534110"/>
                </a:lnTo>
                <a:lnTo>
                  <a:pt x="1606648" y="527995"/>
                </a:lnTo>
                <a:lnTo>
                  <a:pt x="1587547" y="506776"/>
                </a:lnTo>
                <a:lnTo>
                  <a:pt x="8763" y="0"/>
                </a:lnTo>
                <a:close/>
              </a:path>
              <a:path w="1661160" h="574039">
                <a:moveTo>
                  <a:pt x="1587547" y="506776"/>
                </a:moveTo>
                <a:lnTo>
                  <a:pt x="1606648" y="527995"/>
                </a:lnTo>
                <a:lnTo>
                  <a:pt x="1630553" y="522731"/>
                </a:lnTo>
                <a:lnTo>
                  <a:pt x="1637254" y="522731"/>
                </a:lnTo>
                <a:lnTo>
                  <a:pt x="1587547" y="5067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41979" y="552767"/>
            <a:ext cx="2339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PEDICLE</a:t>
            </a:r>
            <a:r>
              <a:rPr sz="2400" spc="-160" dirty="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SCREWS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57475" y="876236"/>
            <a:ext cx="928687" cy="919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0241" y="995299"/>
            <a:ext cx="730250" cy="721360"/>
          </a:xfrm>
          <a:custGeom>
            <a:avLst/>
            <a:gdLst/>
            <a:ahLst/>
            <a:cxnLst/>
            <a:rect l="l" t="t" r="r" b="b"/>
            <a:pathLst>
              <a:path w="730250" h="721360">
                <a:moveTo>
                  <a:pt x="689856" y="39870"/>
                </a:moveTo>
                <a:lnTo>
                  <a:pt x="662406" y="46904"/>
                </a:lnTo>
                <a:lnTo>
                  <a:pt x="0" y="700659"/>
                </a:lnTo>
                <a:lnTo>
                  <a:pt x="20192" y="720978"/>
                </a:lnTo>
                <a:lnTo>
                  <a:pt x="682495" y="67208"/>
                </a:lnTo>
                <a:lnTo>
                  <a:pt x="689856" y="39870"/>
                </a:lnTo>
                <a:close/>
              </a:path>
              <a:path w="730250" h="721360">
                <a:moveTo>
                  <a:pt x="727610" y="9778"/>
                </a:moveTo>
                <a:lnTo>
                  <a:pt x="700023" y="9778"/>
                </a:lnTo>
                <a:lnTo>
                  <a:pt x="720089" y="30099"/>
                </a:lnTo>
                <a:lnTo>
                  <a:pt x="682495" y="67208"/>
                </a:lnTo>
                <a:lnTo>
                  <a:pt x="670432" y="112013"/>
                </a:lnTo>
                <a:lnTo>
                  <a:pt x="668273" y="119634"/>
                </a:lnTo>
                <a:lnTo>
                  <a:pt x="672845" y="127508"/>
                </a:lnTo>
                <a:lnTo>
                  <a:pt x="688085" y="131572"/>
                </a:lnTo>
                <a:lnTo>
                  <a:pt x="695959" y="127126"/>
                </a:lnTo>
                <a:lnTo>
                  <a:pt x="697992" y="119506"/>
                </a:lnTo>
                <a:lnTo>
                  <a:pt x="727610" y="9778"/>
                </a:lnTo>
                <a:close/>
              </a:path>
              <a:path w="730250" h="721360">
                <a:moveTo>
                  <a:pt x="706420" y="16255"/>
                </a:moveTo>
                <a:lnTo>
                  <a:pt x="696213" y="16255"/>
                </a:lnTo>
                <a:lnTo>
                  <a:pt x="713612" y="33781"/>
                </a:lnTo>
                <a:lnTo>
                  <a:pt x="689856" y="39870"/>
                </a:lnTo>
                <a:lnTo>
                  <a:pt x="682495" y="67208"/>
                </a:lnTo>
                <a:lnTo>
                  <a:pt x="720089" y="30099"/>
                </a:lnTo>
                <a:lnTo>
                  <a:pt x="706420" y="16255"/>
                </a:lnTo>
                <a:close/>
              </a:path>
              <a:path w="730250" h="721360">
                <a:moveTo>
                  <a:pt x="730249" y="0"/>
                </a:moveTo>
                <a:lnTo>
                  <a:pt x="602742" y="32638"/>
                </a:lnTo>
                <a:lnTo>
                  <a:pt x="598043" y="40512"/>
                </a:lnTo>
                <a:lnTo>
                  <a:pt x="600074" y="48133"/>
                </a:lnTo>
                <a:lnTo>
                  <a:pt x="601980" y="55752"/>
                </a:lnTo>
                <a:lnTo>
                  <a:pt x="609854" y="60325"/>
                </a:lnTo>
                <a:lnTo>
                  <a:pt x="662406" y="46904"/>
                </a:lnTo>
                <a:lnTo>
                  <a:pt x="700023" y="9778"/>
                </a:lnTo>
                <a:lnTo>
                  <a:pt x="727610" y="9778"/>
                </a:lnTo>
                <a:lnTo>
                  <a:pt x="730249" y="0"/>
                </a:lnTo>
                <a:close/>
              </a:path>
              <a:path w="730250" h="721360">
                <a:moveTo>
                  <a:pt x="700023" y="9778"/>
                </a:moveTo>
                <a:lnTo>
                  <a:pt x="662406" y="46904"/>
                </a:lnTo>
                <a:lnTo>
                  <a:pt x="689856" y="39870"/>
                </a:lnTo>
                <a:lnTo>
                  <a:pt x="696213" y="16255"/>
                </a:lnTo>
                <a:lnTo>
                  <a:pt x="706420" y="16255"/>
                </a:lnTo>
                <a:lnTo>
                  <a:pt x="700023" y="9778"/>
                </a:lnTo>
                <a:close/>
              </a:path>
              <a:path w="730250" h="721360">
                <a:moveTo>
                  <a:pt x="696213" y="16255"/>
                </a:moveTo>
                <a:lnTo>
                  <a:pt x="689856" y="39870"/>
                </a:lnTo>
                <a:lnTo>
                  <a:pt x="713612" y="33781"/>
                </a:lnTo>
                <a:lnTo>
                  <a:pt x="696213" y="162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9125" y="885825"/>
            <a:ext cx="1700276" cy="14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6698" y="995299"/>
            <a:ext cx="1521460" cy="1297940"/>
          </a:xfrm>
          <a:custGeom>
            <a:avLst/>
            <a:gdLst/>
            <a:ahLst/>
            <a:cxnLst/>
            <a:rect l="l" t="t" r="r" b="b"/>
            <a:pathLst>
              <a:path w="1521460" h="1297939">
                <a:moveTo>
                  <a:pt x="43165" y="36802"/>
                </a:moveTo>
                <a:lnTo>
                  <a:pt x="52520" y="63424"/>
                </a:lnTo>
                <a:lnTo>
                  <a:pt x="1502917" y="1297813"/>
                </a:lnTo>
                <a:lnTo>
                  <a:pt x="1521460" y="1276096"/>
                </a:lnTo>
                <a:lnTo>
                  <a:pt x="71150" y="41781"/>
                </a:lnTo>
                <a:lnTo>
                  <a:pt x="43165" y="36802"/>
                </a:lnTo>
                <a:close/>
              </a:path>
              <a:path w="1521460" h="1297939">
                <a:moveTo>
                  <a:pt x="0" y="0"/>
                </a:moveTo>
                <a:lnTo>
                  <a:pt x="41021" y="116712"/>
                </a:lnTo>
                <a:lnTo>
                  <a:pt x="43561" y="124205"/>
                </a:lnTo>
                <a:lnTo>
                  <a:pt x="51815" y="128142"/>
                </a:lnTo>
                <a:lnTo>
                  <a:pt x="59181" y="125475"/>
                </a:lnTo>
                <a:lnTo>
                  <a:pt x="66675" y="122936"/>
                </a:lnTo>
                <a:lnTo>
                  <a:pt x="70612" y="114808"/>
                </a:lnTo>
                <a:lnTo>
                  <a:pt x="67945" y="107314"/>
                </a:lnTo>
                <a:lnTo>
                  <a:pt x="52520" y="63424"/>
                </a:lnTo>
                <a:lnTo>
                  <a:pt x="12318" y="29210"/>
                </a:lnTo>
                <a:lnTo>
                  <a:pt x="30861" y="7492"/>
                </a:lnTo>
                <a:lnTo>
                  <a:pt x="41764" y="7492"/>
                </a:lnTo>
                <a:lnTo>
                  <a:pt x="0" y="0"/>
                </a:lnTo>
                <a:close/>
              </a:path>
              <a:path w="1521460" h="1297939">
                <a:moveTo>
                  <a:pt x="30861" y="7492"/>
                </a:moveTo>
                <a:lnTo>
                  <a:pt x="12318" y="29210"/>
                </a:lnTo>
                <a:lnTo>
                  <a:pt x="52520" y="63424"/>
                </a:lnTo>
                <a:lnTo>
                  <a:pt x="43165" y="36802"/>
                </a:lnTo>
                <a:lnTo>
                  <a:pt x="19050" y="32512"/>
                </a:lnTo>
                <a:lnTo>
                  <a:pt x="35051" y="13715"/>
                </a:lnTo>
                <a:lnTo>
                  <a:pt x="38172" y="13715"/>
                </a:lnTo>
                <a:lnTo>
                  <a:pt x="30861" y="7492"/>
                </a:lnTo>
                <a:close/>
              </a:path>
              <a:path w="1521460" h="1297939">
                <a:moveTo>
                  <a:pt x="41764" y="7492"/>
                </a:moveTo>
                <a:lnTo>
                  <a:pt x="30861" y="7492"/>
                </a:lnTo>
                <a:lnTo>
                  <a:pt x="71150" y="41781"/>
                </a:lnTo>
                <a:lnTo>
                  <a:pt x="124587" y="51308"/>
                </a:lnTo>
                <a:lnTo>
                  <a:pt x="131952" y="46100"/>
                </a:lnTo>
                <a:lnTo>
                  <a:pt x="134747" y="30606"/>
                </a:lnTo>
                <a:lnTo>
                  <a:pt x="129539" y="23240"/>
                </a:lnTo>
                <a:lnTo>
                  <a:pt x="41764" y="7492"/>
                </a:lnTo>
                <a:close/>
              </a:path>
              <a:path w="1521460" h="1297939">
                <a:moveTo>
                  <a:pt x="38172" y="13715"/>
                </a:moveTo>
                <a:lnTo>
                  <a:pt x="35051" y="13715"/>
                </a:lnTo>
                <a:lnTo>
                  <a:pt x="43165" y="36802"/>
                </a:lnTo>
                <a:lnTo>
                  <a:pt x="71150" y="41781"/>
                </a:lnTo>
                <a:lnTo>
                  <a:pt x="38172" y="13715"/>
                </a:lnTo>
                <a:close/>
              </a:path>
              <a:path w="1521460" h="1297939">
                <a:moveTo>
                  <a:pt x="35051" y="13715"/>
                </a:moveTo>
                <a:lnTo>
                  <a:pt x="19050" y="32512"/>
                </a:lnTo>
                <a:lnTo>
                  <a:pt x="43165" y="36802"/>
                </a:lnTo>
                <a:lnTo>
                  <a:pt x="35051" y="137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02278" y="1871027"/>
            <a:ext cx="133477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O</a:t>
            </a:r>
            <a:r>
              <a:rPr sz="180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NN</a:t>
            </a:r>
            <a:r>
              <a:rPr sz="180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sz="18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C</a:t>
            </a:r>
            <a:r>
              <a:rPr sz="1800" spc="20" dirty="0">
                <a:solidFill>
                  <a:srgbClr val="FFFF00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sz="180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FFFF00"/>
                </a:solidFill>
                <a:latin typeface="Franklin Gothic Book"/>
                <a:cs typeface="Franklin Gothic Book"/>
              </a:rPr>
              <a:t>G  </a:t>
            </a:r>
            <a:r>
              <a:rPr sz="180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RODS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3175" y="1895411"/>
            <a:ext cx="919162" cy="338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0273" y="1905126"/>
            <a:ext cx="722630" cy="172085"/>
          </a:xfrm>
          <a:custGeom>
            <a:avLst/>
            <a:gdLst/>
            <a:ahLst/>
            <a:cxnLst/>
            <a:rect l="l" t="t" r="r" b="b"/>
            <a:pathLst>
              <a:path w="722629" h="172085">
                <a:moveTo>
                  <a:pt x="102488" y="40512"/>
                </a:moveTo>
                <a:lnTo>
                  <a:pt x="0" y="123062"/>
                </a:lnTo>
                <a:lnTo>
                  <a:pt x="122300" y="171576"/>
                </a:lnTo>
                <a:lnTo>
                  <a:pt x="130682" y="168021"/>
                </a:lnTo>
                <a:lnTo>
                  <a:pt x="133603" y="160655"/>
                </a:lnTo>
                <a:lnTo>
                  <a:pt x="136525" y="153415"/>
                </a:lnTo>
                <a:lnTo>
                  <a:pt x="132842" y="145034"/>
                </a:lnTo>
                <a:lnTo>
                  <a:pt x="102520" y="132969"/>
                </a:lnTo>
                <a:lnTo>
                  <a:pt x="30225" y="132969"/>
                </a:lnTo>
                <a:lnTo>
                  <a:pt x="25907" y="104648"/>
                </a:lnTo>
                <a:lnTo>
                  <a:pt x="78192" y="96742"/>
                </a:lnTo>
                <a:lnTo>
                  <a:pt x="120395" y="62737"/>
                </a:lnTo>
                <a:lnTo>
                  <a:pt x="121412" y="53721"/>
                </a:lnTo>
                <a:lnTo>
                  <a:pt x="116458" y="47625"/>
                </a:lnTo>
                <a:lnTo>
                  <a:pt x="111506" y="41401"/>
                </a:lnTo>
                <a:lnTo>
                  <a:pt x="102488" y="40512"/>
                </a:lnTo>
                <a:close/>
              </a:path>
              <a:path w="722629" h="172085">
                <a:moveTo>
                  <a:pt x="78192" y="96742"/>
                </a:moveTo>
                <a:lnTo>
                  <a:pt x="25907" y="104648"/>
                </a:lnTo>
                <a:lnTo>
                  <a:pt x="30225" y="132969"/>
                </a:lnTo>
                <a:lnTo>
                  <a:pt x="50382" y="129921"/>
                </a:lnTo>
                <a:lnTo>
                  <a:pt x="36956" y="129921"/>
                </a:lnTo>
                <a:lnTo>
                  <a:pt x="33274" y="105537"/>
                </a:lnTo>
                <a:lnTo>
                  <a:pt x="67262" y="105537"/>
                </a:lnTo>
                <a:lnTo>
                  <a:pt x="78192" y="96742"/>
                </a:lnTo>
                <a:close/>
              </a:path>
              <a:path w="722629" h="172085">
                <a:moveTo>
                  <a:pt x="82548" y="125056"/>
                </a:moveTo>
                <a:lnTo>
                  <a:pt x="30225" y="132969"/>
                </a:lnTo>
                <a:lnTo>
                  <a:pt x="102520" y="132969"/>
                </a:lnTo>
                <a:lnTo>
                  <a:pt x="82548" y="125056"/>
                </a:lnTo>
                <a:close/>
              </a:path>
              <a:path w="722629" h="172085">
                <a:moveTo>
                  <a:pt x="33274" y="105537"/>
                </a:moveTo>
                <a:lnTo>
                  <a:pt x="36956" y="129921"/>
                </a:lnTo>
                <a:lnTo>
                  <a:pt x="56049" y="114559"/>
                </a:lnTo>
                <a:lnTo>
                  <a:pt x="33274" y="105537"/>
                </a:lnTo>
                <a:close/>
              </a:path>
              <a:path w="722629" h="172085">
                <a:moveTo>
                  <a:pt x="56049" y="114559"/>
                </a:moveTo>
                <a:lnTo>
                  <a:pt x="36956" y="129921"/>
                </a:lnTo>
                <a:lnTo>
                  <a:pt x="50382" y="129921"/>
                </a:lnTo>
                <a:lnTo>
                  <a:pt x="82548" y="125056"/>
                </a:lnTo>
                <a:lnTo>
                  <a:pt x="56049" y="114559"/>
                </a:lnTo>
                <a:close/>
              </a:path>
              <a:path w="722629" h="172085">
                <a:moveTo>
                  <a:pt x="718058" y="0"/>
                </a:moveTo>
                <a:lnTo>
                  <a:pt x="78192" y="96742"/>
                </a:lnTo>
                <a:lnTo>
                  <a:pt x="56049" y="114559"/>
                </a:lnTo>
                <a:lnTo>
                  <a:pt x="82548" y="125056"/>
                </a:lnTo>
                <a:lnTo>
                  <a:pt x="722249" y="28321"/>
                </a:lnTo>
                <a:lnTo>
                  <a:pt x="718058" y="0"/>
                </a:lnTo>
                <a:close/>
              </a:path>
              <a:path w="722629" h="172085">
                <a:moveTo>
                  <a:pt x="67262" y="105537"/>
                </a:moveTo>
                <a:lnTo>
                  <a:pt x="33274" y="105537"/>
                </a:lnTo>
                <a:lnTo>
                  <a:pt x="56049" y="114559"/>
                </a:lnTo>
                <a:lnTo>
                  <a:pt x="67262" y="1055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2500" y="2162111"/>
            <a:ext cx="1490599" cy="690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0947" y="2163064"/>
            <a:ext cx="1301115" cy="506095"/>
          </a:xfrm>
          <a:custGeom>
            <a:avLst/>
            <a:gdLst/>
            <a:ahLst/>
            <a:cxnLst/>
            <a:rect l="l" t="t" r="r" b="b"/>
            <a:pathLst>
              <a:path w="1301114" h="506094">
                <a:moveTo>
                  <a:pt x="1219836" y="468144"/>
                </a:moveTo>
                <a:lnTo>
                  <a:pt x="1166494" y="477900"/>
                </a:lnTo>
                <a:lnTo>
                  <a:pt x="1161288" y="485394"/>
                </a:lnTo>
                <a:lnTo>
                  <a:pt x="1162812" y="493140"/>
                </a:lnTo>
                <a:lnTo>
                  <a:pt x="1164209" y="500888"/>
                </a:lnTo>
                <a:lnTo>
                  <a:pt x="1171575" y="505968"/>
                </a:lnTo>
                <a:lnTo>
                  <a:pt x="1280236" y="486156"/>
                </a:lnTo>
                <a:lnTo>
                  <a:pt x="1269618" y="486156"/>
                </a:lnTo>
                <a:lnTo>
                  <a:pt x="1219836" y="468144"/>
                </a:lnTo>
                <a:close/>
              </a:path>
              <a:path w="1301114" h="506094">
                <a:moveTo>
                  <a:pt x="1247806" y="463015"/>
                </a:moveTo>
                <a:lnTo>
                  <a:pt x="1219836" y="468144"/>
                </a:lnTo>
                <a:lnTo>
                  <a:pt x="1269618" y="486156"/>
                </a:lnTo>
                <a:lnTo>
                  <a:pt x="1271166" y="481838"/>
                </a:lnTo>
                <a:lnTo>
                  <a:pt x="1263523" y="481838"/>
                </a:lnTo>
                <a:lnTo>
                  <a:pt x="1247806" y="463015"/>
                </a:lnTo>
                <a:close/>
              </a:path>
              <a:path w="1301114" h="506094">
                <a:moveTo>
                  <a:pt x="1207769" y="380491"/>
                </a:moveTo>
                <a:lnTo>
                  <a:pt x="1195577" y="390651"/>
                </a:lnTo>
                <a:lnTo>
                  <a:pt x="1194815" y="399669"/>
                </a:lnTo>
                <a:lnTo>
                  <a:pt x="1199896" y="405638"/>
                </a:lnTo>
                <a:lnTo>
                  <a:pt x="1229662" y="441286"/>
                </a:lnTo>
                <a:lnTo>
                  <a:pt x="1279271" y="459232"/>
                </a:lnTo>
                <a:lnTo>
                  <a:pt x="1269618" y="486156"/>
                </a:lnTo>
                <a:lnTo>
                  <a:pt x="1280236" y="486156"/>
                </a:lnTo>
                <a:lnTo>
                  <a:pt x="1301114" y="482346"/>
                </a:lnTo>
                <a:lnTo>
                  <a:pt x="1221739" y="387350"/>
                </a:lnTo>
                <a:lnTo>
                  <a:pt x="1216787" y="381253"/>
                </a:lnTo>
                <a:lnTo>
                  <a:pt x="1207769" y="380491"/>
                </a:lnTo>
                <a:close/>
              </a:path>
              <a:path w="1301114" h="506094">
                <a:moveTo>
                  <a:pt x="1271904" y="458597"/>
                </a:moveTo>
                <a:lnTo>
                  <a:pt x="1247806" y="463015"/>
                </a:lnTo>
                <a:lnTo>
                  <a:pt x="1263523" y="481838"/>
                </a:lnTo>
                <a:lnTo>
                  <a:pt x="1271904" y="458597"/>
                </a:lnTo>
                <a:close/>
              </a:path>
              <a:path w="1301114" h="506094">
                <a:moveTo>
                  <a:pt x="1277515" y="458597"/>
                </a:moveTo>
                <a:lnTo>
                  <a:pt x="1271904" y="458597"/>
                </a:lnTo>
                <a:lnTo>
                  <a:pt x="1263523" y="481838"/>
                </a:lnTo>
                <a:lnTo>
                  <a:pt x="1271166" y="481838"/>
                </a:lnTo>
                <a:lnTo>
                  <a:pt x="1279271" y="459232"/>
                </a:lnTo>
                <a:lnTo>
                  <a:pt x="1277515" y="458597"/>
                </a:lnTo>
                <a:close/>
              </a:path>
              <a:path w="1301114" h="506094">
                <a:moveTo>
                  <a:pt x="9778" y="0"/>
                </a:moveTo>
                <a:lnTo>
                  <a:pt x="0" y="26797"/>
                </a:lnTo>
                <a:lnTo>
                  <a:pt x="1219836" y="468144"/>
                </a:lnTo>
                <a:lnTo>
                  <a:pt x="1247806" y="463015"/>
                </a:lnTo>
                <a:lnTo>
                  <a:pt x="1229662" y="441286"/>
                </a:lnTo>
                <a:lnTo>
                  <a:pt x="9778" y="0"/>
                </a:lnTo>
                <a:close/>
              </a:path>
              <a:path w="1301114" h="506094">
                <a:moveTo>
                  <a:pt x="1229662" y="441286"/>
                </a:moveTo>
                <a:lnTo>
                  <a:pt x="1247806" y="463015"/>
                </a:lnTo>
                <a:lnTo>
                  <a:pt x="1271904" y="458597"/>
                </a:lnTo>
                <a:lnTo>
                  <a:pt x="1277515" y="458597"/>
                </a:lnTo>
                <a:lnTo>
                  <a:pt x="1229662" y="4412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9487" y="751141"/>
            <a:ext cx="7202170" cy="49701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8925" marR="5080" indent="-276860" algn="just">
              <a:lnSpc>
                <a:spcPct val="90000"/>
              </a:lnSpc>
              <a:spcBef>
                <a:spcPts val="390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48-year-old </a:t>
            </a:r>
            <a:r>
              <a:rPr sz="2400" spc="-40" dirty="0">
                <a:latin typeface="Times New Roman"/>
                <a:cs typeface="Times New Roman"/>
              </a:rPr>
              <a:t>male  </a:t>
            </a:r>
            <a:r>
              <a:rPr sz="2400" spc="-5" dirty="0">
                <a:latin typeface="Times New Roman"/>
                <a:cs typeface="Times New Roman"/>
              </a:rPr>
              <a:t>patient </a:t>
            </a:r>
            <a:r>
              <a:rPr sz="2400" dirty="0">
                <a:latin typeface="Times New Roman"/>
                <a:cs typeface="Times New Roman"/>
              </a:rPr>
              <a:t>factory </a:t>
            </a:r>
            <a:r>
              <a:rPr sz="2400" spc="-10" dirty="0">
                <a:latin typeface="Times New Roman"/>
                <a:cs typeface="Times New Roman"/>
              </a:rPr>
              <a:t>supervisor </a:t>
            </a:r>
            <a:r>
              <a:rPr sz="2400" spc="-5" dirty="0">
                <a:latin typeface="Times New Roman"/>
                <a:cs typeface="Times New Roman"/>
              </a:rPr>
              <a:t>by  occupation </a:t>
            </a:r>
            <a:r>
              <a:rPr sz="2400" spc="-30" dirty="0">
                <a:latin typeface="Times New Roman"/>
                <a:cs typeface="Times New Roman"/>
              </a:rPr>
              <a:t>had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brief-history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fever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cough,  which </a:t>
            </a:r>
            <a:r>
              <a:rPr sz="2400" spc="-15" dirty="0">
                <a:latin typeface="Times New Roman"/>
                <a:cs typeface="Times New Roman"/>
              </a:rPr>
              <a:t>subsided </a:t>
            </a:r>
            <a:r>
              <a:rPr sz="2400" spc="-5" dirty="0">
                <a:latin typeface="Times New Roman"/>
                <a:cs typeface="Times New Roman"/>
              </a:rPr>
              <a:t>after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15" dirty="0">
                <a:latin typeface="Times New Roman"/>
                <a:cs typeface="Times New Roman"/>
              </a:rPr>
              <a:t>standard </a:t>
            </a:r>
            <a:r>
              <a:rPr sz="2400" spc="20" dirty="0">
                <a:latin typeface="Times New Roman"/>
                <a:cs typeface="Times New Roman"/>
              </a:rPr>
              <a:t>one </a:t>
            </a:r>
            <a:r>
              <a:rPr sz="2400" spc="10" dirty="0">
                <a:latin typeface="Times New Roman"/>
                <a:cs typeface="Times New Roman"/>
              </a:rPr>
              <a:t>week </a:t>
            </a:r>
            <a:r>
              <a:rPr sz="2400" spc="5" dirty="0">
                <a:latin typeface="Times New Roman"/>
                <a:cs typeface="Times New Roman"/>
              </a:rPr>
              <a:t>therapy </a:t>
            </a:r>
            <a:r>
              <a:rPr sz="2400" spc="75" dirty="0">
                <a:latin typeface="Times New Roman"/>
                <a:cs typeface="Times New Roman"/>
              </a:rPr>
              <a:t>of  </a:t>
            </a:r>
            <a:r>
              <a:rPr sz="2400" spc="-15" dirty="0">
                <a:latin typeface="Times New Roman"/>
                <a:cs typeface="Times New Roman"/>
              </a:rPr>
              <a:t>antibiotics,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paracetamol but </a:t>
            </a:r>
            <a:r>
              <a:rPr sz="2400" dirty="0">
                <a:latin typeface="Times New Roman"/>
                <a:cs typeface="Times New Roman"/>
              </a:rPr>
              <a:t>his </a:t>
            </a:r>
            <a:r>
              <a:rPr sz="2400" spc="10" dirty="0">
                <a:latin typeface="Times New Roman"/>
                <a:cs typeface="Times New Roman"/>
              </a:rPr>
              <a:t>cough </a:t>
            </a:r>
            <a:r>
              <a:rPr sz="2400" spc="-5" dirty="0">
                <a:latin typeface="Times New Roman"/>
                <a:cs typeface="Times New Roman"/>
              </a:rPr>
              <a:t>persisted </a:t>
            </a:r>
            <a:r>
              <a:rPr sz="2400" spc="-20" dirty="0">
                <a:latin typeface="Times New Roman"/>
                <a:cs typeface="Times New Roman"/>
              </a:rPr>
              <a:t>for  </a:t>
            </a:r>
            <a:r>
              <a:rPr sz="2400" spc="-30" dirty="0">
                <a:latin typeface="Times New Roman"/>
                <a:cs typeface="Times New Roman"/>
              </a:rPr>
              <a:t>more </a:t>
            </a:r>
            <a:r>
              <a:rPr sz="2400" spc="-25" dirty="0">
                <a:latin typeface="Times New Roman"/>
                <a:cs typeface="Times New Roman"/>
              </a:rPr>
              <a:t>than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months.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Times New Roman"/>
              <a:cs typeface="Times New Roman"/>
            </a:endParaRPr>
          </a:p>
          <a:p>
            <a:pPr marL="288925" marR="7620" indent="-276860" algn="just">
              <a:lnSpc>
                <a:spcPct val="89600"/>
              </a:lnSpc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latin typeface="Times New Roman"/>
                <a:cs typeface="Times New Roman"/>
              </a:rPr>
              <a:t>After </a:t>
            </a:r>
            <a:r>
              <a:rPr sz="2400" spc="-25" dirty="0">
                <a:latin typeface="Times New Roman"/>
                <a:cs typeface="Times New Roman"/>
              </a:rPr>
              <a:t>few </a:t>
            </a:r>
            <a:r>
              <a:rPr sz="2400" spc="-5" dirty="0">
                <a:latin typeface="Times New Roman"/>
                <a:cs typeface="Times New Roman"/>
              </a:rPr>
              <a:t>weeks, </a:t>
            </a:r>
            <a:r>
              <a:rPr sz="2400" spc="-40" dirty="0">
                <a:latin typeface="Times New Roman"/>
                <a:cs typeface="Times New Roman"/>
              </a:rPr>
              <a:t>he </a:t>
            </a:r>
            <a:r>
              <a:rPr sz="2400" spc="-20" dirty="0">
                <a:latin typeface="Times New Roman"/>
                <a:cs typeface="Times New Roman"/>
              </a:rPr>
              <a:t>felt </a:t>
            </a:r>
            <a:r>
              <a:rPr sz="2400" spc="15" dirty="0">
                <a:latin typeface="Times New Roman"/>
                <a:cs typeface="Times New Roman"/>
              </a:rPr>
              <a:t>pain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5" dirty="0">
                <a:latin typeface="Times New Roman"/>
                <a:cs typeface="Times New Roman"/>
              </a:rPr>
              <a:t>ribs </a:t>
            </a:r>
            <a:r>
              <a:rPr sz="2400" spc="-25" dirty="0">
                <a:latin typeface="Times New Roman"/>
                <a:cs typeface="Times New Roman"/>
              </a:rPr>
              <a:t>initially, </a:t>
            </a:r>
            <a:r>
              <a:rPr sz="2400" spc="10" dirty="0">
                <a:latin typeface="Times New Roman"/>
                <a:cs typeface="Times New Roman"/>
              </a:rPr>
              <a:t>which  </a:t>
            </a:r>
            <a:r>
              <a:rPr sz="2400" spc="-5" dirty="0">
                <a:latin typeface="Times New Roman"/>
                <a:cs typeface="Times New Roman"/>
              </a:rPr>
              <a:t>radiated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back. </a:t>
            </a:r>
            <a:r>
              <a:rPr sz="2400" spc="-5" dirty="0">
                <a:latin typeface="Times New Roman"/>
                <a:cs typeface="Times New Roman"/>
              </a:rPr>
              <a:t>He complained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continuous </a:t>
            </a:r>
            <a:r>
              <a:rPr sz="2400" spc="15" dirty="0">
                <a:latin typeface="Times New Roman"/>
                <a:cs typeface="Times New Roman"/>
              </a:rPr>
              <a:t>pain 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10" dirty="0">
                <a:latin typeface="Times New Roman"/>
                <a:cs typeface="Times New Roman"/>
              </a:rPr>
              <a:t>back, </a:t>
            </a:r>
            <a:r>
              <a:rPr sz="2400" spc="-2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spc="-40" dirty="0">
                <a:latin typeface="Times New Roman"/>
                <a:cs typeface="Times New Roman"/>
              </a:rPr>
              <a:t>he </a:t>
            </a:r>
            <a:r>
              <a:rPr sz="2400" spc="15" dirty="0">
                <a:latin typeface="Times New Roman"/>
                <a:cs typeface="Times New Roman"/>
              </a:rPr>
              <a:t>was </a:t>
            </a:r>
            <a:r>
              <a:rPr sz="2400" spc="-5" dirty="0">
                <a:latin typeface="Times New Roman"/>
                <a:cs typeface="Times New Roman"/>
              </a:rPr>
              <a:t>given </a:t>
            </a:r>
            <a:r>
              <a:rPr sz="2400" dirty="0">
                <a:latin typeface="Times New Roman"/>
                <a:cs typeface="Times New Roman"/>
              </a:rPr>
              <a:t>analgesics </a:t>
            </a:r>
            <a:r>
              <a:rPr sz="2400" spc="-10" dirty="0">
                <a:latin typeface="Times New Roman"/>
                <a:cs typeface="Times New Roman"/>
              </a:rPr>
              <a:t>and </a:t>
            </a:r>
            <a:r>
              <a:rPr sz="2400" spc="40" dirty="0">
                <a:latin typeface="Times New Roman"/>
                <a:cs typeface="Times New Roman"/>
              </a:rPr>
              <a:t>was  </a:t>
            </a:r>
            <a:r>
              <a:rPr sz="2400" spc="-35" dirty="0">
                <a:latin typeface="Times New Roman"/>
                <a:cs typeface="Times New Roman"/>
              </a:rPr>
              <a:t>advised </a:t>
            </a:r>
            <a:r>
              <a:rPr sz="2400" spc="-30" dirty="0">
                <a:latin typeface="Times New Roman"/>
                <a:cs typeface="Times New Roman"/>
              </a:rPr>
              <a:t>rest </a:t>
            </a:r>
            <a:r>
              <a:rPr sz="2400" dirty="0">
                <a:latin typeface="Times New Roman"/>
                <a:cs typeface="Times New Roman"/>
              </a:rPr>
              <a:t>by a </a:t>
            </a:r>
            <a:r>
              <a:rPr sz="2400" spc="-5" dirty="0">
                <a:latin typeface="Times New Roman"/>
                <a:cs typeface="Times New Roman"/>
              </a:rPr>
              <a:t>local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doctor.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Times New Roman"/>
              <a:cs typeface="Times New Roman"/>
            </a:endParaRPr>
          </a:p>
          <a:p>
            <a:pPr marL="288925" marR="11430" indent="-276860" algn="just">
              <a:lnSpc>
                <a:spcPct val="90000"/>
              </a:lnSpc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pain </a:t>
            </a:r>
            <a:r>
              <a:rPr sz="2400" spc="-10" dirty="0">
                <a:latin typeface="Times New Roman"/>
                <a:cs typeface="Times New Roman"/>
              </a:rPr>
              <a:t>reduced </a:t>
            </a:r>
            <a:r>
              <a:rPr sz="2400" spc="-5" dirty="0">
                <a:latin typeface="Times New Roman"/>
                <a:cs typeface="Times New Roman"/>
              </a:rPr>
              <a:t>after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use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analgesics, </a:t>
            </a:r>
            <a:r>
              <a:rPr sz="2400" spc="-25" dirty="0">
                <a:latin typeface="Times New Roman"/>
                <a:cs typeface="Times New Roman"/>
              </a:rPr>
              <a:t>but </a:t>
            </a:r>
            <a:r>
              <a:rPr sz="2400" spc="15" dirty="0">
                <a:latin typeface="Times New Roman"/>
                <a:cs typeface="Times New Roman"/>
              </a:rPr>
              <a:t>they  </a:t>
            </a:r>
            <a:r>
              <a:rPr sz="2400" dirty="0">
                <a:latin typeface="Times New Roman"/>
                <a:cs typeface="Times New Roman"/>
              </a:rPr>
              <a:t>did </a:t>
            </a:r>
            <a:r>
              <a:rPr sz="2400" spc="-25" dirty="0">
                <a:latin typeface="Times New Roman"/>
                <a:cs typeface="Times New Roman"/>
              </a:rPr>
              <a:t>not give </a:t>
            </a:r>
            <a:r>
              <a:rPr sz="2400" spc="-5" dirty="0">
                <a:latin typeface="Times New Roman"/>
                <a:cs typeface="Times New Roman"/>
              </a:rPr>
              <a:t>total </a:t>
            </a:r>
            <a:r>
              <a:rPr sz="2400" spc="-10" dirty="0">
                <a:latin typeface="Times New Roman"/>
                <a:cs typeface="Times New Roman"/>
              </a:rPr>
              <a:t>relief. </a:t>
            </a:r>
            <a:r>
              <a:rPr sz="2400" spc="10" dirty="0">
                <a:latin typeface="Times New Roman"/>
                <a:cs typeface="Times New Roman"/>
              </a:rPr>
              <a:t>It </a:t>
            </a:r>
            <a:r>
              <a:rPr sz="2400" spc="-10" dirty="0">
                <a:latin typeface="Times New Roman"/>
                <a:cs typeface="Times New Roman"/>
              </a:rPr>
              <a:t>persisted </a:t>
            </a:r>
            <a:r>
              <a:rPr sz="2400" spc="25" dirty="0">
                <a:latin typeface="Times New Roman"/>
                <a:cs typeface="Times New Roman"/>
              </a:rPr>
              <a:t>even </a:t>
            </a:r>
            <a:r>
              <a:rPr sz="2400" spc="-5" dirty="0">
                <a:latin typeface="Times New Roman"/>
                <a:cs typeface="Times New Roman"/>
              </a:rPr>
              <a:t>after </a:t>
            </a:r>
            <a:r>
              <a:rPr sz="2400" spc="-10" dirty="0">
                <a:latin typeface="Times New Roman"/>
                <a:cs typeface="Times New Roman"/>
              </a:rPr>
              <a:t>rest </a:t>
            </a:r>
            <a:r>
              <a:rPr sz="2400" spc="-5" dirty="0">
                <a:latin typeface="Times New Roman"/>
                <a:cs typeface="Times New Roman"/>
              </a:rPr>
              <a:t>and, 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15" dirty="0">
                <a:latin typeface="Times New Roman"/>
                <a:cs typeface="Times New Roman"/>
              </a:rPr>
              <a:t>would </a:t>
            </a:r>
            <a:r>
              <a:rPr sz="2400" spc="-30" dirty="0">
                <a:latin typeface="Times New Roman"/>
                <a:cs typeface="Times New Roman"/>
              </a:rPr>
              <a:t>become </a:t>
            </a:r>
            <a:r>
              <a:rPr sz="2400" spc="-20" dirty="0">
                <a:latin typeface="Times New Roman"/>
                <a:cs typeface="Times New Roman"/>
              </a:rPr>
              <a:t>worse after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0" dirty="0">
                <a:latin typeface="Times New Roman"/>
                <a:cs typeface="Times New Roman"/>
              </a:rPr>
              <a:t>night’s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sleep.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1560" y="933767"/>
            <a:ext cx="6908800" cy="36156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8925" marR="311785" indent="-276860">
              <a:lnSpc>
                <a:spcPts val="2850"/>
              </a:lnSpc>
              <a:spcBef>
                <a:spcPts val="220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5" dirty="0">
                <a:latin typeface="Franklin Gothic Book"/>
                <a:cs typeface="Franklin Gothic Book"/>
              </a:rPr>
              <a:t>TB-PCR </a:t>
            </a:r>
            <a:r>
              <a:rPr sz="2400" dirty="0">
                <a:latin typeface="Franklin Gothic Book"/>
                <a:cs typeface="Franklin Gothic Book"/>
              </a:rPr>
              <a:t>(GENE </a:t>
            </a:r>
            <a:r>
              <a:rPr sz="2400" spc="15" dirty="0">
                <a:latin typeface="Franklin Gothic Book"/>
                <a:cs typeface="Franklin Gothic Book"/>
              </a:rPr>
              <a:t>XPERT) </a:t>
            </a:r>
            <a:r>
              <a:rPr sz="2400" dirty="0">
                <a:latin typeface="Franklin Gothic Book"/>
                <a:cs typeface="Franklin Gothic Book"/>
              </a:rPr>
              <a:t>confirmed to </a:t>
            </a:r>
            <a:r>
              <a:rPr sz="2400" spc="-10" dirty="0">
                <a:latin typeface="Franklin Gothic Book"/>
                <a:cs typeface="Franklin Gothic Book"/>
              </a:rPr>
              <a:t>be Multi</a:t>
            </a:r>
            <a:r>
              <a:rPr sz="2400" spc="-35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drug  Resistant </a:t>
            </a:r>
            <a:r>
              <a:rPr sz="2400" spc="15" dirty="0">
                <a:latin typeface="Franklin Gothic Book"/>
                <a:cs typeface="Franklin Gothic Book"/>
              </a:rPr>
              <a:t>TB </a:t>
            </a:r>
            <a:r>
              <a:rPr sz="2400" dirty="0">
                <a:latin typeface="Franklin Gothic Book"/>
                <a:cs typeface="Franklin Gothic Book"/>
              </a:rPr>
              <a:t>resistant to </a:t>
            </a:r>
            <a:r>
              <a:rPr sz="2400" spc="-5" dirty="0">
                <a:latin typeface="Franklin Gothic Book"/>
                <a:cs typeface="Franklin Gothic Book"/>
              </a:rPr>
              <a:t>Rifampicin </a:t>
            </a:r>
            <a:r>
              <a:rPr sz="2400" spc="-10" dirty="0">
                <a:latin typeface="Franklin Gothic Book"/>
                <a:cs typeface="Franklin Gothic Book"/>
              </a:rPr>
              <a:t>and</a:t>
            </a:r>
            <a:r>
              <a:rPr sz="2400" spc="-204" dirty="0">
                <a:latin typeface="Franklin Gothic Book"/>
                <a:cs typeface="Franklin Gothic Book"/>
              </a:rPr>
              <a:t> </a:t>
            </a:r>
            <a:r>
              <a:rPr sz="2400" spc="5" dirty="0">
                <a:latin typeface="Franklin Gothic Book"/>
                <a:cs typeface="Franklin Gothic Book"/>
              </a:rPr>
              <a:t>INH.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L="288925" marR="942975" indent="-276860">
              <a:lnSpc>
                <a:spcPts val="2860"/>
              </a:lnSpc>
              <a:spcBef>
                <a:spcPts val="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5" dirty="0">
                <a:latin typeface="Franklin Gothic Book"/>
                <a:cs typeface="Franklin Gothic Book"/>
              </a:rPr>
              <a:t>Patient </a:t>
            </a:r>
            <a:r>
              <a:rPr sz="2400" spc="-10" dirty="0">
                <a:latin typeface="Franklin Gothic Book"/>
                <a:cs typeface="Franklin Gothic Book"/>
              </a:rPr>
              <a:t>was </a:t>
            </a:r>
            <a:r>
              <a:rPr sz="2400" dirty="0">
                <a:latin typeface="Franklin Gothic Book"/>
                <a:cs typeface="Franklin Gothic Book"/>
              </a:rPr>
              <a:t>registered at Maharashtra</a:t>
            </a:r>
            <a:r>
              <a:rPr sz="2400" spc="-210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State  Tuberculosis </a:t>
            </a:r>
            <a:r>
              <a:rPr sz="2400" spc="10" dirty="0">
                <a:latin typeface="Franklin Gothic Book"/>
                <a:cs typeface="Franklin Gothic Book"/>
              </a:rPr>
              <a:t>Centre, </a:t>
            </a:r>
            <a:r>
              <a:rPr sz="2400" spc="-30" dirty="0">
                <a:latin typeface="Franklin Gothic Book"/>
                <a:cs typeface="Franklin Gothic Book"/>
              </a:rPr>
              <a:t>Aundh,</a:t>
            </a:r>
            <a:r>
              <a:rPr sz="2400" spc="-4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Pune.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marL="288925" marR="5080" indent="-276860">
              <a:lnSpc>
                <a:spcPct val="100400"/>
              </a:lnSpc>
              <a:spcBef>
                <a:spcPts val="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dirty="0">
                <a:latin typeface="Franklin Gothic Book"/>
                <a:cs typeface="Franklin Gothic Book"/>
              </a:rPr>
              <a:t>Second </a:t>
            </a:r>
            <a:r>
              <a:rPr sz="2400" spc="-25" dirty="0">
                <a:latin typeface="Franklin Gothic Book"/>
                <a:cs typeface="Franklin Gothic Book"/>
              </a:rPr>
              <a:t>line </a:t>
            </a:r>
            <a:r>
              <a:rPr sz="2400" spc="-5" dirty="0">
                <a:latin typeface="Franklin Gothic Book"/>
                <a:cs typeface="Franklin Gothic Book"/>
              </a:rPr>
              <a:t>drugs </a:t>
            </a:r>
            <a:r>
              <a:rPr sz="2400" spc="5" dirty="0">
                <a:latin typeface="Franklin Gothic Book"/>
                <a:cs typeface="Franklin Gothic Book"/>
              </a:rPr>
              <a:t>were </a:t>
            </a:r>
            <a:r>
              <a:rPr sz="2400" spc="10" dirty="0">
                <a:latin typeface="Franklin Gothic Book"/>
                <a:cs typeface="Franklin Gothic Book"/>
              </a:rPr>
              <a:t>started </a:t>
            </a:r>
            <a:r>
              <a:rPr sz="2400" dirty="0">
                <a:latin typeface="Franklin Gothic Book"/>
                <a:cs typeface="Franklin Gothic Book"/>
              </a:rPr>
              <a:t>– </a:t>
            </a:r>
            <a:r>
              <a:rPr sz="2400" spc="-5" dirty="0">
                <a:latin typeface="Franklin Gothic Book"/>
                <a:cs typeface="Franklin Gothic Book"/>
              </a:rPr>
              <a:t>Levofloxacin,  </a:t>
            </a:r>
            <a:r>
              <a:rPr sz="2400" spc="-20" dirty="0">
                <a:latin typeface="Franklin Gothic Book"/>
                <a:cs typeface="Franklin Gothic Book"/>
              </a:rPr>
              <a:t>Kanamycin, </a:t>
            </a:r>
            <a:r>
              <a:rPr sz="2400" spc="-5" dirty="0">
                <a:latin typeface="Franklin Gothic Book"/>
                <a:cs typeface="Franklin Gothic Book"/>
              </a:rPr>
              <a:t>Ethionamide, </a:t>
            </a:r>
            <a:r>
              <a:rPr sz="2400" dirty="0">
                <a:latin typeface="Franklin Gothic Book"/>
                <a:cs typeface="Franklin Gothic Book"/>
              </a:rPr>
              <a:t>Cycloserine, Ethambutol,  </a:t>
            </a:r>
            <a:r>
              <a:rPr sz="2400" spc="-10" dirty="0">
                <a:latin typeface="Franklin Gothic Book"/>
                <a:cs typeface="Franklin Gothic Book"/>
              </a:rPr>
              <a:t>and Pyrazinamide </a:t>
            </a:r>
            <a:r>
              <a:rPr sz="2400" dirty="0">
                <a:latin typeface="Franklin Gothic Book"/>
                <a:cs typeface="Franklin Gothic Book"/>
              </a:rPr>
              <a:t>as per RNTCP </a:t>
            </a:r>
            <a:r>
              <a:rPr sz="2400" spc="-5" dirty="0">
                <a:latin typeface="Franklin Gothic Book"/>
                <a:cs typeface="Franklin Gothic Book"/>
              </a:rPr>
              <a:t>criteria </a:t>
            </a:r>
            <a:r>
              <a:rPr sz="2400" spc="10" dirty="0">
                <a:latin typeface="Franklin Gothic Book"/>
                <a:cs typeface="Franklin Gothic Book"/>
              </a:rPr>
              <a:t>of</a:t>
            </a:r>
            <a:r>
              <a:rPr sz="2400" spc="-120" dirty="0">
                <a:latin typeface="Franklin Gothic Book"/>
                <a:cs typeface="Franklin Gothic Book"/>
              </a:rPr>
              <a:t> </a:t>
            </a:r>
            <a:r>
              <a:rPr sz="2400" spc="5" dirty="0">
                <a:latin typeface="Franklin Gothic Book"/>
                <a:cs typeface="Franklin Gothic Book"/>
              </a:rPr>
              <a:t>MDR-TB.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855980"/>
            <a:ext cx="68376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Algerian"/>
                <a:cs typeface="Algerian"/>
              </a:rPr>
              <a:t>POST </a:t>
            </a:r>
            <a:r>
              <a:rPr sz="3600" spc="-5" dirty="0">
                <a:latin typeface="Algerian"/>
                <a:cs typeface="Algerian"/>
              </a:rPr>
              <a:t>OPERATIVE</a:t>
            </a:r>
            <a:r>
              <a:rPr sz="3600" spc="-50" dirty="0">
                <a:latin typeface="Algerian"/>
                <a:cs typeface="Algerian"/>
              </a:rPr>
              <a:t> </a:t>
            </a:r>
            <a:r>
              <a:rPr sz="3600" dirty="0">
                <a:latin typeface="Algerian"/>
                <a:cs typeface="Algerian"/>
              </a:rPr>
              <a:t>MANAGEMENT</a:t>
            </a:r>
            <a:endParaRPr sz="360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560" y="1871027"/>
            <a:ext cx="7052309" cy="375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5" dirty="0">
                <a:latin typeface="Times New Roman"/>
                <a:cs typeface="Times New Roman"/>
              </a:rPr>
              <a:t>Early </a:t>
            </a:r>
            <a:r>
              <a:rPr sz="2400" spc="-25" dirty="0">
                <a:latin typeface="Times New Roman"/>
                <a:cs typeface="Times New Roman"/>
              </a:rPr>
              <a:t>mobilisation </a:t>
            </a:r>
            <a:r>
              <a:rPr sz="2400" spc="-10" dirty="0">
                <a:latin typeface="Times New Roman"/>
                <a:cs typeface="Times New Roman"/>
              </a:rPr>
              <a:t>from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bed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45" dirty="0">
                <a:latin typeface="Times New Roman"/>
                <a:cs typeface="Times New Roman"/>
              </a:rPr>
              <a:t>Taylor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brace.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239900"/>
              </a:lnSpc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45" dirty="0">
                <a:latin typeface="Times New Roman"/>
                <a:cs typeface="Times New Roman"/>
              </a:rPr>
              <a:t>Passive </a:t>
            </a:r>
            <a:r>
              <a:rPr sz="2400" spc="-35" dirty="0">
                <a:latin typeface="Times New Roman"/>
                <a:cs typeface="Times New Roman"/>
              </a:rPr>
              <a:t>limb </a:t>
            </a:r>
            <a:r>
              <a:rPr sz="2400" spc="-30" dirty="0">
                <a:latin typeface="Times New Roman"/>
                <a:cs typeface="Times New Roman"/>
              </a:rPr>
              <a:t>exercises </a:t>
            </a:r>
            <a:r>
              <a:rPr sz="2400" spc="-20" dirty="0">
                <a:latin typeface="Times New Roman"/>
                <a:cs typeface="Times New Roman"/>
              </a:rPr>
              <a:t>started </a:t>
            </a:r>
            <a:r>
              <a:rPr sz="2400" spc="-10" dirty="0">
                <a:latin typeface="Times New Roman"/>
                <a:cs typeface="Times New Roman"/>
              </a:rPr>
              <a:t>from </a:t>
            </a:r>
            <a:r>
              <a:rPr sz="2400" spc="-30" dirty="0">
                <a:latin typeface="Times New Roman"/>
                <a:cs typeface="Times New Roman"/>
              </a:rPr>
              <a:t>2nd </a:t>
            </a:r>
            <a:r>
              <a:rPr sz="2400" spc="-15" dirty="0">
                <a:latin typeface="Times New Roman"/>
                <a:cs typeface="Times New Roman"/>
              </a:rPr>
              <a:t>week </a:t>
            </a:r>
            <a:r>
              <a:rPr sz="2400" spc="-25" dirty="0">
                <a:latin typeface="Times New Roman"/>
                <a:cs typeface="Times New Roman"/>
              </a:rPr>
              <a:t>onwards. </a:t>
            </a:r>
            <a:r>
              <a:rPr sz="2400" spc="-25" dirty="0">
                <a:solidFill>
                  <a:srgbClr val="F86A1B"/>
                </a:solidFill>
                <a:latin typeface="Times New Roman"/>
                <a:cs typeface="Times New Roman"/>
              </a:rPr>
              <a:t> </a:t>
            </a: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20" dirty="0">
                <a:latin typeface="Times New Roman"/>
                <a:cs typeface="Times New Roman"/>
              </a:rPr>
              <a:t>Clinical </a:t>
            </a:r>
            <a:r>
              <a:rPr sz="2400" spc="-45" dirty="0">
                <a:latin typeface="Times New Roman"/>
                <a:cs typeface="Times New Roman"/>
              </a:rPr>
              <a:t>improvement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spc="-15" dirty="0">
                <a:latin typeface="Times New Roman"/>
                <a:cs typeface="Times New Roman"/>
              </a:rPr>
              <a:t>noticed </a:t>
            </a:r>
            <a:r>
              <a:rPr sz="2400" spc="-10" dirty="0">
                <a:latin typeface="Times New Roman"/>
                <a:cs typeface="Times New Roman"/>
              </a:rPr>
              <a:t>within </a:t>
            </a:r>
            <a:r>
              <a:rPr sz="2400" spc="-15" dirty="0">
                <a:latin typeface="Times New Roman"/>
                <a:cs typeface="Times New Roman"/>
              </a:rPr>
              <a:t>three </a:t>
            </a:r>
            <a:r>
              <a:rPr sz="2400" spc="-25" dirty="0">
                <a:latin typeface="Times New Roman"/>
                <a:cs typeface="Times New Roman"/>
              </a:rPr>
              <a:t>weeks. </a:t>
            </a:r>
            <a:r>
              <a:rPr sz="2400" spc="-25" dirty="0">
                <a:solidFill>
                  <a:srgbClr val="F86A1B"/>
                </a:solidFill>
                <a:latin typeface="Times New Roman"/>
                <a:cs typeface="Times New Roman"/>
              </a:rPr>
              <a:t> </a:t>
            </a: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10" dirty="0">
                <a:latin typeface="Times New Roman"/>
                <a:cs typeface="Times New Roman"/>
              </a:rPr>
              <a:t>Neurological </a:t>
            </a:r>
            <a:r>
              <a:rPr sz="2400" spc="10" dirty="0">
                <a:latin typeface="Times New Roman"/>
                <a:cs typeface="Times New Roman"/>
              </a:rPr>
              <a:t>recovery from </a:t>
            </a:r>
            <a:r>
              <a:rPr sz="2400" spc="-15" dirty="0">
                <a:latin typeface="Times New Roman"/>
                <a:cs typeface="Times New Roman"/>
              </a:rPr>
              <a:t>grade </a:t>
            </a:r>
            <a:r>
              <a:rPr sz="2400" dirty="0">
                <a:latin typeface="Times New Roman"/>
                <a:cs typeface="Times New Roman"/>
              </a:rPr>
              <a:t>0 to </a:t>
            </a:r>
            <a:r>
              <a:rPr sz="2400" spc="-15" dirty="0">
                <a:latin typeface="Times New Roman"/>
                <a:cs typeface="Times New Roman"/>
              </a:rPr>
              <a:t>grade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288925" marR="13970">
              <a:lnSpc>
                <a:spcPts val="2860"/>
              </a:lnSpc>
              <a:spcBef>
                <a:spcPts val="165"/>
              </a:spcBef>
            </a:pPr>
            <a:r>
              <a:rPr sz="2400" spc="-20" dirty="0">
                <a:latin typeface="Times New Roman"/>
                <a:cs typeface="Times New Roman"/>
              </a:rPr>
              <a:t>residual </a:t>
            </a:r>
            <a:r>
              <a:rPr sz="2400" spc="-10" dirty="0">
                <a:latin typeface="Times New Roman"/>
                <a:cs typeface="Times New Roman"/>
              </a:rPr>
              <a:t>spasticity and </a:t>
            </a:r>
            <a:r>
              <a:rPr sz="2400" spc="-5" dirty="0">
                <a:latin typeface="Times New Roman"/>
                <a:cs typeface="Times New Roman"/>
              </a:rPr>
              <a:t>complete recovery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bowel </a:t>
            </a:r>
            <a:r>
              <a:rPr sz="2400" spc="-1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bladder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7414" y="788924"/>
            <a:ext cx="7342505" cy="4636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5080" indent="-276225" algn="just">
              <a:lnSpc>
                <a:spcPct val="100499"/>
              </a:lnSpc>
              <a:spcBef>
                <a:spcPts val="90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On Follow-up, after </a:t>
            </a:r>
            <a:r>
              <a:rPr sz="2400" dirty="0">
                <a:latin typeface="Times New Roman"/>
                <a:cs typeface="Times New Roman"/>
              </a:rPr>
              <a:t>2 </a:t>
            </a:r>
            <a:r>
              <a:rPr sz="2400" spc="-15" dirty="0">
                <a:latin typeface="Times New Roman"/>
                <a:cs typeface="Times New Roman"/>
              </a:rPr>
              <a:t>months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spc="-15" dirty="0">
                <a:latin typeface="Times New Roman"/>
                <a:cs typeface="Times New Roman"/>
              </a:rPr>
              <a:t>surgery </a:t>
            </a:r>
            <a:r>
              <a:rPr sz="2400" spc="-10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initiation </a:t>
            </a:r>
            <a:r>
              <a:rPr sz="2400" spc="-5" dirty="0">
                <a:latin typeface="Times New Roman"/>
                <a:cs typeface="Times New Roman"/>
              </a:rPr>
              <a:t>of  </a:t>
            </a:r>
            <a:r>
              <a:rPr sz="2400" spc="-15" dirty="0">
                <a:latin typeface="Times New Roman"/>
                <a:cs typeface="Times New Roman"/>
              </a:rPr>
              <a:t>second </a:t>
            </a:r>
            <a:r>
              <a:rPr sz="2400" dirty="0">
                <a:latin typeface="Times New Roman"/>
                <a:cs typeface="Times New Roman"/>
              </a:rPr>
              <a:t>line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15" dirty="0">
                <a:latin typeface="Times New Roman"/>
                <a:cs typeface="Times New Roman"/>
              </a:rPr>
              <a:t>Anti-TB </a:t>
            </a:r>
            <a:r>
              <a:rPr sz="2400" spc="-5" dirty="0">
                <a:latin typeface="Times New Roman"/>
                <a:cs typeface="Times New Roman"/>
              </a:rPr>
              <a:t>treatment, </a:t>
            </a:r>
            <a:r>
              <a:rPr sz="2400" dirty="0">
                <a:latin typeface="Times New Roman"/>
                <a:cs typeface="Times New Roman"/>
              </a:rPr>
              <a:t>he </a:t>
            </a:r>
            <a:r>
              <a:rPr sz="2400" spc="-5" dirty="0">
                <a:latin typeface="Times New Roman"/>
                <a:cs typeface="Times New Roman"/>
              </a:rPr>
              <a:t>could </a:t>
            </a:r>
            <a:r>
              <a:rPr sz="2400" spc="-20" dirty="0">
                <a:latin typeface="Times New Roman"/>
                <a:cs typeface="Times New Roman"/>
              </a:rPr>
              <a:t>move </a:t>
            </a:r>
            <a:r>
              <a:rPr sz="2400" dirty="0">
                <a:latin typeface="Times New Roman"/>
                <a:cs typeface="Times New Roman"/>
              </a:rPr>
              <a:t>his  </a:t>
            </a:r>
            <a:r>
              <a:rPr sz="2400" spc="-25" dirty="0">
                <a:latin typeface="Times New Roman"/>
                <a:cs typeface="Times New Roman"/>
              </a:rPr>
              <a:t>toes, feet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20" dirty="0">
                <a:latin typeface="Times New Roman"/>
                <a:cs typeface="Times New Roman"/>
              </a:rPr>
              <a:t>could </a:t>
            </a:r>
            <a:r>
              <a:rPr sz="2400" spc="-35" dirty="0">
                <a:latin typeface="Times New Roman"/>
                <a:cs typeface="Times New Roman"/>
              </a:rPr>
              <a:t>sit </a:t>
            </a:r>
            <a:r>
              <a:rPr sz="2400" spc="-40" dirty="0">
                <a:latin typeface="Times New Roman"/>
                <a:cs typeface="Times New Roman"/>
              </a:rPr>
              <a:t>up </a:t>
            </a:r>
            <a:r>
              <a:rPr sz="2400" spc="-30" dirty="0">
                <a:latin typeface="Times New Roman"/>
                <a:cs typeface="Times New Roman"/>
              </a:rPr>
              <a:t>straight,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40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patient </a:t>
            </a:r>
            <a:r>
              <a:rPr sz="2400" spc="-30" dirty="0">
                <a:latin typeface="Times New Roman"/>
                <a:cs typeface="Times New Roman"/>
              </a:rPr>
              <a:t>gained </a:t>
            </a:r>
            <a:r>
              <a:rPr sz="2400" spc="-25" dirty="0">
                <a:latin typeface="Times New Roman"/>
                <a:cs typeface="Times New Roman"/>
              </a:rPr>
              <a:t>around </a:t>
            </a:r>
            <a:r>
              <a:rPr sz="2400" dirty="0">
                <a:latin typeface="Times New Roman"/>
                <a:cs typeface="Times New Roman"/>
              </a:rPr>
              <a:t>10 kg </a:t>
            </a:r>
            <a:r>
              <a:rPr sz="2400" spc="-25" dirty="0">
                <a:latin typeface="Times New Roman"/>
                <a:cs typeface="Times New Roman"/>
              </a:rPr>
              <a:t>during </a:t>
            </a:r>
            <a:r>
              <a:rPr sz="2400" spc="-20" dirty="0">
                <a:latin typeface="Times New Roman"/>
                <a:cs typeface="Times New Roman"/>
              </a:rPr>
              <a:t>this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period.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40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fixation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spc="-20" dirty="0">
                <a:latin typeface="Times New Roman"/>
                <a:cs typeface="Times New Roman"/>
              </a:rPr>
              <a:t>stable,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40" dirty="0">
                <a:latin typeface="Times New Roman"/>
                <a:cs typeface="Times New Roman"/>
              </a:rPr>
              <a:t>no </a:t>
            </a:r>
            <a:r>
              <a:rPr sz="2400" spc="-35" dirty="0">
                <a:latin typeface="Times New Roman"/>
                <a:cs typeface="Times New Roman"/>
              </a:rPr>
              <a:t>fresh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complaints.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25" dirty="0">
                <a:latin typeface="Times New Roman"/>
                <a:cs typeface="Times New Roman"/>
              </a:rPr>
              <a:t>Physiotherapy </a:t>
            </a:r>
            <a:r>
              <a:rPr sz="2400" spc="-10" dirty="0">
                <a:latin typeface="Times New Roman"/>
                <a:cs typeface="Times New Roman"/>
              </a:rPr>
              <a:t>was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continued.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5" dirty="0">
                <a:latin typeface="Times New Roman"/>
                <a:cs typeface="Times New Roman"/>
              </a:rPr>
              <a:t>Patient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spc="-30" dirty="0">
                <a:latin typeface="Times New Roman"/>
                <a:cs typeface="Times New Roman"/>
              </a:rPr>
              <a:t>asked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40" dirty="0">
                <a:latin typeface="Times New Roman"/>
                <a:cs typeface="Times New Roman"/>
              </a:rPr>
              <a:t>stand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brace </a:t>
            </a:r>
            <a:r>
              <a:rPr sz="2400" spc="-35" dirty="0">
                <a:latin typeface="Times New Roman"/>
                <a:cs typeface="Times New Roman"/>
              </a:rPr>
              <a:t>and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walker.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14298"/>
            <a:ext cx="9144000" cy="67436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16429" y="5610859"/>
            <a:ext cx="42291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MONTH FOLLOW</a:t>
            </a:r>
            <a:r>
              <a:rPr sz="3200" spc="-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UP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925" y="0"/>
            <a:ext cx="7991475" cy="68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3435" y="5692457"/>
            <a:ext cx="36766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5" dirty="0">
                <a:solidFill>
                  <a:srgbClr val="FF0000"/>
                </a:solidFill>
                <a:latin typeface="Times New Roman"/>
                <a:cs typeface="Times New Roman"/>
              </a:rPr>
              <a:t>4 </a:t>
            </a:r>
            <a:r>
              <a:rPr sz="2750" spc="30" dirty="0">
                <a:solidFill>
                  <a:srgbClr val="FF0000"/>
                </a:solidFill>
                <a:latin typeface="Times New Roman"/>
                <a:cs typeface="Times New Roman"/>
              </a:rPr>
              <a:t>MONTH</a:t>
            </a:r>
            <a:r>
              <a:rPr sz="275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Times New Roman"/>
                <a:cs typeface="Times New Roman"/>
              </a:rPr>
              <a:t>FOLLOW-UP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487" y="1717039"/>
            <a:ext cx="7239000" cy="19869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88925" marR="5080" indent="-276860">
              <a:lnSpc>
                <a:spcPct val="100400"/>
              </a:lnSpc>
              <a:spcBef>
                <a:spcPts val="115"/>
              </a:spcBef>
            </a:pPr>
            <a:r>
              <a:rPr sz="2700" i="1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3200" spc="-10" dirty="0">
                <a:latin typeface="Times New Roman"/>
                <a:cs typeface="Times New Roman"/>
              </a:rPr>
              <a:t>Patient </a:t>
            </a:r>
            <a:r>
              <a:rPr sz="3200" spc="-15" dirty="0">
                <a:latin typeface="Times New Roman"/>
                <a:cs typeface="Times New Roman"/>
              </a:rPr>
              <a:t>was </a:t>
            </a:r>
            <a:r>
              <a:rPr sz="3200" spc="-10" dirty="0">
                <a:latin typeface="Times New Roman"/>
                <a:cs typeface="Times New Roman"/>
              </a:rPr>
              <a:t>advised </a:t>
            </a:r>
            <a:r>
              <a:rPr sz="3200" spc="10" dirty="0">
                <a:latin typeface="Times New Roman"/>
                <a:cs typeface="Times New Roman"/>
              </a:rPr>
              <a:t>to </a:t>
            </a:r>
            <a:r>
              <a:rPr sz="3200" spc="-20" dirty="0">
                <a:latin typeface="Times New Roman"/>
                <a:cs typeface="Times New Roman"/>
              </a:rPr>
              <a:t>continue </a:t>
            </a:r>
            <a:r>
              <a:rPr sz="3200" spc="-5" dirty="0">
                <a:latin typeface="Times New Roman"/>
                <a:cs typeface="Times New Roman"/>
              </a:rPr>
              <a:t>Anti-Tb  </a:t>
            </a:r>
            <a:r>
              <a:rPr sz="3200" spc="-20" dirty="0">
                <a:latin typeface="Times New Roman"/>
                <a:cs typeface="Times New Roman"/>
              </a:rPr>
              <a:t>Medications </a:t>
            </a:r>
            <a:r>
              <a:rPr sz="3200" spc="-40" dirty="0">
                <a:latin typeface="Times New Roman"/>
                <a:cs typeface="Times New Roman"/>
              </a:rPr>
              <a:t>for </a:t>
            </a:r>
            <a:r>
              <a:rPr sz="3200" spc="10" dirty="0">
                <a:latin typeface="Times New Roman"/>
                <a:cs typeface="Times New Roman"/>
              </a:rPr>
              <a:t>a </a:t>
            </a:r>
            <a:r>
              <a:rPr sz="3200" spc="-10" dirty="0">
                <a:latin typeface="Times New Roman"/>
                <a:cs typeface="Times New Roman"/>
              </a:rPr>
              <a:t>period of </a:t>
            </a:r>
            <a:r>
              <a:rPr sz="3200" spc="30" dirty="0">
                <a:latin typeface="Times New Roman"/>
                <a:cs typeface="Times New Roman"/>
              </a:rPr>
              <a:t>24 </a:t>
            </a:r>
            <a:r>
              <a:rPr sz="3200" spc="-25" dirty="0">
                <a:latin typeface="Times New Roman"/>
                <a:cs typeface="Times New Roman"/>
              </a:rPr>
              <a:t>months </a:t>
            </a:r>
            <a:r>
              <a:rPr sz="3200" spc="10" dirty="0">
                <a:latin typeface="Times New Roman"/>
                <a:cs typeface="Times New Roman"/>
              </a:rPr>
              <a:t>as  </a:t>
            </a:r>
            <a:r>
              <a:rPr sz="3200" spc="-10" dirty="0">
                <a:latin typeface="Times New Roman"/>
                <a:cs typeface="Times New Roman"/>
              </a:rPr>
              <a:t>per </a:t>
            </a:r>
            <a:r>
              <a:rPr sz="3200" spc="-25" dirty="0">
                <a:latin typeface="Times New Roman"/>
                <a:cs typeface="Times New Roman"/>
              </a:rPr>
              <a:t>guidelines </a:t>
            </a:r>
            <a:r>
              <a:rPr sz="3200" spc="-40" dirty="0">
                <a:latin typeface="Times New Roman"/>
                <a:cs typeface="Times New Roman"/>
              </a:rPr>
              <a:t>for </a:t>
            </a:r>
            <a:r>
              <a:rPr sz="3200" spc="-15" dirty="0">
                <a:latin typeface="Times New Roman"/>
                <a:cs typeface="Times New Roman"/>
              </a:rPr>
              <a:t>Musculoskeletal </a:t>
            </a:r>
            <a:r>
              <a:rPr sz="3200" spc="5" dirty="0">
                <a:latin typeface="Times New Roman"/>
                <a:cs typeface="Times New Roman"/>
              </a:rPr>
              <a:t>TB </a:t>
            </a:r>
            <a:r>
              <a:rPr sz="3200" spc="-5" dirty="0">
                <a:latin typeface="Times New Roman"/>
                <a:cs typeface="Times New Roman"/>
              </a:rPr>
              <a:t>and  </a:t>
            </a:r>
            <a:r>
              <a:rPr sz="3200" spc="-10" dirty="0">
                <a:latin typeface="Times New Roman"/>
                <a:cs typeface="Times New Roman"/>
              </a:rPr>
              <a:t>have </a:t>
            </a:r>
            <a:r>
              <a:rPr sz="3200" spc="-20" dirty="0">
                <a:latin typeface="Times New Roman"/>
                <a:cs typeface="Times New Roman"/>
              </a:rPr>
              <a:t>regular</a:t>
            </a:r>
            <a:r>
              <a:rPr sz="3200" spc="15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follow-up.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7179" y="707643"/>
            <a:ext cx="12534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</a:t>
            </a:r>
            <a:r>
              <a:rPr spc="-114" dirty="0"/>
              <a:t>A</a:t>
            </a:r>
            <a:r>
              <a:rPr spc="5" dirty="0"/>
              <a:t>G</a:t>
            </a:r>
            <a:r>
              <a:rPr spc="1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2187" y="744531"/>
            <a:ext cx="5019040" cy="405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005" algn="ctr">
              <a:lnSpc>
                <a:spcPts val="4580"/>
              </a:lnSpc>
            </a:pPr>
            <a:r>
              <a:rPr sz="3950" spc="-30" dirty="0">
                <a:latin typeface="Constantia"/>
                <a:cs typeface="Constantia"/>
              </a:rPr>
              <a:t>TAKE </a:t>
            </a:r>
            <a:r>
              <a:rPr sz="3950" spc="25" dirty="0">
                <a:latin typeface="Constantia"/>
                <a:cs typeface="Constantia"/>
              </a:rPr>
              <a:t>HOME</a:t>
            </a:r>
            <a:r>
              <a:rPr sz="3950" spc="20" dirty="0">
                <a:latin typeface="Constantia"/>
                <a:cs typeface="Constantia"/>
              </a:rPr>
              <a:t> MES</a:t>
            </a:r>
            <a:endParaRPr sz="3950">
              <a:latin typeface="Constantia"/>
              <a:cs typeface="Constantia"/>
            </a:endParaRPr>
          </a:p>
          <a:p>
            <a:pPr algn="just">
              <a:lnSpc>
                <a:spcPct val="100000"/>
              </a:lnSpc>
              <a:spcBef>
                <a:spcPts val="935"/>
              </a:spcBef>
            </a:pPr>
            <a:r>
              <a:rPr sz="2700" i="1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3200" b="1" spc="20" dirty="0">
                <a:latin typeface="Times New Roman"/>
                <a:cs typeface="Times New Roman"/>
              </a:rPr>
              <a:t>RED </a:t>
            </a:r>
            <a:r>
              <a:rPr sz="3200" b="1" spc="15" dirty="0">
                <a:latin typeface="Times New Roman"/>
                <a:cs typeface="Times New Roman"/>
              </a:rPr>
              <a:t>FLAG</a:t>
            </a:r>
            <a:r>
              <a:rPr sz="3200" b="1" spc="-32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SIGNS:</a:t>
            </a:r>
            <a:endParaRPr sz="32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640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20" dirty="0">
                <a:latin typeface="Times New Roman"/>
                <a:cs typeface="Times New Roman"/>
              </a:rPr>
              <a:t>Thoracic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Pain</a:t>
            </a:r>
            <a:endParaRPr sz="2400">
              <a:latin typeface="Times New Roman"/>
              <a:cs typeface="Times New Roman"/>
            </a:endParaRPr>
          </a:p>
          <a:p>
            <a:pPr marR="10795" algn="r">
              <a:lnSpc>
                <a:spcPts val="2865"/>
              </a:lnSpc>
              <a:spcBef>
                <a:spcPts val="575"/>
              </a:spcBef>
              <a:tabLst>
                <a:tab pos="2762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20" dirty="0">
                <a:latin typeface="Times New Roman"/>
                <a:cs typeface="Times New Roman"/>
              </a:rPr>
              <a:t>Back </a:t>
            </a:r>
            <a:r>
              <a:rPr sz="2400" spc="-5" dirty="0">
                <a:latin typeface="Times New Roman"/>
                <a:cs typeface="Times New Roman"/>
              </a:rPr>
              <a:t>pain </a:t>
            </a:r>
            <a:r>
              <a:rPr sz="2400" dirty="0">
                <a:latin typeface="Times New Roman"/>
                <a:cs typeface="Times New Roman"/>
              </a:rPr>
              <a:t>&gt; 6 </a:t>
            </a:r>
            <a:r>
              <a:rPr sz="2400" spc="-10" dirty="0">
                <a:latin typeface="Times New Roman"/>
                <a:cs typeface="Times New Roman"/>
              </a:rPr>
              <a:t>weeks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25" dirty="0">
                <a:latin typeface="Times New Roman"/>
                <a:cs typeface="Times New Roman"/>
              </a:rPr>
              <a:t>continuous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  <a:p>
            <a:pPr marR="20955" algn="r">
              <a:lnSpc>
                <a:spcPts val="2865"/>
              </a:lnSpc>
            </a:pPr>
            <a:r>
              <a:rPr sz="2400" spc="-5" dirty="0">
                <a:latin typeface="Times New Roman"/>
                <a:cs typeface="Times New Roman"/>
              </a:rPr>
              <a:t>cries </a:t>
            </a:r>
            <a:r>
              <a:rPr sz="2400" spc="-45" dirty="0">
                <a:latin typeface="Times New Roman"/>
                <a:cs typeface="Times New Roman"/>
              </a:rPr>
              <a:t>should 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35" dirty="0">
                <a:latin typeface="Times New Roman"/>
                <a:cs typeface="Times New Roman"/>
              </a:rPr>
              <a:t>investigated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MRI.</a:t>
            </a:r>
            <a:endParaRPr sz="24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80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25" dirty="0">
                <a:latin typeface="Times New Roman"/>
                <a:cs typeface="Times New Roman"/>
              </a:rPr>
              <a:t>Fever </a:t>
            </a:r>
            <a:r>
              <a:rPr sz="2400" spc="-35" dirty="0">
                <a:latin typeface="Times New Roman"/>
                <a:cs typeface="Times New Roman"/>
              </a:rPr>
              <a:t>and Unexplained </a:t>
            </a:r>
            <a:r>
              <a:rPr sz="2400" spc="-30" dirty="0">
                <a:latin typeface="Times New Roman"/>
                <a:cs typeface="Times New Roman"/>
              </a:rPr>
              <a:t>weight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276225" indent="-276860" algn="just">
              <a:lnSpc>
                <a:spcPct val="100400"/>
              </a:lnSpc>
              <a:spcBef>
                <a:spcPts val="560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10" dirty="0">
                <a:latin typeface="Times New Roman"/>
                <a:cs typeface="Times New Roman"/>
              </a:rPr>
              <a:t>In </a:t>
            </a:r>
            <a:r>
              <a:rPr sz="2400" spc="-10" dirty="0">
                <a:latin typeface="Times New Roman"/>
                <a:cs typeface="Times New Roman"/>
              </a:rPr>
              <a:t>all </a:t>
            </a:r>
            <a:r>
              <a:rPr sz="2400" spc="-40" dirty="0">
                <a:latin typeface="Times New Roman"/>
                <a:cs typeface="Times New Roman"/>
              </a:rPr>
              <a:t>suspected </a:t>
            </a:r>
            <a:r>
              <a:rPr sz="2400" spc="-20" dirty="0">
                <a:latin typeface="Times New Roman"/>
                <a:cs typeface="Times New Roman"/>
              </a:rPr>
              <a:t>spondylo-discitis </a:t>
            </a:r>
            <a:r>
              <a:rPr sz="2400" spc="-40" dirty="0">
                <a:latin typeface="Times New Roman"/>
                <a:cs typeface="Times New Roman"/>
              </a:rPr>
              <a:t>case  </a:t>
            </a:r>
            <a:r>
              <a:rPr sz="2400" spc="-25" dirty="0">
                <a:latin typeface="Times New Roman"/>
                <a:cs typeface="Times New Roman"/>
              </a:rPr>
              <a:t>transpedicular </a:t>
            </a:r>
            <a:r>
              <a:rPr sz="2400" spc="-20" dirty="0">
                <a:latin typeface="Times New Roman"/>
                <a:cs typeface="Times New Roman"/>
              </a:rPr>
              <a:t>biopsy </a:t>
            </a:r>
            <a:r>
              <a:rPr sz="2400" spc="-35" dirty="0">
                <a:latin typeface="Times New Roman"/>
                <a:cs typeface="Times New Roman"/>
              </a:rPr>
              <a:t>under </a:t>
            </a:r>
            <a:r>
              <a:rPr sz="2400" spc="-5" dirty="0">
                <a:latin typeface="Times New Roman"/>
                <a:cs typeface="Times New Roman"/>
              </a:rPr>
              <a:t>local </a:t>
            </a:r>
            <a:r>
              <a:rPr sz="2400" spc="-30" dirty="0">
                <a:latin typeface="Times New Roman"/>
                <a:cs typeface="Times New Roman"/>
              </a:rPr>
              <a:t>anae  </a:t>
            </a:r>
            <a:r>
              <a:rPr sz="2400" spc="-5" dirty="0">
                <a:latin typeface="Times New Roman"/>
                <a:cs typeface="Times New Roman"/>
              </a:rPr>
              <a:t>taken </a:t>
            </a:r>
            <a:r>
              <a:rPr sz="2400" spc="-30" dirty="0">
                <a:latin typeface="Times New Roman"/>
                <a:cs typeface="Times New Roman"/>
              </a:rPr>
              <a:t>when possible </a:t>
            </a:r>
            <a:r>
              <a:rPr sz="2400" spc="-20" dirty="0">
                <a:latin typeface="Times New Roman"/>
                <a:cs typeface="Times New Roman"/>
              </a:rPr>
              <a:t>either </a:t>
            </a:r>
            <a:r>
              <a:rPr sz="2400" spc="-5" dirty="0">
                <a:latin typeface="Times New Roman"/>
                <a:cs typeface="Times New Roman"/>
              </a:rPr>
              <a:t>paediatric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7002" y="2439987"/>
            <a:ext cx="1948814" cy="236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ature </a:t>
            </a:r>
            <a:r>
              <a:rPr sz="2400" spc="-35" dirty="0">
                <a:latin typeface="Times New Roman"/>
                <a:cs typeface="Times New Roman"/>
              </a:rPr>
              <a:t>and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night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60" dirty="0">
                <a:latin typeface="Times New Roman"/>
                <a:cs typeface="Times New Roman"/>
              </a:rPr>
              <a:t>s,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55244">
              <a:lnSpc>
                <a:spcPts val="2865"/>
              </a:lnSpc>
              <a:spcBef>
                <a:spcPts val="50"/>
              </a:spcBef>
            </a:pPr>
            <a:r>
              <a:rPr sz="2400" spc="-35" dirty="0">
                <a:latin typeface="Times New Roman"/>
                <a:cs typeface="Times New Roman"/>
              </a:rPr>
              <a:t>sthesia </a:t>
            </a:r>
            <a:r>
              <a:rPr sz="2400" spc="-85" dirty="0">
                <a:latin typeface="Times New Roman"/>
                <a:cs typeface="Times New Roman"/>
              </a:rPr>
              <a:t>must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  <a:p>
            <a:pPr marL="123189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adult.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525"/>
            <a:ext cx="5962649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2725" y="2276411"/>
            <a:ext cx="1052512" cy="9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5998" y="2395473"/>
            <a:ext cx="850900" cy="763905"/>
          </a:xfrm>
          <a:custGeom>
            <a:avLst/>
            <a:gdLst/>
            <a:ahLst/>
            <a:cxnLst/>
            <a:rect l="l" t="t" r="r" b="b"/>
            <a:pathLst>
              <a:path w="850900" h="763905">
                <a:moveTo>
                  <a:pt x="808096" y="37819"/>
                </a:moveTo>
                <a:lnTo>
                  <a:pt x="780285" y="43527"/>
                </a:lnTo>
                <a:lnTo>
                  <a:pt x="0" y="742568"/>
                </a:lnTo>
                <a:lnTo>
                  <a:pt x="19176" y="763904"/>
                </a:lnTo>
                <a:lnTo>
                  <a:pt x="799322" y="64989"/>
                </a:lnTo>
                <a:lnTo>
                  <a:pt x="808096" y="37819"/>
                </a:lnTo>
                <a:close/>
              </a:path>
              <a:path w="850900" h="763905">
                <a:moveTo>
                  <a:pt x="847720" y="8254"/>
                </a:moveTo>
                <a:lnTo>
                  <a:pt x="819658" y="8254"/>
                </a:lnTo>
                <a:lnTo>
                  <a:pt x="838835" y="29590"/>
                </a:lnTo>
                <a:lnTo>
                  <a:pt x="799322" y="64989"/>
                </a:lnTo>
                <a:lnTo>
                  <a:pt x="782701" y="116459"/>
                </a:lnTo>
                <a:lnTo>
                  <a:pt x="786891" y="124587"/>
                </a:lnTo>
                <a:lnTo>
                  <a:pt x="801877" y="129412"/>
                </a:lnTo>
                <a:lnTo>
                  <a:pt x="809878" y="125222"/>
                </a:lnTo>
                <a:lnTo>
                  <a:pt x="847720" y="8254"/>
                </a:lnTo>
                <a:close/>
              </a:path>
              <a:path w="850900" h="763905">
                <a:moveTo>
                  <a:pt x="825365" y="14604"/>
                </a:moveTo>
                <a:lnTo>
                  <a:pt x="815593" y="14604"/>
                </a:lnTo>
                <a:lnTo>
                  <a:pt x="832103" y="32892"/>
                </a:lnTo>
                <a:lnTo>
                  <a:pt x="808096" y="37819"/>
                </a:lnTo>
                <a:lnTo>
                  <a:pt x="799322" y="64989"/>
                </a:lnTo>
                <a:lnTo>
                  <a:pt x="838835" y="29590"/>
                </a:lnTo>
                <a:lnTo>
                  <a:pt x="825365" y="14604"/>
                </a:lnTo>
                <a:close/>
              </a:path>
              <a:path w="850900" h="763905">
                <a:moveTo>
                  <a:pt x="850391" y="0"/>
                </a:moveTo>
                <a:lnTo>
                  <a:pt x="721360" y="26542"/>
                </a:lnTo>
                <a:lnTo>
                  <a:pt x="716406" y="34036"/>
                </a:lnTo>
                <a:lnTo>
                  <a:pt x="718058" y="41783"/>
                </a:lnTo>
                <a:lnTo>
                  <a:pt x="719581" y="49529"/>
                </a:lnTo>
                <a:lnTo>
                  <a:pt x="727201" y="54483"/>
                </a:lnTo>
                <a:lnTo>
                  <a:pt x="780285" y="43527"/>
                </a:lnTo>
                <a:lnTo>
                  <a:pt x="819658" y="8254"/>
                </a:lnTo>
                <a:lnTo>
                  <a:pt x="847720" y="8254"/>
                </a:lnTo>
                <a:lnTo>
                  <a:pt x="850391" y="0"/>
                </a:lnTo>
                <a:close/>
              </a:path>
              <a:path w="850900" h="763905">
                <a:moveTo>
                  <a:pt x="819658" y="8254"/>
                </a:moveTo>
                <a:lnTo>
                  <a:pt x="780285" y="43527"/>
                </a:lnTo>
                <a:lnTo>
                  <a:pt x="808096" y="37819"/>
                </a:lnTo>
                <a:lnTo>
                  <a:pt x="815593" y="14604"/>
                </a:lnTo>
                <a:lnTo>
                  <a:pt x="825365" y="14604"/>
                </a:lnTo>
                <a:lnTo>
                  <a:pt x="819658" y="8254"/>
                </a:lnTo>
                <a:close/>
              </a:path>
              <a:path w="850900" h="763905">
                <a:moveTo>
                  <a:pt x="815593" y="14604"/>
                </a:moveTo>
                <a:lnTo>
                  <a:pt x="808096" y="37819"/>
                </a:lnTo>
                <a:lnTo>
                  <a:pt x="832103" y="32892"/>
                </a:lnTo>
                <a:lnTo>
                  <a:pt x="815593" y="146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35985" y="1582737"/>
            <a:ext cx="2382520" cy="7537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dirty="0">
                <a:solidFill>
                  <a:srgbClr val="FF0000"/>
                </a:solidFill>
                <a:latin typeface="Franklin Gothic Book"/>
                <a:cs typeface="Franklin Gothic Book"/>
              </a:rPr>
              <a:t>TRANSPEDICULAR  </a:t>
            </a:r>
            <a:r>
              <a:rPr sz="2400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BIOPSY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401" y="707643"/>
            <a:ext cx="45148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LEARNING</a:t>
            </a:r>
            <a:r>
              <a:rPr spc="55" dirty="0"/>
              <a:t> </a:t>
            </a:r>
            <a:r>
              <a:rPr spc="30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487" y="1437893"/>
            <a:ext cx="7195184" cy="435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870"/>
              </a:lnSpc>
              <a:spcBef>
                <a:spcPts val="105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10" dirty="0">
                <a:latin typeface="Times New Roman"/>
                <a:cs typeface="Times New Roman"/>
              </a:rPr>
              <a:t>Consider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‘RED </a:t>
            </a:r>
            <a:r>
              <a:rPr sz="2400" spc="-30" dirty="0">
                <a:latin typeface="Times New Roman"/>
                <a:cs typeface="Times New Roman"/>
              </a:rPr>
              <a:t>FLAG’ </a:t>
            </a:r>
            <a:r>
              <a:rPr sz="2400" spc="-25" dirty="0">
                <a:latin typeface="Times New Roman"/>
                <a:cs typeface="Times New Roman"/>
              </a:rPr>
              <a:t>signs </a:t>
            </a:r>
            <a:r>
              <a:rPr sz="2400" spc="-2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every patient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288925" algn="just">
              <a:lnSpc>
                <a:spcPts val="2870"/>
              </a:lnSpc>
            </a:pPr>
            <a:r>
              <a:rPr sz="2400" spc="-25" dirty="0">
                <a:latin typeface="Times New Roman"/>
                <a:cs typeface="Times New Roman"/>
              </a:rPr>
              <a:t>chronic </a:t>
            </a:r>
            <a:r>
              <a:rPr sz="2400" spc="-10" dirty="0">
                <a:latin typeface="Times New Roman"/>
                <a:cs typeface="Times New Roman"/>
              </a:rPr>
              <a:t>back</a:t>
            </a:r>
            <a:r>
              <a:rPr sz="2400" spc="-4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pain.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incidence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TB </a:t>
            </a:r>
            <a:r>
              <a:rPr sz="2400" spc="4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high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our </a:t>
            </a:r>
            <a:r>
              <a:rPr sz="2400" spc="-20" dirty="0">
                <a:latin typeface="Times New Roman"/>
                <a:cs typeface="Times New Roman"/>
              </a:rPr>
              <a:t>country, so </a:t>
            </a:r>
            <a:r>
              <a:rPr sz="2400" spc="-25" dirty="0">
                <a:latin typeface="Times New Roman"/>
                <a:cs typeface="Times New Roman"/>
              </a:rPr>
              <a:t>never</a:t>
            </a:r>
            <a:endParaRPr sz="2400">
              <a:latin typeface="Times New Roman"/>
              <a:cs typeface="Times New Roman"/>
            </a:endParaRPr>
          </a:p>
          <a:p>
            <a:pPr marL="288925" algn="just">
              <a:lnSpc>
                <a:spcPct val="100000"/>
              </a:lnSpc>
              <a:spcBef>
                <a:spcPts val="45"/>
              </a:spcBef>
            </a:pPr>
            <a:r>
              <a:rPr sz="2400" spc="-15" dirty="0">
                <a:latin typeface="Times New Roman"/>
                <a:cs typeface="Times New Roman"/>
              </a:rPr>
              <a:t>rule </a:t>
            </a:r>
            <a:r>
              <a:rPr sz="2400" spc="-20" dirty="0">
                <a:latin typeface="Times New Roman"/>
                <a:cs typeface="Times New Roman"/>
              </a:rPr>
              <a:t>that </a:t>
            </a:r>
            <a:r>
              <a:rPr sz="2400" spc="-25" dirty="0">
                <a:latin typeface="Times New Roman"/>
                <a:cs typeface="Times New Roman"/>
              </a:rPr>
              <a:t>out </a:t>
            </a:r>
            <a:r>
              <a:rPr sz="2400" spc="-35" dirty="0">
                <a:latin typeface="Times New Roman"/>
                <a:cs typeface="Times New Roman"/>
              </a:rPr>
              <a:t>and </a:t>
            </a:r>
            <a:r>
              <a:rPr sz="2400" spc="-20" dirty="0">
                <a:latin typeface="Times New Roman"/>
                <a:cs typeface="Times New Roman"/>
              </a:rPr>
              <a:t>always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investigate.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865"/>
              </a:lnSpc>
              <a:spcBef>
                <a:spcPts val="575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latin typeface="Times New Roman"/>
                <a:cs typeface="Times New Roman"/>
              </a:rPr>
              <a:t>Spinal </a:t>
            </a:r>
            <a:r>
              <a:rPr sz="2400" spc="-20" dirty="0">
                <a:latin typeface="Times New Roman"/>
                <a:cs typeface="Times New Roman"/>
              </a:rPr>
              <a:t>TB </a:t>
            </a:r>
            <a:r>
              <a:rPr sz="2400" spc="4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characteristically </a:t>
            </a:r>
            <a:r>
              <a:rPr sz="2400" dirty="0">
                <a:latin typeface="Times New Roman"/>
                <a:cs typeface="Times New Roman"/>
              </a:rPr>
              <a:t>diagnosed </a:t>
            </a:r>
            <a:r>
              <a:rPr sz="2400" spc="-5" dirty="0">
                <a:latin typeface="Times New Roman"/>
                <a:cs typeface="Times New Roman"/>
              </a:rPr>
              <a:t>late but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  <a:p>
            <a:pPr marL="288925" algn="just">
              <a:lnSpc>
                <a:spcPts val="2865"/>
              </a:lnSpc>
            </a:pPr>
            <a:r>
              <a:rPr sz="2400" spc="-5" dirty="0">
                <a:latin typeface="Times New Roman"/>
                <a:cs typeface="Times New Roman"/>
              </a:rPr>
              <a:t>does </a:t>
            </a:r>
            <a:r>
              <a:rPr sz="2400" spc="-30" dirty="0">
                <a:latin typeface="Times New Roman"/>
                <a:cs typeface="Times New Roman"/>
              </a:rPr>
              <a:t>not </a:t>
            </a:r>
            <a:r>
              <a:rPr sz="2400" spc="-45" dirty="0">
                <a:latin typeface="Times New Roman"/>
                <a:cs typeface="Times New Roman"/>
              </a:rPr>
              <a:t>mean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30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5" dirty="0">
                <a:latin typeface="Times New Roman"/>
                <a:cs typeface="Times New Roman"/>
              </a:rPr>
              <a:t>Early </a:t>
            </a:r>
            <a:r>
              <a:rPr sz="2400" spc="-5" dirty="0">
                <a:latin typeface="Times New Roman"/>
                <a:cs typeface="Times New Roman"/>
              </a:rPr>
              <a:t>detection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spinal </a:t>
            </a:r>
            <a:r>
              <a:rPr sz="2400" spc="-25" dirty="0">
                <a:latin typeface="Times New Roman"/>
                <a:cs typeface="Times New Roman"/>
              </a:rPr>
              <a:t>TB </a:t>
            </a:r>
            <a:r>
              <a:rPr sz="2400" spc="-5" dirty="0">
                <a:latin typeface="Times New Roman"/>
                <a:cs typeface="Times New Roman"/>
              </a:rPr>
              <a:t>could prevent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permanent</a:t>
            </a:r>
            <a:endParaRPr sz="2400">
              <a:latin typeface="Times New Roman"/>
              <a:cs typeface="Times New Roman"/>
            </a:endParaRPr>
          </a:p>
          <a:p>
            <a:pPr marL="288925" algn="just">
              <a:lnSpc>
                <a:spcPct val="100000"/>
              </a:lnSpc>
              <a:spcBef>
                <a:spcPts val="50"/>
              </a:spcBef>
            </a:pPr>
            <a:r>
              <a:rPr sz="2400" spc="-15" dirty="0">
                <a:latin typeface="Times New Roman"/>
                <a:cs typeface="Times New Roman"/>
              </a:rPr>
              <a:t>disability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deformity.</a:t>
            </a:r>
            <a:endParaRPr sz="2400">
              <a:latin typeface="Times New Roman"/>
              <a:cs typeface="Times New Roman"/>
            </a:endParaRPr>
          </a:p>
          <a:p>
            <a:pPr marL="288925" marR="11430" indent="-276860" algn="just">
              <a:lnSpc>
                <a:spcPct val="100400"/>
              </a:lnSpc>
              <a:spcBef>
                <a:spcPts val="560"/>
              </a:spcBef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z="2400" spc="-10" dirty="0">
                <a:latin typeface="Times New Roman"/>
                <a:cs typeface="Times New Roman"/>
              </a:rPr>
              <a:t>Anti-tuberculosis treatment, </a:t>
            </a:r>
            <a:r>
              <a:rPr sz="2400" spc="10" dirty="0">
                <a:latin typeface="Times New Roman"/>
                <a:cs typeface="Times New Roman"/>
              </a:rPr>
              <a:t>along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20" dirty="0">
                <a:latin typeface="Times New Roman"/>
                <a:cs typeface="Times New Roman"/>
              </a:rPr>
              <a:t>good </a:t>
            </a:r>
            <a:r>
              <a:rPr sz="2400" spc="-15" dirty="0">
                <a:latin typeface="Times New Roman"/>
                <a:cs typeface="Times New Roman"/>
              </a:rPr>
              <a:t>nutritional  support, </a:t>
            </a:r>
            <a:r>
              <a:rPr sz="2400" spc="-10" dirty="0">
                <a:latin typeface="Times New Roman"/>
                <a:cs typeface="Times New Roman"/>
              </a:rPr>
              <a:t>bed rest and </a:t>
            </a:r>
            <a:r>
              <a:rPr sz="2400" spc="5" dirty="0">
                <a:latin typeface="Times New Roman"/>
                <a:cs typeface="Times New Roman"/>
              </a:rPr>
              <a:t>braces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essential, </a:t>
            </a:r>
            <a:r>
              <a:rPr sz="2400" spc="-2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complete  </a:t>
            </a:r>
            <a:r>
              <a:rPr sz="2400" spc="-15" dirty="0">
                <a:latin typeface="Times New Roman"/>
                <a:cs typeface="Times New Roman"/>
              </a:rPr>
              <a:t>recovery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5" dirty="0">
                <a:latin typeface="Times New Roman"/>
                <a:cs typeface="Times New Roman"/>
              </a:rPr>
              <a:t>patients </a:t>
            </a:r>
            <a:r>
              <a:rPr sz="2400" dirty="0">
                <a:latin typeface="Times New Roman"/>
                <a:cs typeface="Times New Roman"/>
              </a:rPr>
              <a:t>with Potts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825" y="5610225"/>
            <a:ext cx="7396226" cy="547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00" y="952436"/>
            <a:ext cx="7405751" cy="5053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019175"/>
            <a:ext cx="7181850" cy="4829175"/>
          </a:xfrm>
          <a:custGeom>
            <a:avLst/>
            <a:gdLst/>
            <a:ahLst/>
            <a:cxnLst/>
            <a:rect l="l" t="t" r="r" b="b"/>
            <a:pathLst>
              <a:path w="7181850" h="4829175">
                <a:moveTo>
                  <a:pt x="0" y="4829175"/>
                </a:moveTo>
                <a:lnTo>
                  <a:pt x="7181850" y="4829175"/>
                </a:lnTo>
                <a:lnTo>
                  <a:pt x="7181850" y="0"/>
                </a:lnTo>
                <a:lnTo>
                  <a:pt x="0" y="0"/>
                </a:lnTo>
                <a:lnTo>
                  <a:pt x="0" y="4829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300" y="942911"/>
            <a:ext cx="7405751" cy="5053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1009650"/>
            <a:ext cx="7181850" cy="4829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764" y="611276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0621" y="664883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R</a:t>
            </a:r>
            <a:r>
              <a:rPr spc="25" dirty="0"/>
              <a:t>E</a:t>
            </a:r>
            <a:r>
              <a:rPr spc="40" dirty="0"/>
              <a:t>F</a:t>
            </a:r>
            <a:r>
              <a:rPr spc="25" dirty="0"/>
              <a:t>E</a:t>
            </a:r>
            <a:r>
              <a:rPr spc="-25" dirty="0"/>
              <a:t>R</a:t>
            </a:r>
            <a:r>
              <a:rPr spc="25" dirty="0"/>
              <a:t>E</a:t>
            </a:r>
            <a:r>
              <a:rPr spc="35" dirty="0"/>
              <a:t>N</a:t>
            </a:r>
            <a:r>
              <a:rPr spc="45" dirty="0"/>
              <a:t>C</a:t>
            </a:r>
            <a:r>
              <a:rPr spc="25" dirty="0"/>
              <a:t>E</a:t>
            </a:r>
            <a:r>
              <a:rPr spc="15" dirty="0"/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8925" marR="12065" indent="-276860" algn="just">
              <a:lnSpc>
                <a:spcPts val="1950"/>
              </a:lnSpc>
              <a:spcBef>
                <a:spcPts val="565"/>
              </a:spcBef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pc="25" dirty="0"/>
              <a:t>1] </a:t>
            </a:r>
            <a:r>
              <a:rPr spc="30" dirty="0"/>
              <a:t>ES </a:t>
            </a:r>
            <a:r>
              <a:rPr spc="-10" dirty="0"/>
              <a:t>Nussbaum, </a:t>
            </a:r>
            <a:r>
              <a:rPr spc="-5" dirty="0"/>
              <a:t>GL </a:t>
            </a:r>
            <a:r>
              <a:rPr spc="-10" dirty="0"/>
              <a:t>Rockswold, </a:t>
            </a:r>
            <a:r>
              <a:rPr spc="-80" dirty="0"/>
              <a:t>TA </a:t>
            </a:r>
            <a:r>
              <a:rPr spc="-20" dirty="0"/>
              <a:t>Bergman. </a:t>
            </a:r>
            <a:r>
              <a:rPr spc="-10" dirty="0"/>
              <a:t>Spinal  </a:t>
            </a:r>
            <a:r>
              <a:rPr dirty="0"/>
              <a:t>tuberculosis: </a:t>
            </a:r>
            <a:r>
              <a:rPr spc="10" dirty="0"/>
              <a:t>a </a:t>
            </a:r>
            <a:r>
              <a:rPr spc="-5" dirty="0"/>
              <a:t>diagnostic and </a:t>
            </a:r>
            <a:r>
              <a:rPr spc="-10" dirty="0"/>
              <a:t>management challenge. </a:t>
            </a:r>
            <a:r>
              <a:rPr spc="-15" dirty="0"/>
              <a:t>J.  </a:t>
            </a:r>
            <a:r>
              <a:rPr dirty="0"/>
              <a:t>Neurosurg.</a:t>
            </a:r>
            <a:r>
              <a:rPr spc="-110" dirty="0"/>
              <a:t> </a:t>
            </a:r>
            <a:r>
              <a:rPr spc="10" dirty="0"/>
              <a:t>1995;83:243–47.</a:t>
            </a:r>
            <a:endParaRPr sz="1700">
              <a:latin typeface="Brush Script MT"/>
              <a:cs typeface="Brush Script MT"/>
            </a:endParaRPr>
          </a:p>
          <a:p>
            <a:pPr marL="288925" marR="5715" indent="-276860" algn="just">
              <a:lnSpc>
                <a:spcPct val="78200"/>
              </a:lnSpc>
              <a:spcBef>
                <a:spcPts val="540"/>
              </a:spcBef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pc="20" dirty="0"/>
              <a:t>[2] </a:t>
            </a:r>
            <a:r>
              <a:rPr spc="-25" dirty="0"/>
              <a:t>MS </a:t>
            </a:r>
            <a:r>
              <a:rPr spc="5" dirty="0"/>
              <a:t>Moon. </a:t>
            </a:r>
            <a:r>
              <a:rPr spc="-20" dirty="0"/>
              <a:t>Tuberculosis </a:t>
            </a:r>
            <a:r>
              <a:rPr spc="25" dirty="0"/>
              <a:t>of </a:t>
            </a:r>
            <a:r>
              <a:rPr spc="30" dirty="0"/>
              <a:t>the </a:t>
            </a:r>
            <a:r>
              <a:rPr spc="-5" dirty="0"/>
              <a:t>spine. </a:t>
            </a:r>
            <a:r>
              <a:rPr spc="-15" dirty="0"/>
              <a:t>Controversies </a:t>
            </a:r>
            <a:r>
              <a:rPr spc="20" dirty="0"/>
              <a:t>and </a:t>
            </a:r>
            <a:r>
              <a:rPr spc="10" dirty="0"/>
              <a:t>a </a:t>
            </a:r>
            <a:r>
              <a:rPr spc="25" dirty="0"/>
              <a:t>new  </a:t>
            </a:r>
            <a:r>
              <a:rPr spc="10" dirty="0"/>
              <a:t>challenge. </a:t>
            </a:r>
            <a:r>
              <a:rPr spc="15" dirty="0"/>
              <a:t>Spine.</a:t>
            </a:r>
            <a:r>
              <a:rPr spc="-310" dirty="0"/>
              <a:t> </a:t>
            </a:r>
            <a:r>
              <a:rPr spc="10" dirty="0"/>
              <a:t>1997;22(15):1791–97.</a:t>
            </a:r>
            <a:endParaRPr sz="1700">
              <a:latin typeface="Brush Script MT"/>
              <a:cs typeface="Brush Script MT"/>
            </a:endParaRPr>
          </a:p>
          <a:p>
            <a:pPr marL="288925" marR="5715" indent="-276860" algn="just">
              <a:lnSpc>
                <a:spcPts val="1950"/>
              </a:lnSpc>
              <a:spcBef>
                <a:spcPts val="445"/>
              </a:spcBef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pc="20" dirty="0"/>
              <a:t>[3] </a:t>
            </a:r>
            <a:r>
              <a:rPr spc="15" dirty="0"/>
              <a:t>SM </a:t>
            </a:r>
            <a:r>
              <a:rPr spc="-25" dirty="0"/>
              <a:t>Tuli, </a:t>
            </a:r>
            <a:r>
              <a:rPr spc="-5" dirty="0"/>
              <a:t>TP </a:t>
            </a:r>
            <a:r>
              <a:rPr spc="-15" dirty="0"/>
              <a:t>Srivastava, </a:t>
            </a:r>
            <a:r>
              <a:rPr spc="15" dirty="0"/>
              <a:t>BP </a:t>
            </a:r>
            <a:r>
              <a:rPr spc="-45" dirty="0"/>
              <a:t>Varma, </a:t>
            </a:r>
            <a:r>
              <a:rPr spc="-5" dirty="0"/>
              <a:t>GP </a:t>
            </a:r>
            <a:r>
              <a:rPr spc="15" dirty="0"/>
              <a:t>Sinha. </a:t>
            </a:r>
            <a:r>
              <a:rPr spc="-10" dirty="0"/>
              <a:t>Tuberculosis </a:t>
            </a:r>
            <a:r>
              <a:rPr spc="45" dirty="0"/>
              <a:t>of  </a:t>
            </a:r>
            <a:r>
              <a:rPr spc="30" dirty="0"/>
              <a:t>the</a:t>
            </a:r>
            <a:r>
              <a:rPr spc="-130" dirty="0"/>
              <a:t> </a:t>
            </a:r>
            <a:r>
              <a:rPr spc="5" dirty="0"/>
              <a:t>spine.</a:t>
            </a:r>
            <a:r>
              <a:rPr spc="-185" dirty="0"/>
              <a:t> </a:t>
            </a:r>
            <a:r>
              <a:rPr spc="10" dirty="0"/>
              <a:t>Acta</a:t>
            </a:r>
            <a:r>
              <a:rPr spc="-45" dirty="0"/>
              <a:t> </a:t>
            </a:r>
            <a:r>
              <a:rPr spc="25" dirty="0"/>
              <a:t>Orthop.</a:t>
            </a:r>
            <a:r>
              <a:rPr spc="-185" dirty="0"/>
              <a:t> </a:t>
            </a:r>
            <a:r>
              <a:rPr spc="20" dirty="0"/>
              <a:t>Scand.</a:t>
            </a:r>
            <a:r>
              <a:rPr spc="-105" dirty="0"/>
              <a:t> </a:t>
            </a:r>
            <a:r>
              <a:rPr spc="10" dirty="0"/>
              <a:t>1967;38:445–58.</a:t>
            </a:r>
            <a:endParaRPr sz="1700">
              <a:latin typeface="Brush Script MT"/>
              <a:cs typeface="Brush Script MT"/>
            </a:endParaRPr>
          </a:p>
          <a:p>
            <a:pPr marL="288925" marR="5080" indent="-276860" algn="just">
              <a:lnSpc>
                <a:spcPct val="78200"/>
              </a:lnSpc>
              <a:spcBef>
                <a:spcPts val="540"/>
              </a:spcBef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pc="20" dirty="0"/>
              <a:t>[4] </a:t>
            </a:r>
            <a:r>
              <a:rPr spc="15" dirty="0"/>
              <a:t>L </a:t>
            </a:r>
            <a:r>
              <a:rPr spc="-5" dirty="0"/>
              <a:t>Huelskamp, </a:t>
            </a:r>
            <a:r>
              <a:rPr spc="15" dirty="0"/>
              <a:t>S </a:t>
            </a:r>
            <a:r>
              <a:rPr spc="-10" dirty="0"/>
              <a:t>Anderson, </a:t>
            </a:r>
            <a:r>
              <a:rPr spc="20" dirty="0"/>
              <a:t>M </a:t>
            </a:r>
            <a:r>
              <a:rPr spc="-5" dirty="0"/>
              <a:t>Bernhardt. TB </a:t>
            </a:r>
            <a:r>
              <a:rPr spc="25" dirty="0"/>
              <a:t>of </a:t>
            </a:r>
            <a:r>
              <a:rPr spc="5" dirty="0"/>
              <a:t>the </a:t>
            </a:r>
            <a:r>
              <a:rPr spc="-5" dirty="0"/>
              <a:t>spine:  </a:t>
            </a:r>
            <a:r>
              <a:rPr spc="10" dirty="0"/>
              <a:t>Pott’s</a:t>
            </a:r>
            <a:r>
              <a:rPr spc="-235" dirty="0"/>
              <a:t> </a:t>
            </a:r>
            <a:r>
              <a:rPr dirty="0"/>
              <a:t>disease.</a:t>
            </a:r>
            <a:r>
              <a:rPr spc="-35" dirty="0"/>
              <a:t> </a:t>
            </a:r>
            <a:r>
              <a:rPr spc="25" dirty="0"/>
              <a:t>Orthop.</a:t>
            </a:r>
            <a:r>
              <a:rPr spc="-185" dirty="0"/>
              <a:t> </a:t>
            </a:r>
            <a:r>
              <a:rPr dirty="0"/>
              <a:t>Nurs.</a:t>
            </a:r>
            <a:r>
              <a:rPr spc="-35" dirty="0"/>
              <a:t> </a:t>
            </a:r>
            <a:r>
              <a:rPr spc="15" dirty="0"/>
              <a:t>2000;19:31–35.</a:t>
            </a:r>
            <a:endParaRPr sz="1700">
              <a:latin typeface="Brush Script MT"/>
              <a:cs typeface="Brush Script MT"/>
            </a:endParaRPr>
          </a:p>
          <a:p>
            <a:pPr marL="288925" marR="5080" indent="-276860" algn="just">
              <a:lnSpc>
                <a:spcPct val="80300"/>
              </a:lnSpc>
              <a:spcBef>
                <a:spcPts val="475"/>
              </a:spcBef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pc="20" dirty="0"/>
              <a:t>[5] </a:t>
            </a:r>
            <a:r>
              <a:rPr spc="-10" dirty="0"/>
              <a:t>JP Janssens, </a:t>
            </a:r>
            <a:r>
              <a:rPr spc="15" dirty="0"/>
              <a:t>R </a:t>
            </a:r>
            <a:r>
              <a:rPr spc="30" dirty="0"/>
              <a:t>de </a:t>
            </a:r>
            <a:r>
              <a:rPr spc="-20" dirty="0"/>
              <a:t>Haller. </a:t>
            </a:r>
            <a:r>
              <a:rPr spc="-10" dirty="0"/>
              <a:t>Spinal </a:t>
            </a:r>
            <a:r>
              <a:rPr spc="-5" dirty="0"/>
              <a:t>tuberculosis </a:t>
            </a:r>
            <a:r>
              <a:rPr spc="-10" dirty="0"/>
              <a:t>in </a:t>
            </a:r>
            <a:r>
              <a:rPr spc="10" dirty="0"/>
              <a:t>a </a:t>
            </a:r>
            <a:r>
              <a:rPr spc="-5" dirty="0"/>
              <a:t>developed  </a:t>
            </a:r>
            <a:r>
              <a:rPr spc="-15" dirty="0"/>
              <a:t>country. </a:t>
            </a:r>
            <a:r>
              <a:rPr spc="15" dirty="0"/>
              <a:t>A </a:t>
            </a:r>
            <a:r>
              <a:rPr spc="-15" dirty="0"/>
              <a:t>review </a:t>
            </a:r>
            <a:r>
              <a:rPr spc="25" dirty="0"/>
              <a:t>of </a:t>
            </a:r>
            <a:r>
              <a:rPr spc="30" dirty="0"/>
              <a:t>26 </a:t>
            </a:r>
            <a:r>
              <a:rPr dirty="0"/>
              <a:t>cases </a:t>
            </a:r>
            <a:r>
              <a:rPr spc="-20" dirty="0"/>
              <a:t>with </a:t>
            </a:r>
            <a:r>
              <a:rPr spc="-10" dirty="0"/>
              <a:t>special </a:t>
            </a:r>
            <a:r>
              <a:rPr dirty="0"/>
              <a:t>emphasis </a:t>
            </a:r>
            <a:r>
              <a:rPr spc="-10" dirty="0"/>
              <a:t>on </a:t>
            </a:r>
            <a:r>
              <a:rPr spc="-5" dirty="0"/>
              <a:t>abscess  and  </a:t>
            </a:r>
            <a:r>
              <a:rPr spc="-10" dirty="0"/>
              <a:t>neurologic </a:t>
            </a:r>
            <a:r>
              <a:rPr dirty="0"/>
              <a:t>complications. Clin. </a:t>
            </a:r>
            <a:r>
              <a:rPr spc="-10" dirty="0"/>
              <a:t>Orthop. </a:t>
            </a:r>
            <a:r>
              <a:rPr spc="-20" dirty="0"/>
              <a:t>Rel.  </a:t>
            </a:r>
            <a:r>
              <a:rPr dirty="0"/>
              <a:t>Res.</a:t>
            </a:r>
            <a:r>
              <a:rPr spc="-40" dirty="0"/>
              <a:t> </a:t>
            </a:r>
            <a:r>
              <a:rPr spc="10" dirty="0"/>
              <a:t>1990;257:67–75.</a:t>
            </a:r>
            <a:endParaRPr sz="1700">
              <a:latin typeface="Brush Script MT"/>
              <a:cs typeface="Brush Script MT"/>
            </a:endParaRPr>
          </a:p>
          <a:p>
            <a:pPr marL="288925" marR="19685" indent="-276860" algn="just">
              <a:lnSpc>
                <a:spcPct val="79800"/>
              </a:lnSpc>
              <a:spcBef>
                <a:spcPts val="484"/>
              </a:spcBef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 </a:t>
            </a:r>
            <a:r>
              <a:rPr spc="20" dirty="0"/>
              <a:t>[6] </a:t>
            </a:r>
            <a:r>
              <a:rPr spc="-5" dirty="0"/>
              <a:t>HS </a:t>
            </a:r>
            <a:r>
              <a:rPr spc="-15" dirty="0"/>
              <a:t>Sharif, </a:t>
            </a:r>
            <a:r>
              <a:rPr spc="-10" dirty="0"/>
              <a:t>JL </a:t>
            </a:r>
            <a:r>
              <a:rPr spc="5" dirty="0"/>
              <a:t>Morgan, </a:t>
            </a:r>
            <a:r>
              <a:rPr spc="15" dirty="0"/>
              <a:t>MS </a:t>
            </a:r>
            <a:r>
              <a:rPr spc="-45" dirty="0"/>
              <a:t>Al </a:t>
            </a:r>
            <a:r>
              <a:rPr spc="-10" dirty="0"/>
              <a:t>Shaled. </a:t>
            </a:r>
            <a:r>
              <a:rPr spc="5" dirty="0"/>
              <a:t>Role </a:t>
            </a:r>
            <a:r>
              <a:rPr spc="25" dirty="0"/>
              <a:t>of </a:t>
            </a:r>
            <a:r>
              <a:rPr spc="15" dirty="0"/>
              <a:t>CT </a:t>
            </a:r>
            <a:r>
              <a:rPr spc="-5" dirty="0"/>
              <a:t>and </a:t>
            </a:r>
            <a:r>
              <a:rPr spc="-55" dirty="0"/>
              <a:t>MR  </a:t>
            </a:r>
            <a:r>
              <a:rPr spc="-5" dirty="0"/>
              <a:t>imaging </a:t>
            </a:r>
            <a:r>
              <a:rPr spc="-10" dirty="0"/>
              <a:t>in </a:t>
            </a:r>
            <a:r>
              <a:rPr spc="30" dirty="0"/>
              <a:t>the </a:t>
            </a:r>
            <a:r>
              <a:rPr spc="-10" dirty="0"/>
              <a:t>management </a:t>
            </a:r>
            <a:r>
              <a:rPr spc="25" dirty="0"/>
              <a:t>of </a:t>
            </a:r>
            <a:r>
              <a:rPr dirty="0"/>
              <a:t>tuberculosis </a:t>
            </a:r>
            <a:r>
              <a:rPr spc="-10" dirty="0"/>
              <a:t>spondylitis. Radiologic  </a:t>
            </a:r>
            <a:r>
              <a:rPr dirty="0"/>
              <a:t>Clinics. </a:t>
            </a:r>
            <a:r>
              <a:rPr spc="-10" dirty="0"/>
              <a:t>of. </a:t>
            </a:r>
            <a:r>
              <a:rPr spc="15" dirty="0"/>
              <a:t>North </a:t>
            </a:r>
            <a:r>
              <a:rPr spc="-10" dirty="0"/>
              <a:t>America.</a:t>
            </a:r>
            <a:r>
              <a:rPr spc="-195" dirty="0"/>
              <a:t> </a:t>
            </a:r>
            <a:r>
              <a:rPr spc="10" dirty="0"/>
              <a:t>1995;33:787–804.</a:t>
            </a:r>
            <a:endParaRPr sz="17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1560" y="722566"/>
            <a:ext cx="6642734" cy="51936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88925" marR="55244" indent="-276860">
              <a:lnSpc>
                <a:spcPts val="2100"/>
              </a:lnSpc>
              <a:spcBef>
                <a:spcPts val="595"/>
              </a:spcBef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5" dirty="0">
                <a:latin typeface="Times New Roman"/>
                <a:cs typeface="Times New Roman"/>
              </a:rPr>
              <a:t>There </a:t>
            </a:r>
            <a:r>
              <a:rPr sz="2150" spc="-35" dirty="0">
                <a:latin typeface="Times New Roman"/>
                <a:cs typeface="Times New Roman"/>
              </a:rPr>
              <a:t>was </a:t>
            </a:r>
            <a:r>
              <a:rPr sz="2150" spc="-20" dirty="0">
                <a:latin typeface="Times New Roman"/>
                <a:cs typeface="Times New Roman"/>
              </a:rPr>
              <a:t>low-grade </a:t>
            </a:r>
            <a:r>
              <a:rPr sz="2150" spc="-10" dirty="0">
                <a:latin typeface="Times New Roman"/>
                <a:cs typeface="Times New Roman"/>
              </a:rPr>
              <a:t>fever </a:t>
            </a:r>
            <a:r>
              <a:rPr sz="2150" spc="10" dirty="0">
                <a:latin typeface="Times New Roman"/>
                <a:cs typeface="Times New Roman"/>
              </a:rPr>
              <a:t>in </a:t>
            </a:r>
            <a:r>
              <a:rPr sz="2150" spc="-5" dirty="0">
                <a:latin typeface="Times New Roman"/>
                <a:cs typeface="Times New Roman"/>
              </a:rPr>
              <a:t>the </a:t>
            </a:r>
            <a:r>
              <a:rPr sz="2150" spc="-20" dirty="0">
                <a:latin typeface="Times New Roman"/>
                <a:cs typeface="Times New Roman"/>
              </a:rPr>
              <a:t>evenings </a:t>
            </a:r>
            <a:r>
              <a:rPr sz="2150" spc="-25" dirty="0">
                <a:latin typeface="Times New Roman"/>
                <a:cs typeface="Times New Roman"/>
              </a:rPr>
              <a:t>and </a:t>
            </a:r>
            <a:r>
              <a:rPr sz="2150" spc="10" dirty="0">
                <a:latin typeface="Times New Roman"/>
                <a:cs typeface="Times New Roman"/>
              </a:rPr>
              <a:t>a </a:t>
            </a:r>
            <a:r>
              <a:rPr sz="2150" spc="-35" dirty="0">
                <a:latin typeface="Times New Roman"/>
                <a:cs typeface="Times New Roman"/>
              </a:rPr>
              <a:t>gradual  </a:t>
            </a:r>
            <a:r>
              <a:rPr sz="2150" spc="-30" dirty="0">
                <a:latin typeface="Times New Roman"/>
                <a:cs typeface="Times New Roman"/>
              </a:rPr>
              <a:t>weight </a:t>
            </a:r>
            <a:r>
              <a:rPr sz="2150" spc="-10" dirty="0">
                <a:latin typeface="Times New Roman"/>
                <a:cs typeface="Times New Roman"/>
              </a:rPr>
              <a:t>loss, </a:t>
            </a:r>
            <a:r>
              <a:rPr sz="2150" spc="-25" dirty="0">
                <a:latin typeface="Times New Roman"/>
                <a:cs typeface="Times New Roman"/>
              </a:rPr>
              <a:t>from </a:t>
            </a:r>
            <a:r>
              <a:rPr sz="2150" spc="-10" dirty="0">
                <a:latin typeface="Times New Roman"/>
                <a:cs typeface="Times New Roman"/>
              </a:rPr>
              <a:t>65 </a:t>
            </a:r>
            <a:r>
              <a:rPr sz="2150" spc="10" dirty="0">
                <a:latin typeface="Times New Roman"/>
                <a:cs typeface="Times New Roman"/>
              </a:rPr>
              <a:t>to </a:t>
            </a:r>
            <a:r>
              <a:rPr sz="2150" spc="-10" dirty="0">
                <a:latin typeface="Times New Roman"/>
                <a:cs typeface="Times New Roman"/>
              </a:rPr>
              <a:t>55 kg </a:t>
            </a:r>
            <a:r>
              <a:rPr sz="2150" spc="10" dirty="0">
                <a:latin typeface="Times New Roman"/>
                <a:cs typeface="Times New Roman"/>
              </a:rPr>
              <a:t>in </a:t>
            </a:r>
            <a:r>
              <a:rPr sz="2150" spc="-5" dirty="0">
                <a:latin typeface="Times New Roman"/>
                <a:cs typeface="Times New Roman"/>
              </a:rPr>
              <a:t>the </a:t>
            </a:r>
            <a:r>
              <a:rPr sz="2150" spc="-25" dirty="0">
                <a:latin typeface="Times New Roman"/>
                <a:cs typeface="Times New Roman"/>
              </a:rPr>
              <a:t>span </a:t>
            </a:r>
            <a:r>
              <a:rPr sz="2150" spc="-10" dirty="0">
                <a:latin typeface="Times New Roman"/>
                <a:cs typeface="Times New Roman"/>
              </a:rPr>
              <a:t>of </a:t>
            </a:r>
            <a:r>
              <a:rPr sz="2150" spc="10" dirty="0">
                <a:latin typeface="Times New Roman"/>
                <a:cs typeface="Times New Roman"/>
              </a:rPr>
              <a:t>2</a:t>
            </a:r>
            <a:r>
              <a:rPr sz="2150" spc="-19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months.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marL="288925" marR="111760" indent="-276860">
              <a:lnSpc>
                <a:spcPts val="2100"/>
              </a:lnSpc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20" dirty="0">
                <a:latin typeface="Times New Roman"/>
                <a:cs typeface="Times New Roman"/>
              </a:rPr>
              <a:t>Doctors </a:t>
            </a:r>
            <a:r>
              <a:rPr sz="2150" spc="-15" dirty="0">
                <a:latin typeface="Times New Roman"/>
                <a:cs typeface="Times New Roman"/>
              </a:rPr>
              <a:t>advised </a:t>
            </a:r>
            <a:r>
              <a:rPr sz="2150" spc="-25" dirty="0">
                <a:latin typeface="Times New Roman"/>
                <a:cs typeface="Times New Roman"/>
              </a:rPr>
              <a:t>an </a:t>
            </a:r>
            <a:r>
              <a:rPr sz="2150" spc="-20" dirty="0">
                <a:latin typeface="Times New Roman"/>
                <a:cs typeface="Times New Roman"/>
              </a:rPr>
              <a:t>X-ray </a:t>
            </a:r>
            <a:r>
              <a:rPr sz="2150" spc="-10" dirty="0">
                <a:latin typeface="Times New Roman"/>
                <a:cs typeface="Times New Roman"/>
              </a:rPr>
              <a:t>of Chest </a:t>
            </a:r>
            <a:r>
              <a:rPr sz="2150" spc="5" dirty="0">
                <a:latin typeface="Times New Roman"/>
                <a:cs typeface="Times New Roman"/>
              </a:rPr>
              <a:t>, </a:t>
            </a:r>
            <a:r>
              <a:rPr sz="2150" spc="-20" dirty="0">
                <a:latin typeface="Times New Roman"/>
                <a:cs typeface="Times New Roman"/>
              </a:rPr>
              <a:t>Tubercular IgA </a:t>
            </a:r>
            <a:r>
              <a:rPr sz="2150" spc="-25" dirty="0">
                <a:latin typeface="Times New Roman"/>
                <a:cs typeface="Times New Roman"/>
              </a:rPr>
              <a:t>and  </a:t>
            </a:r>
            <a:r>
              <a:rPr sz="2150" spc="-15" dirty="0">
                <a:latin typeface="Times New Roman"/>
                <a:cs typeface="Times New Roman"/>
              </a:rPr>
              <a:t>Mantoux</a:t>
            </a:r>
            <a:r>
              <a:rPr sz="2150" spc="2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test.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  <a:tab pos="2197100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25" dirty="0">
                <a:latin typeface="Times New Roman"/>
                <a:cs typeface="Times New Roman"/>
              </a:rPr>
              <a:t>X-ray</a:t>
            </a:r>
            <a:r>
              <a:rPr sz="2150" spc="260" dirty="0">
                <a:latin typeface="Times New Roman"/>
                <a:cs typeface="Times New Roman"/>
              </a:rPr>
              <a:t> </a:t>
            </a:r>
            <a:r>
              <a:rPr sz="2150" spc="-35" dirty="0">
                <a:latin typeface="Times New Roman"/>
                <a:cs typeface="Times New Roman"/>
              </a:rPr>
              <a:t>was</a:t>
            </a:r>
            <a:r>
              <a:rPr sz="2150" spc="200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clear	</a:t>
            </a:r>
            <a:r>
              <a:rPr sz="2150" spc="-25" dirty="0">
                <a:latin typeface="Times New Roman"/>
                <a:cs typeface="Times New Roman"/>
              </a:rPr>
              <a:t>and </a:t>
            </a:r>
            <a:r>
              <a:rPr sz="2150" spc="-10" dirty="0">
                <a:latin typeface="Times New Roman"/>
                <a:cs typeface="Times New Roman"/>
              </a:rPr>
              <a:t>both </a:t>
            </a:r>
            <a:r>
              <a:rPr sz="2150" spc="-5" dirty="0">
                <a:latin typeface="Times New Roman"/>
                <a:cs typeface="Times New Roman"/>
              </a:rPr>
              <a:t>the other </a:t>
            </a:r>
            <a:r>
              <a:rPr sz="2150" spc="5" dirty="0">
                <a:latin typeface="Times New Roman"/>
                <a:cs typeface="Times New Roman"/>
              </a:rPr>
              <a:t>tests </a:t>
            </a:r>
            <a:r>
              <a:rPr sz="2150" spc="-20" dirty="0">
                <a:latin typeface="Times New Roman"/>
                <a:cs typeface="Times New Roman"/>
              </a:rPr>
              <a:t>were</a:t>
            </a:r>
            <a:r>
              <a:rPr sz="2150" spc="270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negative.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5" dirty="0">
                <a:latin typeface="Times New Roman"/>
                <a:cs typeface="Times New Roman"/>
              </a:rPr>
              <a:t>The </a:t>
            </a:r>
            <a:r>
              <a:rPr sz="2150" spc="-15" dirty="0">
                <a:latin typeface="Times New Roman"/>
                <a:cs typeface="Times New Roman"/>
              </a:rPr>
              <a:t>complete blood </a:t>
            </a:r>
            <a:r>
              <a:rPr sz="2150" spc="-20" dirty="0">
                <a:latin typeface="Times New Roman"/>
                <a:cs typeface="Times New Roman"/>
              </a:rPr>
              <a:t>picture </a:t>
            </a:r>
            <a:r>
              <a:rPr sz="2150" spc="-35" dirty="0">
                <a:latin typeface="Times New Roman"/>
                <a:cs typeface="Times New Roman"/>
              </a:rPr>
              <a:t>was </a:t>
            </a:r>
            <a:r>
              <a:rPr sz="2150" spc="-15" dirty="0">
                <a:latin typeface="Times New Roman"/>
                <a:cs typeface="Times New Roman"/>
              </a:rPr>
              <a:t>also</a:t>
            </a:r>
            <a:r>
              <a:rPr sz="2150" spc="114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imes New Roman"/>
                <a:cs typeface="Times New Roman"/>
              </a:rPr>
              <a:t>normal.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288925" marR="5080" indent="-276860">
              <a:lnSpc>
                <a:spcPts val="2100"/>
              </a:lnSpc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10" dirty="0">
                <a:latin typeface="Times New Roman"/>
                <a:cs typeface="Times New Roman"/>
              </a:rPr>
              <a:t>Patient </a:t>
            </a:r>
            <a:r>
              <a:rPr sz="2150" spc="-35" dirty="0">
                <a:latin typeface="Times New Roman"/>
                <a:cs typeface="Times New Roman"/>
              </a:rPr>
              <a:t>was </a:t>
            </a:r>
            <a:r>
              <a:rPr sz="2150" spc="-15" dirty="0">
                <a:latin typeface="Times New Roman"/>
                <a:cs typeface="Times New Roman"/>
              </a:rPr>
              <a:t>started </a:t>
            </a:r>
            <a:r>
              <a:rPr sz="2150" spc="-10" dirty="0">
                <a:latin typeface="Times New Roman"/>
                <a:cs typeface="Times New Roman"/>
              </a:rPr>
              <a:t>by </a:t>
            </a:r>
            <a:r>
              <a:rPr sz="2150" spc="-5" dirty="0">
                <a:latin typeface="Times New Roman"/>
                <a:cs typeface="Times New Roman"/>
              </a:rPr>
              <a:t>his </a:t>
            </a:r>
            <a:r>
              <a:rPr sz="2150" spc="-30" dirty="0">
                <a:latin typeface="Times New Roman"/>
                <a:cs typeface="Times New Roman"/>
              </a:rPr>
              <a:t>local </a:t>
            </a:r>
            <a:r>
              <a:rPr sz="2150" spc="-25" dirty="0">
                <a:latin typeface="Times New Roman"/>
                <a:cs typeface="Times New Roman"/>
              </a:rPr>
              <a:t>doctor </a:t>
            </a:r>
            <a:r>
              <a:rPr sz="2150" spc="-10" dirty="0">
                <a:latin typeface="Times New Roman"/>
                <a:cs typeface="Times New Roman"/>
              </a:rPr>
              <a:t>on </a:t>
            </a:r>
            <a:r>
              <a:rPr sz="2150" spc="-25" dirty="0">
                <a:latin typeface="Times New Roman"/>
                <a:cs typeface="Times New Roman"/>
              </a:rPr>
              <a:t>four </a:t>
            </a:r>
            <a:r>
              <a:rPr sz="2150" spc="-40" dirty="0">
                <a:latin typeface="Times New Roman"/>
                <a:cs typeface="Times New Roman"/>
              </a:rPr>
              <a:t>drugs </a:t>
            </a:r>
            <a:r>
              <a:rPr sz="2150" spc="-20" dirty="0">
                <a:latin typeface="Times New Roman"/>
                <a:cs typeface="Times New Roman"/>
              </a:rPr>
              <a:t>Anti  Tubercular </a:t>
            </a:r>
            <a:r>
              <a:rPr sz="2150" spc="-15" dirty="0">
                <a:latin typeface="Times New Roman"/>
                <a:cs typeface="Times New Roman"/>
              </a:rPr>
              <a:t>Therapy</a:t>
            </a:r>
            <a:r>
              <a:rPr sz="2150" spc="50" dirty="0">
                <a:latin typeface="Times New Roman"/>
                <a:cs typeface="Times New Roman"/>
              </a:rPr>
              <a:t> </a:t>
            </a:r>
            <a:r>
              <a:rPr sz="2150" spc="-30" dirty="0">
                <a:latin typeface="Times New Roman"/>
                <a:cs typeface="Times New Roman"/>
              </a:rPr>
              <a:t>(ATT):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10" dirty="0">
                <a:latin typeface="Times New Roman"/>
                <a:cs typeface="Times New Roman"/>
              </a:rPr>
              <a:t>Isoniazide</a:t>
            </a:r>
            <a:r>
              <a:rPr sz="2150" spc="30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300mg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15" dirty="0">
                <a:latin typeface="Times New Roman"/>
                <a:cs typeface="Times New Roman"/>
              </a:rPr>
              <a:t>Rifampicin 450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mg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15" dirty="0">
                <a:latin typeface="Times New Roman"/>
                <a:cs typeface="Times New Roman"/>
              </a:rPr>
              <a:t>Pyrizinamide 1500</a:t>
            </a:r>
            <a:r>
              <a:rPr sz="2150" spc="114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mg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288925" algn="l"/>
              </a:tabLst>
            </a:pPr>
            <a:r>
              <a:rPr sz="185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150" spc="-15" dirty="0">
                <a:latin typeface="Times New Roman"/>
                <a:cs typeface="Times New Roman"/>
              </a:rPr>
              <a:t>Ethambutol 800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mg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1560" y="861377"/>
            <a:ext cx="7098030" cy="1307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marR="5080" indent="-276860">
              <a:lnSpc>
                <a:spcPct val="100000"/>
              </a:lnSpc>
              <a:spcBef>
                <a:spcPts val="125"/>
              </a:spcBef>
              <a:tabLst>
                <a:tab pos="288925" algn="l"/>
              </a:tabLst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000" spc="20" dirty="0">
                <a:latin typeface="Times New Roman"/>
                <a:cs typeface="Times New Roman"/>
              </a:rPr>
              <a:t>[7]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DJ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Shanley.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Tuberculosis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spine: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imaging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features.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Am.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J.  </a:t>
            </a:r>
            <a:r>
              <a:rPr sz="2000" dirty="0">
                <a:latin typeface="Times New Roman"/>
                <a:cs typeface="Times New Roman"/>
              </a:rPr>
              <a:t>Res.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1995;164:659–64.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355600" algn="l"/>
              </a:tabLst>
            </a:pPr>
            <a:r>
              <a:rPr sz="17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000" spc="20" dirty="0">
                <a:latin typeface="Times New Roman"/>
                <a:cs typeface="Times New Roman"/>
              </a:rPr>
              <a:t>[8]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SM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Tuli.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Results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treatment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of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spinal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tuberculosis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by</a:t>
            </a:r>
            <a:endParaRPr sz="20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</a:pPr>
            <a:r>
              <a:rPr sz="2000" spc="20" dirty="0">
                <a:latin typeface="Times New Roman"/>
                <a:cs typeface="Times New Roman"/>
              </a:rPr>
              <a:t>“Middle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Path”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Regime.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J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Bone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and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Joint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Surg.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1975;57(B):13–23.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1560" y="861060"/>
            <a:ext cx="6922134" cy="200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40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patient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35" dirty="0">
                <a:latin typeface="Times New Roman"/>
                <a:cs typeface="Times New Roman"/>
              </a:rPr>
              <a:t>Anti-TB </a:t>
            </a:r>
            <a:r>
              <a:rPr sz="2400" spc="-20" dirty="0">
                <a:latin typeface="Times New Roman"/>
                <a:cs typeface="Times New Roman"/>
              </a:rPr>
              <a:t>medication </a:t>
            </a:r>
            <a:r>
              <a:rPr sz="2400" spc="-1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month,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ts val="2865"/>
              </a:lnSpc>
            </a:pPr>
            <a:r>
              <a:rPr sz="2400" spc="-25" dirty="0">
                <a:latin typeface="Times New Roman"/>
                <a:cs typeface="Times New Roman"/>
              </a:rPr>
              <a:t>inspite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which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condition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patient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worsened.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45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patient </a:t>
            </a:r>
            <a:r>
              <a:rPr sz="2400" spc="-45" dirty="0">
                <a:latin typeface="Times New Roman"/>
                <a:cs typeface="Times New Roman"/>
              </a:rPr>
              <a:t>came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40" dirty="0">
                <a:latin typeface="Times New Roman"/>
                <a:cs typeface="Times New Roman"/>
              </a:rPr>
              <a:t>us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inability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walk </a:t>
            </a:r>
            <a:r>
              <a:rPr sz="2400" spc="-40" dirty="0">
                <a:latin typeface="Times New Roman"/>
                <a:cs typeface="Times New Roman"/>
              </a:rPr>
              <a:t>since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45"/>
              </a:spcBef>
            </a:pPr>
            <a:r>
              <a:rPr sz="2400" spc="-45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487" y="552310"/>
            <a:ext cx="6403975" cy="12058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798195">
              <a:lnSpc>
                <a:spcPct val="100000"/>
              </a:lnSpc>
              <a:spcBef>
                <a:spcPts val="1145"/>
              </a:spcBef>
            </a:pPr>
            <a:r>
              <a:rPr spc="15" dirty="0">
                <a:latin typeface="Algerian"/>
                <a:cs typeface="Algerian"/>
              </a:rPr>
              <a:t>EXAMINATION</a:t>
            </a:r>
            <a:r>
              <a:rPr spc="75" dirty="0">
                <a:latin typeface="Algerian"/>
                <a:cs typeface="Algerian"/>
              </a:rPr>
              <a:t> </a:t>
            </a:r>
            <a:r>
              <a:rPr spc="10" dirty="0">
                <a:latin typeface="Algerian"/>
                <a:cs typeface="Algerian"/>
              </a:rPr>
              <a:t>FINDINGS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5" dirty="0">
                <a:latin typeface="Times New Roman"/>
                <a:cs typeface="Times New Roman"/>
              </a:rPr>
              <a:t>Gibbus </a:t>
            </a:r>
            <a:r>
              <a:rPr sz="2400" spc="-25" dirty="0">
                <a:latin typeface="Times New Roman"/>
                <a:cs typeface="Times New Roman"/>
              </a:rPr>
              <a:t>deformity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5329" y="3121342"/>
            <a:ext cx="3620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4860" algn="l"/>
                <a:tab pos="1376045" algn="l"/>
                <a:tab pos="3168015" algn="l"/>
              </a:tabLst>
            </a:pPr>
            <a:r>
              <a:rPr sz="2400" spc="20" dirty="0">
                <a:latin typeface="Times New Roman"/>
                <a:cs typeface="Times New Roman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i</a:t>
            </a:r>
            <a:r>
              <a:rPr sz="2400" spc="-1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7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t</a:t>
            </a:r>
            <a:r>
              <a:rPr sz="2400" spc="60" dirty="0">
                <a:latin typeface="Times New Roman"/>
                <a:cs typeface="Times New Roman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2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u</a:t>
            </a:r>
            <a:r>
              <a:rPr sz="2400" spc="2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5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487" y="2243772"/>
            <a:ext cx="3256279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0" dirty="0">
                <a:latin typeface="Times New Roman"/>
                <a:cs typeface="Times New Roman"/>
              </a:rPr>
              <a:t>Paravertebral </a:t>
            </a:r>
            <a:r>
              <a:rPr sz="2400" spc="-25" dirty="0">
                <a:latin typeface="Times New Roman"/>
                <a:cs typeface="Times New Roman"/>
              </a:rPr>
              <a:t>Spasm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  <a:tab pos="984885" algn="l"/>
                <a:tab pos="255841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	</a:t>
            </a:r>
            <a:r>
              <a:rPr sz="2400" spc="10" dirty="0">
                <a:latin typeface="Times New Roman"/>
                <a:cs typeface="Times New Roman"/>
              </a:rPr>
              <a:t>P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lp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spc="70" dirty="0">
                <a:latin typeface="Times New Roman"/>
                <a:cs typeface="Times New Roman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4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50"/>
              </a:spcBef>
            </a:pPr>
            <a:r>
              <a:rPr sz="2400" spc="-30" dirty="0">
                <a:latin typeface="Times New Roman"/>
                <a:cs typeface="Times New Roman"/>
              </a:rPr>
              <a:t>tenderness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487" y="3931539"/>
            <a:ext cx="5941060" cy="2147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0" dirty="0">
                <a:latin typeface="Times New Roman"/>
                <a:cs typeface="Times New Roman"/>
              </a:rPr>
              <a:t>B/L </a:t>
            </a:r>
            <a:r>
              <a:rPr sz="2400" spc="-25" dirty="0">
                <a:latin typeface="Times New Roman"/>
                <a:cs typeface="Times New Roman"/>
              </a:rPr>
              <a:t>Sensations </a:t>
            </a:r>
            <a:r>
              <a:rPr sz="2400" spc="-5" dirty="0">
                <a:latin typeface="Times New Roman"/>
                <a:cs typeface="Times New Roman"/>
              </a:rPr>
              <a:t>were </a:t>
            </a:r>
            <a:r>
              <a:rPr sz="2400" spc="-40" dirty="0">
                <a:latin typeface="Times New Roman"/>
                <a:cs typeface="Times New Roman"/>
              </a:rPr>
              <a:t>absent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lower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limbs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5" dirty="0">
                <a:latin typeface="Times New Roman"/>
                <a:cs typeface="Times New Roman"/>
              </a:rPr>
              <a:t>Power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0/5 in </a:t>
            </a:r>
            <a:r>
              <a:rPr sz="2400" spc="-10" dirty="0">
                <a:latin typeface="Times New Roman"/>
                <a:cs typeface="Times New Roman"/>
              </a:rPr>
              <a:t>B/L </a:t>
            </a:r>
            <a:r>
              <a:rPr sz="2400" spc="-5" dirty="0">
                <a:latin typeface="Times New Roman"/>
                <a:cs typeface="Times New Roman"/>
              </a:rPr>
              <a:t>lower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limbs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5" dirty="0">
                <a:latin typeface="Times New Roman"/>
                <a:cs typeface="Times New Roman"/>
              </a:rPr>
              <a:t>Deep </a:t>
            </a:r>
            <a:r>
              <a:rPr sz="2400" spc="-50" dirty="0">
                <a:latin typeface="Times New Roman"/>
                <a:cs typeface="Times New Roman"/>
              </a:rPr>
              <a:t>Tendon </a:t>
            </a:r>
            <a:r>
              <a:rPr sz="2400" spc="-30" dirty="0">
                <a:latin typeface="Times New Roman"/>
                <a:cs typeface="Times New Roman"/>
              </a:rPr>
              <a:t>Reflexes </a:t>
            </a:r>
            <a:r>
              <a:rPr sz="2400" spc="-5" dirty="0">
                <a:latin typeface="Times New Roman"/>
                <a:cs typeface="Times New Roman"/>
              </a:rPr>
              <a:t>were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exagerrated.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9487" y="716915"/>
            <a:ext cx="7336155" cy="3396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10" dirty="0">
                <a:latin typeface="Times New Roman"/>
                <a:cs typeface="Times New Roman"/>
              </a:rPr>
              <a:t>B/L </a:t>
            </a:r>
            <a:r>
              <a:rPr sz="2400" spc="-30" dirty="0">
                <a:latin typeface="Times New Roman"/>
                <a:cs typeface="Times New Roman"/>
              </a:rPr>
              <a:t>Ankle clonus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30" dirty="0">
                <a:latin typeface="Times New Roman"/>
                <a:cs typeface="Times New Roman"/>
              </a:rPr>
              <a:t>Babinski </a:t>
            </a:r>
            <a:r>
              <a:rPr sz="2400" spc="-45" dirty="0">
                <a:latin typeface="Times New Roman"/>
                <a:cs typeface="Times New Roman"/>
              </a:rPr>
              <a:t>sign </a:t>
            </a:r>
            <a:r>
              <a:rPr sz="2400" spc="-10" dirty="0">
                <a:latin typeface="Times New Roman"/>
                <a:cs typeface="Times New Roman"/>
              </a:rPr>
              <a:t>was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positive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-25" dirty="0">
                <a:latin typeface="Times New Roman"/>
                <a:cs typeface="Times New Roman"/>
              </a:rPr>
              <a:t>There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spc="-30" dirty="0">
                <a:latin typeface="Times New Roman"/>
                <a:cs typeface="Times New Roman"/>
              </a:rPr>
              <a:t>incontinence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bladder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bowel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8925" algn="l"/>
                <a:tab pos="1271270" algn="l"/>
                <a:tab pos="1891030" algn="l"/>
                <a:tab pos="2853690" algn="l"/>
                <a:tab pos="4264660" algn="l"/>
                <a:tab pos="4942205" algn="l"/>
                <a:tab pos="5828665" algn="l"/>
                <a:tab pos="6410325" algn="l"/>
              </a:tabLst>
            </a:pPr>
            <a:r>
              <a:rPr sz="2000" i="1" spc="15" dirty="0">
                <a:solidFill>
                  <a:srgbClr val="F86A1B"/>
                </a:solidFill>
                <a:latin typeface="Brush Script MT"/>
                <a:cs typeface="Brush Script MT"/>
              </a:rPr>
              <a:t>O	</a:t>
            </a:r>
            <a:r>
              <a:rPr sz="2400" spc="10" dirty="0">
                <a:latin typeface="Times New Roman"/>
                <a:cs typeface="Times New Roman"/>
              </a:rPr>
              <a:t>P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	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spc="5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	</a:t>
            </a:r>
            <a:r>
              <a:rPr sz="2400" spc="-1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55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	p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pl</a:t>
            </a:r>
            <a:r>
              <a:rPr sz="2400" spc="60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ia	wi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	bo</a:t>
            </a:r>
            <a:r>
              <a:rPr sz="2400" spc="-15" dirty="0">
                <a:latin typeface="Times New Roman"/>
                <a:cs typeface="Times New Roman"/>
              </a:rPr>
              <a:t>w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	</a:t>
            </a:r>
            <a:r>
              <a:rPr sz="2400" spc="5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	b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dd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50"/>
              </a:spcBef>
            </a:pPr>
            <a:r>
              <a:rPr sz="2400" spc="-40" dirty="0">
                <a:latin typeface="Times New Roman"/>
                <a:cs typeface="Times New Roman"/>
              </a:rPr>
              <a:t>involvement </a:t>
            </a:r>
            <a:r>
              <a:rPr sz="2400" spc="-5" dirty="0">
                <a:latin typeface="Times New Roman"/>
                <a:cs typeface="Times New Roman"/>
              </a:rPr>
              <a:t>below </a:t>
            </a:r>
            <a:r>
              <a:rPr sz="2400" spc="-20" dirty="0">
                <a:latin typeface="Times New Roman"/>
                <a:cs typeface="Times New Roman"/>
              </a:rPr>
              <a:t>level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D10.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675" y="552450"/>
            <a:ext cx="3381375" cy="561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8175" y="819150"/>
            <a:ext cx="3267075" cy="489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6289" y="2935605"/>
            <a:ext cx="102044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5" dirty="0">
                <a:solidFill>
                  <a:srgbClr val="FF0000"/>
                </a:solidFill>
                <a:latin typeface="Franklin Gothic Book"/>
                <a:cs typeface="Franklin Gothic Book"/>
              </a:rPr>
              <a:t>G</a:t>
            </a:r>
            <a:r>
              <a:rPr sz="2400" dirty="0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sz="2400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B</a:t>
            </a:r>
            <a:r>
              <a:rPr sz="2400" spc="-30" dirty="0">
                <a:solidFill>
                  <a:srgbClr val="FF0000"/>
                </a:solidFill>
                <a:latin typeface="Franklin Gothic Book"/>
                <a:cs typeface="Franklin Gothic Book"/>
              </a:rPr>
              <a:t>BU</a:t>
            </a:r>
            <a:r>
              <a:rPr sz="2400" dirty="0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6289" y="3298507"/>
            <a:ext cx="1572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FF0000"/>
                </a:solidFill>
                <a:latin typeface="Franklin Gothic Book"/>
                <a:cs typeface="Franklin Gothic Book"/>
              </a:rPr>
              <a:t>DEFORMITY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0275" y="1485900"/>
            <a:ext cx="1590675" cy="1657350"/>
          </a:xfrm>
          <a:custGeom>
            <a:avLst/>
            <a:gdLst/>
            <a:ahLst/>
            <a:cxnLst/>
            <a:rect l="l" t="t" r="r" b="b"/>
            <a:pathLst>
              <a:path w="1590675" h="1657350">
                <a:moveTo>
                  <a:pt x="0" y="828675"/>
                </a:moveTo>
                <a:lnTo>
                  <a:pt x="1350" y="779979"/>
                </a:lnTo>
                <a:lnTo>
                  <a:pt x="5351" y="732025"/>
                </a:lnTo>
                <a:lnTo>
                  <a:pt x="11928" y="684891"/>
                </a:lnTo>
                <a:lnTo>
                  <a:pt x="21006" y="638653"/>
                </a:lnTo>
                <a:lnTo>
                  <a:pt x="32512" y="593390"/>
                </a:lnTo>
                <a:lnTo>
                  <a:pt x="46370" y="549179"/>
                </a:lnTo>
                <a:lnTo>
                  <a:pt x="62505" y="506098"/>
                </a:lnTo>
                <a:lnTo>
                  <a:pt x="80844" y="464225"/>
                </a:lnTo>
                <a:lnTo>
                  <a:pt x="101311" y="423637"/>
                </a:lnTo>
                <a:lnTo>
                  <a:pt x="123833" y="384412"/>
                </a:lnTo>
                <a:lnTo>
                  <a:pt x="148333" y="346628"/>
                </a:lnTo>
                <a:lnTo>
                  <a:pt x="174739" y="310362"/>
                </a:lnTo>
                <a:lnTo>
                  <a:pt x="202974" y="275693"/>
                </a:lnTo>
                <a:lnTo>
                  <a:pt x="232965" y="242697"/>
                </a:lnTo>
                <a:lnTo>
                  <a:pt x="264637" y="211452"/>
                </a:lnTo>
                <a:lnTo>
                  <a:pt x="297916" y="182036"/>
                </a:lnTo>
                <a:lnTo>
                  <a:pt x="332726" y="154528"/>
                </a:lnTo>
                <a:lnTo>
                  <a:pt x="368993" y="129004"/>
                </a:lnTo>
                <a:lnTo>
                  <a:pt x="406643" y="105542"/>
                </a:lnTo>
                <a:lnTo>
                  <a:pt x="445601" y="84219"/>
                </a:lnTo>
                <a:lnTo>
                  <a:pt x="485792" y="65115"/>
                </a:lnTo>
                <a:lnTo>
                  <a:pt x="527142" y="48305"/>
                </a:lnTo>
                <a:lnTo>
                  <a:pt x="569577" y="33869"/>
                </a:lnTo>
                <a:lnTo>
                  <a:pt x="613021" y="21883"/>
                </a:lnTo>
                <a:lnTo>
                  <a:pt x="657400" y="12426"/>
                </a:lnTo>
                <a:lnTo>
                  <a:pt x="702639" y="5574"/>
                </a:lnTo>
                <a:lnTo>
                  <a:pt x="748664" y="1406"/>
                </a:lnTo>
                <a:lnTo>
                  <a:pt x="795401" y="0"/>
                </a:lnTo>
                <a:lnTo>
                  <a:pt x="842124" y="1406"/>
                </a:lnTo>
                <a:lnTo>
                  <a:pt x="888137" y="5574"/>
                </a:lnTo>
                <a:lnTo>
                  <a:pt x="933365" y="12426"/>
                </a:lnTo>
                <a:lnTo>
                  <a:pt x="977733" y="21883"/>
                </a:lnTo>
                <a:lnTo>
                  <a:pt x="1021168" y="33869"/>
                </a:lnTo>
                <a:lnTo>
                  <a:pt x="1063593" y="48305"/>
                </a:lnTo>
                <a:lnTo>
                  <a:pt x="1104935" y="65115"/>
                </a:lnTo>
                <a:lnTo>
                  <a:pt x="1145119" y="84219"/>
                </a:lnTo>
                <a:lnTo>
                  <a:pt x="1184071" y="105542"/>
                </a:lnTo>
                <a:lnTo>
                  <a:pt x="1221715" y="129004"/>
                </a:lnTo>
                <a:lnTo>
                  <a:pt x="1257977" y="154528"/>
                </a:lnTo>
                <a:lnTo>
                  <a:pt x="1292782" y="182036"/>
                </a:lnTo>
                <a:lnTo>
                  <a:pt x="1326056" y="211452"/>
                </a:lnTo>
                <a:lnTo>
                  <a:pt x="1357725" y="242697"/>
                </a:lnTo>
                <a:lnTo>
                  <a:pt x="1387713" y="275693"/>
                </a:lnTo>
                <a:lnTo>
                  <a:pt x="1415945" y="310362"/>
                </a:lnTo>
                <a:lnTo>
                  <a:pt x="1442349" y="346628"/>
                </a:lnTo>
                <a:lnTo>
                  <a:pt x="1466847" y="384412"/>
                </a:lnTo>
                <a:lnTo>
                  <a:pt x="1489367" y="423637"/>
                </a:lnTo>
                <a:lnTo>
                  <a:pt x="1509833" y="464225"/>
                </a:lnTo>
                <a:lnTo>
                  <a:pt x="1528171" y="506098"/>
                </a:lnTo>
                <a:lnTo>
                  <a:pt x="1544306" y="549179"/>
                </a:lnTo>
                <a:lnTo>
                  <a:pt x="1558163" y="593390"/>
                </a:lnTo>
                <a:lnTo>
                  <a:pt x="1569668" y="638653"/>
                </a:lnTo>
                <a:lnTo>
                  <a:pt x="1578746" y="684891"/>
                </a:lnTo>
                <a:lnTo>
                  <a:pt x="1585323" y="732025"/>
                </a:lnTo>
                <a:lnTo>
                  <a:pt x="1589324" y="779979"/>
                </a:lnTo>
                <a:lnTo>
                  <a:pt x="1590675" y="828675"/>
                </a:lnTo>
                <a:lnTo>
                  <a:pt x="1589324" y="877370"/>
                </a:lnTo>
                <a:lnTo>
                  <a:pt x="1585323" y="925324"/>
                </a:lnTo>
                <a:lnTo>
                  <a:pt x="1578746" y="972458"/>
                </a:lnTo>
                <a:lnTo>
                  <a:pt x="1569668" y="1018696"/>
                </a:lnTo>
                <a:lnTo>
                  <a:pt x="1558163" y="1063959"/>
                </a:lnTo>
                <a:lnTo>
                  <a:pt x="1544306" y="1108170"/>
                </a:lnTo>
                <a:lnTo>
                  <a:pt x="1528171" y="1151251"/>
                </a:lnTo>
                <a:lnTo>
                  <a:pt x="1509833" y="1193124"/>
                </a:lnTo>
                <a:lnTo>
                  <a:pt x="1489367" y="1233712"/>
                </a:lnTo>
                <a:lnTo>
                  <a:pt x="1466847" y="1272937"/>
                </a:lnTo>
                <a:lnTo>
                  <a:pt x="1442349" y="1310721"/>
                </a:lnTo>
                <a:lnTo>
                  <a:pt x="1415945" y="1346987"/>
                </a:lnTo>
                <a:lnTo>
                  <a:pt x="1387713" y="1381656"/>
                </a:lnTo>
                <a:lnTo>
                  <a:pt x="1357725" y="1414652"/>
                </a:lnTo>
                <a:lnTo>
                  <a:pt x="1326056" y="1445897"/>
                </a:lnTo>
                <a:lnTo>
                  <a:pt x="1292782" y="1475313"/>
                </a:lnTo>
                <a:lnTo>
                  <a:pt x="1257977" y="1502821"/>
                </a:lnTo>
                <a:lnTo>
                  <a:pt x="1221715" y="1528345"/>
                </a:lnTo>
                <a:lnTo>
                  <a:pt x="1184071" y="1551807"/>
                </a:lnTo>
                <a:lnTo>
                  <a:pt x="1145119" y="1573130"/>
                </a:lnTo>
                <a:lnTo>
                  <a:pt x="1104935" y="1592234"/>
                </a:lnTo>
                <a:lnTo>
                  <a:pt x="1063593" y="1609044"/>
                </a:lnTo>
                <a:lnTo>
                  <a:pt x="1021168" y="1623480"/>
                </a:lnTo>
                <a:lnTo>
                  <a:pt x="977733" y="1635466"/>
                </a:lnTo>
                <a:lnTo>
                  <a:pt x="933365" y="1644923"/>
                </a:lnTo>
                <a:lnTo>
                  <a:pt x="888137" y="1651775"/>
                </a:lnTo>
                <a:lnTo>
                  <a:pt x="842124" y="1655943"/>
                </a:lnTo>
                <a:lnTo>
                  <a:pt x="795401" y="1657350"/>
                </a:lnTo>
                <a:lnTo>
                  <a:pt x="748664" y="1655943"/>
                </a:lnTo>
                <a:lnTo>
                  <a:pt x="702639" y="1651775"/>
                </a:lnTo>
                <a:lnTo>
                  <a:pt x="657400" y="1644923"/>
                </a:lnTo>
                <a:lnTo>
                  <a:pt x="613021" y="1635466"/>
                </a:lnTo>
                <a:lnTo>
                  <a:pt x="569577" y="1623480"/>
                </a:lnTo>
                <a:lnTo>
                  <a:pt x="527142" y="1609044"/>
                </a:lnTo>
                <a:lnTo>
                  <a:pt x="485792" y="1592234"/>
                </a:lnTo>
                <a:lnTo>
                  <a:pt x="445601" y="1573130"/>
                </a:lnTo>
                <a:lnTo>
                  <a:pt x="406643" y="1551807"/>
                </a:lnTo>
                <a:lnTo>
                  <a:pt x="368993" y="1528345"/>
                </a:lnTo>
                <a:lnTo>
                  <a:pt x="332726" y="1502821"/>
                </a:lnTo>
                <a:lnTo>
                  <a:pt x="297916" y="1475313"/>
                </a:lnTo>
                <a:lnTo>
                  <a:pt x="264637" y="1445897"/>
                </a:lnTo>
                <a:lnTo>
                  <a:pt x="232965" y="1414652"/>
                </a:lnTo>
                <a:lnTo>
                  <a:pt x="202974" y="1381656"/>
                </a:lnTo>
                <a:lnTo>
                  <a:pt x="174739" y="1346987"/>
                </a:lnTo>
                <a:lnTo>
                  <a:pt x="148333" y="1310721"/>
                </a:lnTo>
                <a:lnTo>
                  <a:pt x="123833" y="1272937"/>
                </a:lnTo>
                <a:lnTo>
                  <a:pt x="101311" y="1233712"/>
                </a:lnTo>
                <a:lnTo>
                  <a:pt x="80844" y="1193124"/>
                </a:lnTo>
                <a:lnTo>
                  <a:pt x="62505" y="1151251"/>
                </a:lnTo>
                <a:lnTo>
                  <a:pt x="46370" y="1108170"/>
                </a:lnTo>
                <a:lnTo>
                  <a:pt x="32512" y="1063959"/>
                </a:lnTo>
                <a:lnTo>
                  <a:pt x="21006" y="1018696"/>
                </a:lnTo>
                <a:lnTo>
                  <a:pt x="11928" y="972458"/>
                </a:lnTo>
                <a:lnTo>
                  <a:pt x="5351" y="925324"/>
                </a:lnTo>
                <a:lnTo>
                  <a:pt x="1350" y="877370"/>
                </a:lnTo>
                <a:lnTo>
                  <a:pt x="0" y="828675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2979" y="2471673"/>
            <a:ext cx="1227455" cy="899160"/>
          </a:xfrm>
          <a:custGeom>
            <a:avLst/>
            <a:gdLst/>
            <a:ahLst/>
            <a:cxnLst/>
            <a:rect l="l" t="t" r="r" b="b"/>
            <a:pathLst>
              <a:path w="1227454" h="899160">
                <a:moveTo>
                  <a:pt x="1211707" y="11248"/>
                </a:moveTo>
                <a:lnTo>
                  <a:pt x="1202248" y="12219"/>
                </a:lnTo>
                <a:lnTo>
                  <a:pt x="0" y="891031"/>
                </a:lnTo>
                <a:lnTo>
                  <a:pt x="5715" y="898778"/>
                </a:lnTo>
                <a:lnTo>
                  <a:pt x="1207873" y="20032"/>
                </a:lnTo>
                <a:lnTo>
                  <a:pt x="1211707" y="11248"/>
                </a:lnTo>
                <a:close/>
              </a:path>
              <a:path w="1227454" h="899160">
                <a:moveTo>
                  <a:pt x="1226172" y="1777"/>
                </a:moveTo>
                <a:lnTo>
                  <a:pt x="1216533" y="1777"/>
                </a:lnTo>
                <a:lnTo>
                  <a:pt x="1222248" y="9525"/>
                </a:lnTo>
                <a:lnTo>
                  <a:pt x="1207873" y="20032"/>
                </a:lnTo>
                <a:lnTo>
                  <a:pt x="1179703" y="84581"/>
                </a:lnTo>
                <a:lnTo>
                  <a:pt x="1178687" y="86995"/>
                </a:lnTo>
                <a:lnTo>
                  <a:pt x="1179703" y="89788"/>
                </a:lnTo>
                <a:lnTo>
                  <a:pt x="1182243" y="90804"/>
                </a:lnTo>
                <a:lnTo>
                  <a:pt x="1184529" y="91948"/>
                </a:lnTo>
                <a:lnTo>
                  <a:pt x="1187450" y="90804"/>
                </a:lnTo>
                <a:lnTo>
                  <a:pt x="1188466" y="88391"/>
                </a:lnTo>
                <a:lnTo>
                  <a:pt x="1226172" y="1777"/>
                </a:lnTo>
                <a:close/>
              </a:path>
              <a:path w="1227454" h="899160">
                <a:moveTo>
                  <a:pt x="1217938" y="3683"/>
                </a:moveTo>
                <a:lnTo>
                  <a:pt x="1215009" y="3683"/>
                </a:lnTo>
                <a:lnTo>
                  <a:pt x="1219835" y="10413"/>
                </a:lnTo>
                <a:lnTo>
                  <a:pt x="1211707" y="11248"/>
                </a:lnTo>
                <a:lnTo>
                  <a:pt x="1207873" y="20032"/>
                </a:lnTo>
                <a:lnTo>
                  <a:pt x="1222248" y="9525"/>
                </a:lnTo>
                <a:lnTo>
                  <a:pt x="1217938" y="3683"/>
                </a:lnTo>
                <a:close/>
              </a:path>
              <a:path w="1227454" h="899160">
                <a:moveTo>
                  <a:pt x="1226947" y="0"/>
                </a:moveTo>
                <a:lnTo>
                  <a:pt x="1128522" y="10287"/>
                </a:lnTo>
                <a:lnTo>
                  <a:pt x="1126617" y="12573"/>
                </a:lnTo>
                <a:lnTo>
                  <a:pt x="1127125" y="17779"/>
                </a:lnTo>
                <a:lnTo>
                  <a:pt x="1129538" y="19685"/>
                </a:lnTo>
                <a:lnTo>
                  <a:pt x="1202248" y="12219"/>
                </a:lnTo>
                <a:lnTo>
                  <a:pt x="1216533" y="1777"/>
                </a:lnTo>
                <a:lnTo>
                  <a:pt x="1226172" y="1777"/>
                </a:lnTo>
                <a:lnTo>
                  <a:pt x="1226947" y="0"/>
                </a:lnTo>
                <a:close/>
              </a:path>
              <a:path w="1227454" h="899160">
                <a:moveTo>
                  <a:pt x="1216533" y="1777"/>
                </a:moveTo>
                <a:lnTo>
                  <a:pt x="1202248" y="12219"/>
                </a:lnTo>
                <a:lnTo>
                  <a:pt x="1211707" y="11248"/>
                </a:lnTo>
                <a:lnTo>
                  <a:pt x="1215009" y="3683"/>
                </a:lnTo>
                <a:lnTo>
                  <a:pt x="1217938" y="3683"/>
                </a:lnTo>
                <a:lnTo>
                  <a:pt x="1216533" y="1777"/>
                </a:lnTo>
                <a:close/>
              </a:path>
              <a:path w="1227454" h="899160">
                <a:moveTo>
                  <a:pt x="1215009" y="3683"/>
                </a:moveTo>
                <a:lnTo>
                  <a:pt x="1211707" y="11248"/>
                </a:lnTo>
                <a:lnTo>
                  <a:pt x="1219835" y="10413"/>
                </a:lnTo>
                <a:lnTo>
                  <a:pt x="1215009" y="36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74415" y="3265106"/>
            <a:ext cx="116078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sz="2400" spc="30" dirty="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sz="2400" spc="-20" dirty="0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sz="2400" dirty="0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sz="2400" spc="-20" dirty="0">
                <a:solidFill>
                  <a:srgbClr val="FFFF00"/>
                </a:solidFill>
                <a:latin typeface="Franklin Gothic Book"/>
                <a:cs typeface="Franklin Gothic Book"/>
              </a:rPr>
              <a:t>O</a:t>
            </a:r>
            <a:r>
              <a:rPr sz="2400" spc="-5" dirty="0">
                <a:solidFill>
                  <a:srgbClr val="FFFF00"/>
                </a:solidFill>
                <a:latin typeface="Franklin Gothic Book"/>
                <a:cs typeface="Franklin Gothic Book"/>
              </a:rPr>
              <a:t>NS</a:t>
            </a:r>
            <a:endParaRPr sz="2400">
              <a:latin typeface="Franklin Gothic Book"/>
              <a:cs typeface="Franklin Gothic Book"/>
            </a:endParaRPr>
          </a:p>
          <a:p>
            <a:pPr marL="165100">
              <a:lnSpc>
                <a:spcPts val="2865"/>
              </a:lnSpc>
            </a:pPr>
            <a:r>
              <a:rPr sz="240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D5-D7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3050" y="2047875"/>
            <a:ext cx="1228725" cy="1190625"/>
          </a:xfrm>
          <a:custGeom>
            <a:avLst/>
            <a:gdLst/>
            <a:ahLst/>
            <a:cxnLst/>
            <a:rect l="l" t="t" r="r" b="b"/>
            <a:pathLst>
              <a:path w="1228725" h="1190625">
                <a:moveTo>
                  <a:pt x="0" y="595249"/>
                </a:moveTo>
                <a:lnTo>
                  <a:pt x="1848" y="548739"/>
                </a:lnTo>
                <a:lnTo>
                  <a:pt x="7303" y="503208"/>
                </a:lnTo>
                <a:lnTo>
                  <a:pt x="16227" y="458786"/>
                </a:lnTo>
                <a:lnTo>
                  <a:pt x="28483" y="415606"/>
                </a:lnTo>
                <a:lnTo>
                  <a:pt x="43937" y="373801"/>
                </a:lnTo>
                <a:lnTo>
                  <a:pt x="62449" y="333504"/>
                </a:lnTo>
                <a:lnTo>
                  <a:pt x="83885" y="294846"/>
                </a:lnTo>
                <a:lnTo>
                  <a:pt x="108108" y="257961"/>
                </a:lnTo>
                <a:lnTo>
                  <a:pt x="134980" y="222980"/>
                </a:lnTo>
                <a:lnTo>
                  <a:pt x="164366" y="190037"/>
                </a:lnTo>
                <a:lnTo>
                  <a:pt x="196128" y="159263"/>
                </a:lnTo>
                <a:lnTo>
                  <a:pt x="230131" y="130791"/>
                </a:lnTo>
                <a:lnTo>
                  <a:pt x="266237" y="104754"/>
                </a:lnTo>
                <a:lnTo>
                  <a:pt x="304310" y="81284"/>
                </a:lnTo>
                <a:lnTo>
                  <a:pt x="344214" y="60514"/>
                </a:lnTo>
                <a:lnTo>
                  <a:pt x="385811" y="42575"/>
                </a:lnTo>
                <a:lnTo>
                  <a:pt x="428966" y="27601"/>
                </a:lnTo>
                <a:lnTo>
                  <a:pt x="473541" y="15724"/>
                </a:lnTo>
                <a:lnTo>
                  <a:pt x="519401" y="7077"/>
                </a:lnTo>
                <a:lnTo>
                  <a:pt x="566408" y="1791"/>
                </a:lnTo>
                <a:lnTo>
                  <a:pt x="614426" y="0"/>
                </a:lnTo>
                <a:lnTo>
                  <a:pt x="662426" y="1791"/>
                </a:lnTo>
                <a:lnTo>
                  <a:pt x="709417" y="7077"/>
                </a:lnTo>
                <a:lnTo>
                  <a:pt x="755263" y="15724"/>
                </a:lnTo>
                <a:lnTo>
                  <a:pt x="799825" y="27601"/>
                </a:lnTo>
                <a:lnTo>
                  <a:pt x="842969" y="42575"/>
                </a:lnTo>
                <a:lnTo>
                  <a:pt x="884556" y="60514"/>
                </a:lnTo>
                <a:lnTo>
                  <a:pt x="924451" y="81284"/>
                </a:lnTo>
                <a:lnTo>
                  <a:pt x="962517" y="104754"/>
                </a:lnTo>
                <a:lnTo>
                  <a:pt x="998617" y="130791"/>
                </a:lnTo>
                <a:lnTo>
                  <a:pt x="1032614" y="159263"/>
                </a:lnTo>
                <a:lnTo>
                  <a:pt x="1064372" y="190037"/>
                </a:lnTo>
                <a:lnTo>
                  <a:pt x="1093754" y="222980"/>
                </a:lnTo>
                <a:lnTo>
                  <a:pt x="1120623" y="257961"/>
                </a:lnTo>
                <a:lnTo>
                  <a:pt x="1144843" y="294846"/>
                </a:lnTo>
                <a:lnTo>
                  <a:pt x="1166278" y="333504"/>
                </a:lnTo>
                <a:lnTo>
                  <a:pt x="1184789" y="373801"/>
                </a:lnTo>
                <a:lnTo>
                  <a:pt x="1200241" y="415606"/>
                </a:lnTo>
                <a:lnTo>
                  <a:pt x="1212498" y="458786"/>
                </a:lnTo>
                <a:lnTo>
                  <a:pt x="1221421" y="503208"/>
                </a:lnTo>
                <a:lnTo>
                  <a:pt x="1226876" y="548739"/>
                </a:lnTo>
                <a:lnTo>
                  <a:pt x="1228725" y="595249"/>
                </a:lnTo>
                <a:lnTo>
                  <a:pt x="1226876" y="641775"/>
                </a:lnTo>
                <a:lnTo>
                  <a:pt x="1221421" y="687322"/>
                </a:lnTo>
                <a:lnTo>
                  <a:pt x="1212498" y="731758"/>
                </a:lnTo>
                <a:lnTo>
                  <a:pt x="1200241" y="774950"/>
                </a:lnTo>
                <a:lnTo>
                  <a:pt x="1184789" y="816766"/>
                </a:lnTo>
                <a:lnTo>
                  <a:pt x="1166278" y="857074"/>
                </a:lnTo>
                <a:lnTo>
                  <a:pt x="1144843" y="895740"/>
                </a:lnTo>
                <a:lnTo>
                  <a:pt x="1120623" y="932633"/>
                </a:lnTo>
                <a:lnTo>
                  <a:pt x="1093754" y="967620"/>
                </a:lnTo>
                <a:lnTo>
                  <a:pt x="1064372" y="1000569"/>
                </a:lnTo>
                <a:lnTo>
                  <a:pt x="1032614" y="1031347"/>
                </a:lnTo>
                <a:lnTo>
                  <a:pt x="998617" y="1059823"/>
                </a:lnTo>
                <a:lnTo>
                  <a:pt x="962517" y="1085863"/>
                </a:lnTo>
                <a:lnTo>
                  <a:pt x="924451" y="1109335"/>
                </a:lnTo>
                <a:lnTo>
                  <a:pt x="884556" y="1130107"/>
                </a:lnTo>
                <a:lnTo>
                  <a:pt x="842969" y="1148047"/>
                </a:lnTo>
                <a:lnTo>
                  <a:pt x="799825" y="1163022"/>
                </a:lnTo>
                <a:lnTo>
                  <a:pt x="755263" y="1174899"/>
                </a:lnTo>
                <a:lnTo>
                  <a:pt x="709417" y="1183547"/>
                </a:lnTo>
                <a:lnTo>
                  <a:pt x="662426" y="1188833"/>
                </a:lnTo>
                <a:lnTo>
                  <a:pt x="614426" y="1190625"/>
                </a:lnTo>
                <a:lnTo>
                  <a:pt x="566408" y="1188833"/>
                </a:lnTo>
                <a:lnTo>
                  <a:pt x="519401" y="1183547"/>
                </a:lnTo>
                <a:lnTo>
                  <a:pt x="473541" y="1174899"/>
                </a:lnTo>
                <a:lnTo>
                  <a:pt x="428966" y="1163022"/>
                </a:lnTo>
                <a:lnTo>
                  <a:pt x="385811" y="1148047"/>
                </a:lnTo>
                <a:lnTo>
                  <a:pt x="344214" y="1130107"/>
                </a:lnTo>
                <a:lnTo>
                  <a:pt x="304310" y="1109335"/>
                </a:lnTo>
                <a:lnTo>
                  <a:pt x="266237" y="1085863"/>
                </a:lnTo>
                <a:lnTo>
                  <a:pt x="230131" y="1059823"/>
                </a:lnTo>
                <a:lnTo>
                  <a:pt x="196128" y="1031347"/>
                </a:lnTo>
                <a:lnTo>
                  <a:pt x="164366" y="1000569"/>
                </a:lnTo>
                <a:lnTo>
                  <a:pt x="134980" y="967620"/>
                </a:lnTo>
                <a:lnTo>
                  <a:pt x="108108" y="932633"/>
                </a:lnTo>
                <a:lnTo>
                  <a:pt x="83885" y="895740"/>
                </a:lnTo>
                <a:lnTo>
                  <a:pt x="62449" y="857074"/>
                </a:lnTo>
                <a:lnTo>
                  <a:pt x="43937" y="816766"/>
                </a:lnTo>
                <a:lnTo>
                  <a:pt x="28483" y="774950"/>
                </a:lnTo>
                <a:lnTo>
                  <a:pt x="16227" y="731758"/>
                </a:lnTo>
                <a:lnTo>
                  <a:pt x="7303" y="687322"/>
                </a:lnTo>
                <a:lnTo>
                  <a:pt x="1848" y="641775"/>
                </a:lnTo>
                <a:lnTo>
                  <a:pt x="0" y="595249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5498" y="3070479"/>
            <a:ext cx="1045844" cy="594995"/>
          </a:xfrm>
          <a:custGeom>
            <a:avLst/>
            <a:gdLst/>
            <a:ahLst/>
            <a:cxnLst/>
            <a:rect l="l" t="t" r="r" b="b"/>
            <a:pathLst>
              <a:path w="1045845" h="594995">
                <a:moveTo>
                  <a:pt x="26169" y="10538"/>
                </a:moveTo>
                <a:lnTo>
                  <a:pt x="16599" y="10676"/>
                </a:lnTo>
                <a:lnTo>
                  <a:pt x="21375" y="18864"/>
                </a:lnTo>
                <a:lnTo>
                  <a:pt x="1041146" y="594995"/>
                </a:lnTo>
                <a:lnTo>
                  <a:pt x="1045717" y="586740"/>
                </a:lnTo>
                <a:lnTo>
                  <a:pt x="26169" y="10538"/>
                </a:lnTo>
                <a:close/>
              </a:path>
              <a:path w="1045845" h="594995">
                <a:moveTo>
                  <a:pt x="99059" y="0"/>
                </a:moveTo>
                <a:lnTo>
                  <a:pt x="96393" y="0"/>
                </a:lnTo>
                <a:lnTo>
                  <a:pt x="0" y="1270"/>
                </a:lnTo>
                <a:lnTo>
                  <a:pt x="48640" y="84582"/>
                </a:lnTo>
                <a:lnTo>
                  <a:pt x="49911" y="86868"/>
                </a:lnTo>
                <a:lnTo>
                  <a:pt x="52831" y="87630"/>
                </a:lnTo>
                <a:lnTo>
                  <a:pt x="55118" y="86233"/>
                </a:lnTo>
                <a:lnTo>
                  <a:pt x="57403" y="84962"/>
                </a:lnTo>
                <a:lnTo>
                  <a:pt x="58165" y="82042"/>
                </a:lnTo>
                <a:lnTo>
                  <a:pt x="56895" y="79756"/>
                </a:lnTo>
                <a:lnTo>
                  <a:pt x="21375" y="18864"/>
                </a:lnTo>
                <a:lnTo>
                  <a:pt x="5968" y="10160"/>
                </a:lnTo>
                <a:lnTo>
                  <a:pt x="10668" y="1778"/>
                </a:lnTo>
                <a:lnTo>
                  <a:pt x="100949" y="1778"/>
                </a:lnTo>
                <a:lnTo>
                  <a:pt x="99059" y="0"/>
                </a:lnTo>
                <a:close/>
              </a:path>
              <a:path w="1045845" h="594995">
                <a:moveTo>
                  <a:pt x="10668" y="1778"/>
                </a:moveTo>
                <a:lnTo>
                  <a:pt x="5968" y="10160"/>
                </a:lnTo>
                <a:lnTo>
                  <a:pt x="21375" y="18864"/>
                </a:lnTo>
                <a:lnTo>
                  <a:pt x="16668" y="10795"/>
                </a:lnTo>
                <a:lnTo>
                  <a:pt x="8381" y="10795"/>
                </a:lnTo>
                <a:lnTo>
                  <a:pt x="12445" y="3556"/>
                </a:lnTo>
                <a:lnTo>
                  <a:pt x="13814" y="3556"/>
                </a:lnTo>
                <a:lnTo>
                  <a:pt x="10668" y="1778"/>
                </a:lnTo>
                <a:close/>
              </a:path>
              <a:path w="1045845" h="594995">
                <a:moveTo>
                  <a:pt x="12445" y="3556"/>
                </a:moveTo>
                <a:lnTo>
                  <a:pt x="8381" y="10795"/>
                </a:lnTo>
                <a:lnTo>
                  <a:pt x="16599" y="10676"/>
                </a:lnTo>
                <a:lnTo>
                  <a:pt x="12445" y="3556"/>
                </a:lnTo>
                <a:close/>
              </a:path>
              <a:path w="1045845" h="594995">
                <a:moveTo>
                  <a:pt x="16599" y="10676"/>
                </a:moveTo>
                <a:lnTo>
                  <a:pt x="8381" y="10795"/>
                </a:lnTo>
                <a:lnTo>
                  <a:pt x="16668" y="10795"/>
                </a:lnTo>
                <a:close/>
              </a:path>
              <a:path w="1045845" h="594995">
                <a:moveTo>
                  <a:pt x="13814" y="3556"/>
                </a:moveTo>
                <a:lnTo>
                  <a:pt x="12445" y="3556"/>
                </a:lnTo>
                <a:lnTo>
                  <a:pt x="16599" y="10676"/>
                </a:lnTo>
                <a:lnTo>
                  <a:pt x="26169" y="10538"/>
                </a:lnTo>
                <a:lnTo>
                  <a:pt x="13814" y="3556"/>
                </a:lnTo>
                <a:close/>
              </a:path>
              <a:path w="1045845" h="594995">
                <a:moveTo>
                  <a:pt x="100949" y="1778"/>
                </a:moveTo>
                <a:lnTo>
                  <a:pt x="10668" y="1778"/>
                </a:lnTo>
                <a:lnTo>
                  <a:pt x="26169" y="10538"/>
                </a:lnTo>
                <a:lnTo>
                  <a:pt x="96519" y="9525"/>
                </a:lnTo>
                <a:lnTo>
                  <a:pt x="99187" y="9525"/>
                </a:lnTo>
                <a:lnTo>
                  <a:pt x="101345" y="7366"/>
                </a:lnTo>
                <a:lnTo>
                  <a:pt x="101218" y="2032"/>
                </a:lnTo>
                <a:lnTo>
                  <a:pt x="100949" y="177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5" y="6057900"/>
            <a:ext cx="7939151" cy="55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57150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504761"/>
            <a:ext cx="7920101" cy="593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5715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48199" cy="3571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571871"/>
            <a:ext cx="4675629" cy="3286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9150" y="3571873"/>
            <a:ext cx="4495800" cy="32861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8327" y="0"/>
            <a:ext cx="4495673" cy="3571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5575" y="762000"/>
            <a:ext cx="800100" cy="723900"/>
          </a:xfrm>
          <a:custGeom>
            <a:avLst/>
            <a:gdLst/>
            <a:ahLst/>
            <a:cxnLst/>
            <a:rect l="l" t="t" r="r" b="b"/>
            <a:pathLst>
              <a:path w="800100" h="723900">
                <a:moveTo>
                  <a:pt x="0" y="361950"/>
                </a:moveTo>
                <a:lnTo>
                  <a:pt x="3116" y="316548"/>
                </a:lnTo>
                <a:lnTo>
                  <a:pt x="12215" y="272828"/>
                </a:lnTo>
                <a:lnTo>
                  <a:pt x="26923" y="231131"/>
                </a:lnTo>
                <a:lnTo>
                  <a:pt x="46864" y="191796"/>
                </a:lnTo>
                <a:lnTo>
                  <a:pt x="71665" y="155160"/>
                </a:lnTo>
                <a:lnTo>
                  <a:pt x="100950" y="121565"/>
                </a:lnTo>
                <a:lnTo>
                  <a:pt x="134345" y="91348"/>
                </a:lnTo>
                <a:lnTo>
                  <a:pt x="171476" y="64849"/>
                </a:lnTo>
                <a:lnTo>
                  <a:pt x="211967" y="42408"/>
                </a:lnTo>
                <a:lnTo>
                  <a:pt x="255445" y="24363"/>
                </a:lnTo>
                <a:lnTo>
                  <a:pt x="301534" y="11054"/>
                </a:lnTo>
                <a:lnTo>
                  <a:pt x="349861" y="2820"/>
                </a:lnTo>
                <a:lnTo>
                  <a:pt x="400050" y="0"/>
                </a:lnTo>
                <a:lnTo>
                  <a:pt x="450238" y="2820"/>
                </a:lnTo>
                <a:lnTo>
                  <a:pt x="498565" y="11054"/>
                </a:lnTo>
                <a:lnTo>
                  <a:pt x="544654" y="24363"/>
                </a:lnTo>
                <a:lnTo>
                  <a:pt x="588132" y="42408"/>
                </a:lnTo>
                <a:lnTo>
                  <a:pt x="628623" y="64849"/>
                </a:lnTo>
                <a:lnTo>
                  <a:pt x="665754" y="91348"/>
                </a:lnTo>
                <a:lnTo>
                  <a:pt x="699149" y="121565"/>
                </a:lnTo>
                <a:lnTo>
                  <a:pt x="728434" y="155160"/>
                </a:lnTo>
                <a:lnTo>
                  <a:pt x="753235" y="191796"/>
                </a:lnTo>
                <a:lnTo>
                  <a:pt x="773176" y="231131"/>
                </a:lnTo>
                <a:lnTo>
                  <a:pt x="787884" y="272828"/>
                </a:lnTo>
                <a:lnTo>
                  <a:pt x="796983" y="316548"/>
                </a:lnTo>
                <a:lnTo>
                  <a:pt x="800100" y="361950"/>
                </a:lnTo>
                <a:lnTo>
                  <a:pt x="796983" y="407351"/>
                </a:lnTo>
                <a:lnTo>
                  <a:pt x="787884" y="451071"/>
                </a:lnTo>
                <a:lnTo>
                  <a:pt x="773176" y="492768"/>
                </a:lnTo>
                <a:lnTo>
                  <a:pt x="753235" y="532103"/>
                </a:lnTo>
                <a:lnTo>
                  <a:pt x="728434" y="568739"/>
                </a:lnTo>
                <a:lnTo>
                  <a:pt x="699149" y="602334"/>
                </a:lnTo>
                <a:lnTo>
                  <a:pt x="665754" y="632551"/>
                </a:lnTo>
                <a:lnTo>
                  <a:pt x="628623" y="659050"/>
                </a:lnTo>
                <a:lnTo>
                  <a:pt x="588132" y="681491"/>
                </a:lnTo>
                <a:lnTo>
                  <a:pt x="544654" y="699536"/>
                </a:lnTo>
                <a:lnTo>
                  <a:pt x="498565" y="712845"/>
                </a:lnTo>
                <a:lnTo>
                  <a:pt x="450238" y="721079"/>
                </a:lnTo>
                <a:lnTo>
                  <a:pt x="400050" y="723900"/>
                </a:lnTo>
                <a:lnTo>
                  <a:pt x="349861" y="721079"/>
                </a:lnTo>
                <a:lnTo>
                  <a:pt x="301534" y="712845"/>
                </a:lnTo>
                <a:lnTo>
                  <a:pt x="255445" y="699536"/>
                </a:lnTo>
                <a:lnTo>
                  <a:pt x="211967" y="681491"/>
                </a:lnTo>
                <a:lnTo>
                  <a:pt x="171476" y="659050"/>
                </a:lnTo>
                <a:lnTo>
                  <a:pt x="134345" y="632551"/>
                </a:lnTo>
                <a:lnTo>
                  <a:pt x="100950" y="602334"/>
                </a:lnTo>
                <a:lnTo>
                  <a:pt x="71665" y="568739"/>
                </a:lnTo>
                <a:lnTo>
                  <a:pt x="46864" y="532103"/>
                </a:lnTo>
                <a:lnTo>
                  <a:pt x="26923" y="492768"/>
                </a:lnTo>
                <a:lnTo>
                  <a:pt x="12215" y="451071"/>
                </a:lnTo>
                <a:lnTo>
                  <a:pt x="3116" y="407351"/>
                </a:lnTo>
                <a:lnTo>
                  <a:pt x="0" y="361950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050" y="714375"/>
            <a:ext cx="790575" cy="714375"/>
          </a:xfrm>
          <a:custGeom>
            <a:avLst/>
            <a:gdLst/>
            <a:ahLst/>
            <a:cxnLst/>
            <a:rect l="l" t="t" r="r" b="b"/>
            <a:pathLst>
              <a:path w="790575" h="714375">
                <a:moveTo>
                  <a:pt x="0" y="357124"/>
                </a:moveTo>
                <a:lnTo>
                  <a:pt x="3079" y="312327"/>
                </a:lnTo>
                <a:lnTo>
                  <a:pt x="12072" y="269191"/>
                </a:lnTo>
                <a:lnTo>
                  <a:pt x="26607" y="228050"/>
                </a:lnTo>
                <a:lnTo>
                  <a:pt x="46313" y="189239"/>
                </a:lnTo>
                <a:lnTo>
                  <a:pt x="70821" y="153092"/>
                </a:lnTo>
                <a:lnTo>
                  <a:pt x="99760" y="119944"/>
                </a:lnTo>
                <a:lnTo>
                  <a:pt x="132760" y="90131"/>
                </a:lnTo>
                <a:lnTo>
                  <a:pt x="169450" y="63985"/>
                </a:lnTo>
                <a:lnTo>
                  <a:pt x="209460" y="41843"/>
                </a:lnTo>
                <a:lnTo>
                  <a:pt x="252419" y="24038"/>
                </a:lnTo>
                <a:lnTo>
                  <a:pt x="297956" y="10907"/>
                </a:lnTo>
                <a:lnTo>
                  <a:pt x="345703" y="2782"/>
                </a:lnTo>
                <a:lnTo>
                  <a:pt x="395287" y="0"/>
                </a:lnTo>
                <a:lnTo>
                  <a:pt x="444871" y="2782"/>
                </a:lnTo>
                <a:lnTo>
                  <a:pt x="492618" y="10907"/>
                </a:lnTo>
                <a:lnTo>
                  <a:pt x="538155" y="24038"/>
                </a:lnTo>
                <a:lnTo>
                  <a:pt x="581114" y="41843"/>
                </a:lnTo>
                <a:lnTo>
                  <a:pt x="621124" y="63985"/>
                </a:lnTo>
                <a:lnTo>
                  <a:pt x="657814" y="90131"/>
                </a:lnTo>
                <a:lnTo>
                  <a:pt x="690814" y="119944"/>
                </a:lnTo>
                <a:lnTo>
                  <a:pt x="719753" y="153092"/>
                </a:lnTo>
                <a:lnTo>
                  <a:pt x="744261" y="189239"/>
                </a:lnTo>
                <a:lnTo>
                  <a:pt x="763967" y="228050"/>
                </a:lnTo>
                <a:lnTo>
                  <a:pt x="778502" y="269191"/>
                </a:lnTo>
                <a:lnTo>
                  <a:pt x="787495" y="312327"/>
                </a:lnTo>
                <a:lnTo>
                  <a:pt x="790575" y="357124"/>
                </a:lnTo>
                <a:lnTo>
                  <a:pt x="787495" y="401947"/>
                </a:lnTo>
                <a:lnTo>
                  <a:pt x="778502" y="445106"/>
                </a:lnTo>
                <a:lnTo>
                  <a:pt x="763967" y="486266"/>
                </a:lnTo>
                <a:lnTo>
                  <a:pt x="744261" y="525093"/>
                </a:lnTo>
                <a:lnTo>
                  <a:pt x="719753" y="561252"/>
                </a:lnTo>
                <a:lnTo>
                  <a:pt x="690814" y="594410"/>
                </a:lnTo>
                <a:lnTo>
                  <a:pt x="657814" y="624231"/>
                </a:lnTo>
                <a:lnTo>
                  <a:pt x="621124" y="650382"/>
                </a:lnTo>
                <a:lnTo>
                  <a:pt x="581114" y="672528"/>
                </a:lnTo>
                <a:lnTo>
                  <a:pt x="538155" y="690334"/>
                </a:lnTo>
                <a:lnTo>
                  <a:pt x="492618" y="703467"/>
                </a:lnTo>
                <a:lnTo>
                  <a:pt x="444871" y="711592"/>
                </a:lnTo>
                <a:lnTo>
                  <a:pt x="395287" y="714375"/>
                </a:lnTo>
                <a:lnTo>
                  <a:pt x="345703" y="711592"/>
                </a:lnTo>
                <a:lnTo>
                  <a:pt x="297956" y="703467"/>
                </a:lnTo>
                <a:lnTo>
                  <a:pt x="252419" y="690334"/>
                </a:lnTo>
                <a:lnTo>
                  <a:pt x="209460" y="672528"/>
                </a:lnTo>
                <a:lnTo>
                  <a:pt x="169450" y="650382"/>
                </a:lnTo>
                <a:lnTo>
                  <a:pt x="132760" y="624231"/>
                </a:lnTo>
                <a:lnTo>
                  <a:pt x="99760" y="594410"/>
                </a:lnTo>
                <a:lnTo>
                  <a:pt x="70821" y="561252"/>
                </a:lnTo>
                <a:lnTo>
                  <a:pt x="46313" y="525093"/>
                </a:lnTo>
                <a:lnTo>
                  <a:pt x="26607" y="486266"/>
                </a:lnTo>
                <a:lnTo>
                  <a:pt x="12072" y="445106"/>
                </a:lnTo>
                <a:lnTo>
                  <a:pt x="3079" y="401947"/>
                </a:lnTo>
                <a:lnTo>
                  <a:pt x="0" y="357124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700" y="4219575"/>
            <a:ext cx="866775" cy="723900"/>
          </a:xfrm>
          <a:custGeom>
            <a:avLst/>
            <a:gdLst/>
            <a:ahLst/>
            <a:cxnLst/>
            <a:rect l="l" t="t" r="r" b="b"/>
            <a:pathLst>
              <a:path w="866775" h="723900">
                <a:moveTo>
                  <a:pt x="0" y="361950"/>
                </a:moveTo>
                <a:lnTo>
                  <a:pt x="2915" y="319739"/>
                </a:lnTo>
                <a:lnTo>
                  <a:pt x="11445" y="278958"/>
                </a:lnTo>
                <a:lnTo>
                  <a:pt x="25265" y="239879"/>
                </a:lnTo>
                <a:lnTo>
                  <a:pt x="44049" y="202774"/>
                </a:lnTo>
                <a:lnTo>
                  <a:pt x="67472" y="167913"/>
                </a:lnTo>
                <a:lnTo>
                  <a:pt x="95209" y="135569"/>
                </a:lnTo>
                <a:lnTo>
                  <a:pt x="126934" y="106013"/>
                </a:lnTo>
                <a:lnTo>
                  <a:pt x="162324" y="79516"/>
                </a:lnTo>
                <a:lnTo>
                  <a:pt x="201051" y="56351"/>
                </a:lnTo>
                <a:lnTo>
                  <a:pt x="242793" y="36789"/>
                </a:lnTo>
                <a:lnTo>
                  <a:pt x="287222" y="21101"/>
                </a:lnTo>
                <a:lnTo>
                  <a:pt x="334014" y="9559"/>
                </a:lnTo>
                <a:lnTo>
                  <a:pt x="382844" y="2435"/>
                </a:lnTo>
                <a:lnTo>
                  <a:pt x="433387" y="0"/>
                </a:lnTo>
                <a:lnTo>
                  <a:pt x="483930" y="2435"/>
                </a:lnTo>
                <a:lnTo>
                  <a:pt x="532760" y="9559"/>
                </a:lnTo>
                <a:lnTo>
                  <a:pt x="579552" y="21101"/>
                </a:lnTo>
                <a:lnTo>
                  <a:pt x="623981" y="36789"/>
                </a:lnTo>
                <a:lnTo>
                  <a:pt x="665723" y="56351"/>
                </a:lnTo>
                <a:lnTo>
                  <a:pt x="704450" y="79516"/>
                </a:lnTo>
                <a:lnTo>
                  <a:pt x="739840" y="106013"/>
                </a:lnTo>
                <a:lnTo>
                  <a:pt x="771565" y="135569"/>
                </a:lnTo>
                <a:lnTo>
                  <a:pt x="799302" y="167913"/>
                </a:lnTo>
                <a:lnTo>
                  <a:pt x="822725" y="202774"/>
                </a:lnTo>
                <a:lnTo>
                  <a:pt x="841509" y="239879"/>
                </a:lnTo>
                <a:lnTo>
                  <a:pt x="855329" y="278958"/>
                </a:lnTo>
                <a:lnTo>
                  <a:pt x="863859" y="319739"/>
                </a:lnTo>
                <a:lnTo>
                  <a:pt x="866775" y="361950"/>
                </a:lnTo>
                <a:lnTo>
                  <a:pt x="863859" y="404160"/>
                </a:lnTo>
                <a:lnTo>
                  <a:pt x="855329" y="444941"/>
                </a:lnTo>
                <a:lnTo>
                  <a:pt x="841509" y="484020"/>
                </a:lnTo>
                <a:lnTo>
                  <a:pt x="822725" y="521125"/>
                </a:lnTo>
                <a:lnTo>
                  <a:pt x="799302" y="555986"/>
                </a:lnTo>
                <a:lnTo>
                  <a:pt x="771565" y="588330"/>
                </a:lnTo>
                <a:lnTo>
                  <a:pt x="739840" y="617886"/>
                </a:lnTo>
                <a:lnTo>
                  <a:pt x="704450" y="644383"/>
                </a:lnTo>
                <a:lnTo>
                  <a:pt x="665723" y="667548"/>
                </a:lnTo>
                <a:lnTo>
                  <a:pt x="623981" y="687110"/>
                </a:lnTo>
                <a:lnTo>
                  <a:pt x="579552" y="702798"/>
                </a:lnTo>
                <a:lnTo>
                  <a:pt x="532760" y="714340"/>
                </a:lnTo>
                <a:lnTo>
                  <a:pt x="483930" y="721464"/>
                </a:lnTo>
                <a:lnTo>
                  <a:pt x="433387" y="723900"/>
                </a:lnTo>
                <a:lnTo>
                  <a:pt x="382844" y="721464"/>
                </a:lnTo>
                <a:lnTo>
                  <a:pt x="334014" y="714340"/>
                </a:lnTo>
                <a:lnTo>
                  <a:pt x="287222" y="702798"/>
                </a:lnTo>
                <a:lnTo>
                  <a:pt x="242793" y="687110"/>
                </a:lnTo>
                <a:lnTo>
                  <a:pt x="201051" y="667548"/>
                </a:lnTo>
                <a:lnTo>
                  <a:pt x="162324" y="644383"/>
                </a:lnTo>
                <a:lnTo>
                  <a:pt x="126934" y="617886"/>
                </a:lnTo>
                <a:lnTo>
                  <a:pt x="95209" y="588330"/>
                </a:lnTo>
                <a:lnTo>
                  <a:pt x="67472" y="555986"/>
                </a:lnTo>
                <a:lnTo>
                  <a:pt x="44049" y="521125"/>
                </a:lnTo>
                <a:lnTo>
                  <a:pt x="25265" y="484020"/>
                </a:lnTo>
                <a:lnTo>
                  <a:pt x="11445" y="444941"/>
                </a:lnTo>
                <a:lnTo>
                  <a:pt x="2915" y="404160"/>
                </a:lnTo>
                <a:lnTo>
                  <a:pt x="0" y="361950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4650" y="4219575"/>
            <a:ext cx="762000" cy="723900"/>
          </a:xfrm>
          <a:custGeom>
            <a:avLst/>
            <a:gdLst/>
            <a:ahLst/>
            <a:cxnLst/>
            <a:rect l="l" t="t" r="r" b="b"/>
            <a:pathLst>
              <a:path w="762000" h="723900">
                <a:moveTo>
                  <a:pt x="0" y="361950"/>
                </a:moveTo>
                <a:lnTo>
                  <a:pt x="2968" y="316548"/>
                </a:lnTo>
                <a:lnTo>
                  <a:pt x="11634" y="272828"/>
                </a:lnTo>
                <a:lnTo>
                  <a:pt x="25643" y="231131"/>
                </a:lnTo>
                <a:lnTo>
                  <a:pt x="44636" y="191796"/>
                </a:lnTo>
                <a:lnTo>
                  <a:pt x="68257" y="155160"/>
                </a:lnTo>
                <a:lnTo>
                  <a:pt x="96149" y="121565"/>
                </a:lnTo>
                <a:lnTo>
                  <a:pt x="127955" y="91348"/>
                </a:lnTo>
                <a:lnTo>
                  <a:pt x="163318" y="64849"/>
                </a:lnTo>
                <a:lnTo>
                  <a:pt x="201881" y="42408"/>
                </a:lnTo>
                <a:lnTo>
                  <a:pt x="243288" y="24363"/>
                </a:lnTo>
                <a:lnTo>
                  <a:pt x="287181" y="11054"/>
                </a:lnTo>
                <a:lnTo>
                  <a:pt x="333204" y="2820"/>
                </a:lnTo>
                <a:lnTo>
                  <a:pt x="381000" y="0"/>
                </a:lnTo>
                <a:lnTo>
                  <a:pt x="428795" y="2820"/>
                </a:lnTo>
                <a:lnTo>
                  <a:pt x="474818" y="11054"/>
                </a:lnTo>
                <a:lnTo>
                  <a:pt x="518711" y="24363"/>
                </a:lnTo>
                <a:lnTo>
                  <a:pt x="560118" y="42408"/>
                </a:lnTo>
                <a:lnTo>
                  <a:pt x="598681" y="64849"/>
                </a:lnTo>
                <a:lnTo>
                  <a:pt x="634044" y="91348"/>
                </a:lnTo>
                <a:lnTo>
                  <a:pt x="665850" y="121565"/>
                </a:lnTo>
                <a:lnTo>
                  <a:pt x="693742" y="155160"/>
                </a:lnTo>
                <a:lnTo>
                  <a:pt x="717363" y="191796"/>
                </a:lnTo>
                <a:lnTo>
                  <a:pt x="736356" y="231131"/>
                </a:lnTo>
                <a:lnTo>
                  <a:pt x="750365" y="272828"/>
                </a:lnTo>
                <a:lnTo>
                  <a:pt x="759031" y="316548"/>
                </a:lnTo>
                <a:lnTo>
                  <a:pt x="762000" y="361950"/>
                </a:lnTo>
                <a:lnTo>
                  <a:pt x="759031" y="407351"/>
                </a:lnTo>
                <a:lnTo>
                  <a:pt x="750365" y="451071"/>
                </a:lnTo>
                <a:lnTo>
                  <a:pt x="736356" y="492768"/>
                </a:lnTo>
                <a:lnTo>
                  <a:pt x="717363" y="532103"/>
                </a:lnTo>
                <a:lnTo>
                  <a:pt x="693742" y="568739"/>
                </a:lnTo>
                <a:lnTo>
                  <a:pt x="665850" y="602334"/>
                </a:lnTo>
                <a:lnTo>
                  <a:pt x="634044" y="632551"/>
                </a:lnTo>
                <a:lnTo>
                  <a:pt x="598681" y="659050"/>
                </a:lnTo>
                <a:lnTo>
                  <a:pt x="560118" y="681491"/>
                </a:lnTo>
                <a:lnTo>
                  <a:pt x="518711" y="699536"/>
                </a:lnTo>
                <a:lnTo>
                  <a:pt x="474818" y="712845"/>
                </a:lnTo>
                <a:lnTo>
                  <a:pt x="428795" y="721079"/>
                </a:lnTo>
                <a:lnTo>
                  <a:pt x="381000" y="723900"/>
                </a:lnTo>
                <a:lnTo>
                  <a:pt x="333204" y="721079"/>
                </a:lnTo>
                <a:lnTo>
                  <a:pt x="287181" y="712845"/>
                </a:lnTo>
                <a:lnTo>
                  <a:pt x="243288" y="699536"/>
                </a:lnTo>
                <a:lnTo>
                  <a:pt x="201881" y="681491"/>
                </a:lnTo>
                <a:lnTo>
                  <a:pt x="163318" y="659050"/>
                </a:lnTo>
                <a:lnTo>
                  <a:pt x="127955" y="632551"/>
                </a:lnTo>
                <a:lnTo>
                  <a:pt x="96149" y="602334"/>
                </a:lnTo>
                <a:lnTo>
                  <a:pt x="68257" y="568739"/>
                </a:lnTo>
                <a:lnTo>
                  <a:pt x="44636" y="532103"/>
                </a:lnTo>
                <a:lnTo>
                  <a:pt x="25643" y="492768"/>
                </a:lnTo>
                <a:lnTo>
                  <a:pt x="11634" y="451071"/>
                </a:lnTo>
                <a:lnTo>
                  <a:pt x="2968" y="407351"/>
                </a:lnTo>
                <a:lnTo>
                  <a:pt x="0" y="361950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5900" y="838200"/>
            <a:ext cx="714375" cy="723900"/>
          </a:xfrm>
          <a:custGeom>
            <a:avLst/>
            <a:gdLst/>
            <a:ahLst/>
            <a:cxnLst/>
            <a:rect l="l" t="t" r="r" b="b"/>
            <a:pathLst>
              <a:path w="714375" h="723900">
                <a:moveTo>
                  <a:pt x="0" y="361950"/>
                </a:moveTo>
                <a:lnTo>
                  <a:pt x="3260" y="312835"/>
                </a:lnTo>
                <a:lnTo>
                  <a:pt x="12757" y="265729"/>
                </a:lnTo>
                <a:lnTo>
                  <a:pt x="28066" y="221063"/>
                </a:lnTo>
                <a:lnTo>
                  <a:pt x="48763" y="179267"/>
                </a:lnTo>
                <a:lnTo>
                  <a:pt x="74421" y="140773"/>
                </a:lnTo>
                <a:lnTo>
                  <a:pt x="104616" y="106013"/>
                </a:lnTo>
                <a:lnTo>
                  <a:pt x="138922" y="75417"/>
                </a:lnTo>
                <a:lnTo>
                  <a:pt x="176915" y="49417"/>
                </a:lnTo>
                <a:lnTo>
                  <a:pt x="218170" y="28444"/>
                </a:lnTo>
                <a:lnTo>
                  <a:pt x="262260" y="12929"/>
                </a:lnTo>
                <a:lnTo>
                  <a:pt x="308762" y="3304"/>
                </a:lnTo>
                <a:lnTo>
                  <a:pt x="357250" y="0"/>
                </a:lnTo>
                <a:lnTo>
                  <a:pt x="405709" y="3304"/>
                </a:lnTo>
                <a:lnTo>
                  <a:pt x="452187" y="12929"/>
                </a:lnTo>
                <a:lnTo>
                  <a:pt x="496258" y="28444"/>
                </a:lnTo>
                <a:lnTo>
                  <a:pt x="537496" y="49417"/>
                </a:lnTo>
                <a:lnTo>
                  <a:pt x="575477" y="75417"/>
                </a:lnTo>
                <a:lnTo>
                  <a:pt x="609774" y="106013"/>
                </a:lnTo>
                <a:lnTo>
                  <a:pt x="639962" y="140773"/>
                </a:lnTo>
                <a:lnTo>
                  <a:pt x="665616" y="179267"/>
                </a:lnTo>
                <a:lnTo>
                  <a:pt x="686309" y="221063"/>
                </a:lnTo>
                <a:lnTo>
                  <a:pt x="701617" y="265729"/>
                </a:lnTo>
                <a:lnTo>
                  <a:pt x="711114" y="312835"/>
                </a:lnTo>
                <a:lnTo>
                  <a:pt x="714375" y="361950"/>
                </a:lnTo>
                <a:lnTo>
                  <a:pt x="711114" y="411064"/>
                </a:lnTo>
                <a:lnTo>
                  <a:pt x="701617" y="458170"/>
                </a:lnTo>
                <a:lnTo>
                  <a:pt x="686309" y="502836"/>
                </a:lnTo>
                <a:lnTo>
                  <a:pt x="665616" y="544632"/>
                </a:lnTo>
                <a:lnTo>
                  <a:pt x="639962" y="583126"/>
                </a:lnTo>
                <a:lnTo>
                  <a:pt x="609774" y="617886"/>
                </a:lnTo>
                <a:lnTo>
                  <a:pt x="575477" y="648482"/>
                </a:lnTo>
                <a:lnTo>
                  <a:pt x="537496" y="674482"/>
                </a:lnTo>
                <a:lnTo>
                  <a:pt x="496258" y="695455"/>
                </a:lnTo>
                <a:lnTo>
                  <a:pt x="452187" y="710970"/>
                </a:lnTo>
                <a:lnTo>
                  <a:pt x="405709" y="720595"/>
                </a:lnTo>
                <a:lnTo>
                  <a:pt x="357250" y="723900"/>
                </a:lnTo>
                <a:lnTo>
                  <a:pt x="308762" y="720595"/>
                </a:lnTo>
                <a:lnTo>
                  <a:pt x="262260" y="710970"/>
                </a:lnTo>
                <a:lnTo>
                  <a:pt x="218170" y="695455"/>
                </a:lnTo>
                <a:lnTo>
                  <a:pt x="176915" y="674482"/>
                </a:lnTo>
                <a:lnTo>
                  <a:pt x="138922" y="648482"/>
                </a:lnTo>
                <a:lnTo>
                  <a:pt x="104616" y="617886"/>
                </a:lnTo>
                <a:lnTo>
                  <a:pt x="74421" y="583126"/>
                </a:lnTo>
                <a:lnTo>
                  <a:pt x="48763" y="544632"/>
                </a:lnTo>
                <a:lnTo>
                  <a:pt x="28066" y="502836"/>
                </a:lnTo>
                <a:lnTo>
                  <a:pt x="12757" y="458170"/>
                </a:lnTo>
                <a:lnTo>
                  <a:pt x="3260" y="411064"/>
                </a:lnTo>
                <a:lnTo>
                  <a:pt x="0" y="361950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67625" y="1076325"/>
            <a:ext cx="647700" cy="552450"/>
          </a:xfrm>
          <a:custGeom>
            <a:avLst/>
            <a:gdLst/>
            <a:ahLst/>
            <a:cxnLst/>
            <a:rect l="l" t="t" r="r" b="b"/>
            <a:pathLst>
              <a:path w="647700" h="552450">
                <a:moveTo>
                  <a:pt x="0" y="276225"/>
                </a:moveTo>
                <a:lnTo>
                  <a:pt x="4239" y="231426"/>
                </a:lnTo>
                <a:lnTo>
                  <a:pt x="16514" y="188927"/>
                </a:lnTo>
                <a:lnTo>
                  <a:pt x="36155" y="149295"/>
                </a:lnTo>
                <a:lnTo>
                  <a:pt x="62496" y="113102"/>
                </a:lnTo>
                <a:lnTo>
                  <a:pt x="94869" y="80914"/>
                </a:lnTo>
                <a:lnTo>
                  <a:pt x="132606" y="53303"/>
                </a:lnTo>
                <a:lnTo>
                  <a:pt x="175040" y="30836"/>
                </a:lnTo>
                <a:lnTo>
                  <a:pt x="221504" y="14084"/>
                </a:lnTo>
                <a:lnTo>
                  <a:pt x="271329" y="3616"/>
                </a:lnTo>
                <a:lnTo>
                  <a:pt x="323850" y="0"/>
                </a:lnTo>
                <a:lnTo>
                  <a:pt x="376370" y="3616"/>
                </a:lnTo>
                <a:lnTo>
                  <a:pt x="426195" y="14084"/>
                </a:lnTo>
                <a:lnTo>
                  <a:pt x="472659" y="30836"/>
                </a:lnTo>
                <a:lnTo>
                  <a:pt x="515093" y="53303"/>
                </a:lnTo>
                <a:lnTo>
                  <a:pt x="552830" y="80914"/>
                </a:lnTo>
                <a:lnTo>
                  <a:pt x="585203" y="113102"/>
                </a:lnTo>
                <a:lnTo>
                  <a:pt x="611544" y="149295"/>
                </a:lnTo>
                <a:lnTo>
                  <a:pt x="631185" y="188927"/>
                </a:lnTo>
                <a:lnTo>
                  <a:pt x="643460" y="231426"/>
                </a:lnTo>
                <a:lnTo>
                  <a:pt x="647700" y="276225"/>
                </a:lnTo>
                <a:lnTo>
                  <a:pt x="643460" y="321023"/>
                </a:lnTo>
                <a:lnTo>
                  <a:pt x="631185" y="363522"/>
                </a:lnTo>
                <a:lnTo>
                  <a:pt x="611544" y="403154"/>
                </a:lnTo>
                <a:lnTo>
                  <a:pt x="585203" y="439347"/>
                </a:lnTo>
                <a:lnTo>
                  <a:pt x="552830" y="471535"/>
                </a:lnTo>
                <a:lnTo>
                  <a:pt x="515093" y="499146"/>
                </a:lnTo>
                <a:lnTo>
                  <a:pt x="472659" y="521613"/>
                </a:lnTo>
                <a:lnTo>
                  <a:pt x="426195" y="538365"/>
                </a:lnTo>
                <a:lnTo>
                  <a:pt x="376370" y="548833"/>
                </a:lnTo>
                <a:lnTo>
                  <a:pt x="323850" y="552450"/>
                </a:lnTo>
                <a:lnTo>
                  <a:pt x="271329" y="548833"/>
                </a:lnTo>
                <a:lnTo>
                  <a:pt x="221504" y="538365"/>
                </a:lnTo>
                <a:lnTo>
                  <a:pt x="175040" y="521613"/>
                </a:lnTo>
                <a:lnTo>
                  <a:pt x="132606" y="499146"/>
                </a:lnTo>
                <a:lnTo>
                  <a:pt x="94869" y="471535"/>
                </a:lnTo>
                <a:lnTo>
                  <a:pt x="62496" y="439347"/>
                </a:lnTo>
                <a:lnTo>
                  <a:pt x="36155" y="403154"/>
                </a:lnTo>
                <a:lnTo>
                  <a:pt x="16514" y="363522"/>
                </a:lnTo>
                <a:lnTo>
                  <a:pt x="4239" y="321023"/>
                </a:lnTo>
                <a:lnTo>
                  <a:pt x="0" y="276225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8325" y="4581525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0" y="361950"/>
                </a:moveTo>
                <a:lnTo>
                  <a:pt x="3304" y="312835"/>
                </a:lnTo>
                <a:lnTo>
                  <a:pt x="12929" y="265729"/>
                </a:lnTo>
                <a:lnTo>
                  <a:pt x="28444" y="221063"/>
                </a:lnTo>
                <a:lnTo>
                  <a:pt x="49417" y="179267"/>
                </a:lnTo>
                <a:lnTo>
                  <a:pt x="75417" y="140773"/>
                </a:lnTo>
                <a:lnTo>
                  <a:pt x="106013" y="106013"/>
                </a:lnTo>
                <a:lnTo>
                  <a:pt x="140773" y="75417"/>
                </a:lnTo>
                <a:lnTo>
                  <a:pt x="179267" y="49417"/>
                </a:lnTo>
                <a:lnTo>
                  <a:pt x="221063" y="28444"/>
                </a:lnTo>
                <a:lnTo>
                  <a:pt x="265729" y="12929"/>
                </a:lnTo>
                <a:lnTo>
                  <a:pt x="312835" y="3304"/>
                </a:lnTo>
                <a:lnTo>
                  <a:pt x="361950" y="0"/>
                </a:lnTo>
                <a:lnTo>
                  <a:pt x="411064" y="3304"/>
                </a:lnTo>
                <a:lnTo>
                  <a:pt x="458170" y="12929"/>
                </a:lnTo>
                <a:lnTo>
                  <a:pt x="502836" y="28444"/>
                </a:lnTo>
                <a:lnTo>
                  <a:pt x="544632" y="49417"/>
                </a:lnTo>
                <a:lnTo>
                  <a:pt x="583126" y="75417"/>
                </a:lnTo>
                <a:lnTo>
                  <a:pt x="617886" y="106013"/>
                </a:lnTo>
                <a:lnTo>
                  <a:pt x="648482" y="140773"/>
                </a:lnTo>
                <a:lnTo>
                  <a:pt x="674482" y="179267"/>
                </a:lnTo>
                <a:lnTo>
                  <a:pt x="695455" y="221063"/>
                </a:lnTo>
                <a:lnTo>
                  <a:pt x="710970" y="265729"/>
                </a:lnTo>
                <a:lnTo>
                  <a:pt x="720595" y="312835"/>
                </a:lnTo>
                <a:lnTo>
                  <a:pt x="723900" y="361950"/>
                </a:lnTo>
                <a:lnTo>
                  <a:pt x="720595" y="411064"/>
                </a:lnTo>
                <a:lnTo>
                  <a:pt x="710970" y="458170"/>
                </a:lnTo>
                <a:lnTo>
                  <a:pt x="695455" y="502836"/>
                </a:lnTo>
                <a:lnTo>
                  <a:pt x="674482" y="544632"/>
                </a:lnTo>
                <a:lnTo>
                  <a:pt x="648482" y="583126"/>
                </a:lnTo>
                <a:lnTo>
                  <a:pt x="617886" y="617886"/>
                </a:lnTo>
                <a:lnTo>
                  <a:pt x="583126" y="648482"/>
                </a:lnTo>
                <a:lnTo>
                  <a:pt x="544632" y="674482"/>
                </a:lnTo>
                <a:lnTo>
                  <a:pt x="502836" y="695455"/>
                </a:lnTo>
                <a:lnTo>
                  <a:pt x="458170" y="710970"/>
                </a:lnTo>
                <a:lnTo>
                  <a:pt x="411064" y="720595"/>
                </a:lnTo>
                <a:lnTo>
                  <a:pt x="361950" y="723900"/>
                </a:lnTo>
                <a:lnTo>
                  <a:pt x="312835" y="720595"/>
                </a:lnTo>
                <a:lnTo>
                  <a:pt x="265729" y="710970"/>
                </a:lnTo>
                <a:lnTo>
                  <a:pt x="221063" y="695455"/>
                </a:lnTo>
                <a:lnTo>
                  <a:pt x="179267" y="674482"/>
                </a:lnTo>
                <a:lnTo>
                  <a:pt x="140773" y="648482"/>
                </a:lnTo>
                <a:lnTo>
                  <a:pt x="106013" y="617886"/>
                </a:lnTo>
                <a:lnTo>
                  <a:pt x="75417" y="583126"/>
                </a:lnTo>
                <a:lnTo>
                  <a:pt x="49417" y="544632"/>
                </a:lnTo>
                <a:lnTo>
                  <a:pt x="28444" y="502836"/>
                </a:lnTo>
                <a:lnTo>
                  <a:pt x="12929" y="458170"/>
                </a:lnTo>
                <a:lnTo>
                  <a:pt x="3304" y="411064"/>
                </a:lnTo>
                <a:lnTo>
                  <a:pt x="0" y="361950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72450" y="4562475"/>
            <a:ext cx="647700" cy="638175"/>
          </a:xfrm>
          <a:custGeom>
            <a:avLst/>
            <a:gdLst/>
            <a:ahLst/>
            <a:cxnLst/>
            <a:rect l="l" t="t" r="r" b="b"/>
            <a:pathLst>
              <a:path w="647700" h="638175">
                <a:moveTo>
                  <a:pt x="0" y="319024"/>
                </a:moveTo>
                <a:lnTo>
                  <a:pt x="3512" y="271890"/>
                </a:lnTo>
                <a:lnTo>
                  <a:pt x="13714" y="226901"/>
                </a:lnTo>
                <a:lnTo>
                  <a:pt x="30106" y="184550"/>
                </a:lnTo>
                <a:lnTo>
                  <a:pt x="52184" y="145331"/>
                </a:lnTo>
                <a:lnTo>
                  <a:pt x="79448" y="109738"/>
                </a:lnTo>
                <a:lnTo>
                  <a:pt x="111397" y="78265"/>
                </a:lnTo>
                <a:lnTo>
                  <a:pt x="147528" y="51407"/>
                </a:lnTo>
                <a:lnTo>
                  <a:pt x="187340" y="29657"/>
                </a:lnTo>
                <a:lnTo>
                  <a:pt x="230332" y="13510"/>
                </a:lnTo>
                <a:lnTo>
                  <a:pt x="276003" y="3460"/>
                </a:lnTo>
                <a:lnTo>
                  <a:pt x="323850" y="0"/>
                </a:lnTo>
                <a:lnTo>
                  <a:pt x="371696" y="3460"/>
                </a:lnTo>
                <a:lnTo>
                  <a:pt x="417367" y="13510"/>
                </a:lnTo>
                <a:lnTo>
                  <a:pt x="460359" y="29657"/>
                </a:lnTo>
                <a:lnTo>
                  <a:pt x="500171" y="51407"/>
                </a:lnTo>
                <a:lnTo>
                  <a:pt x="536302" y="78265"/>
                </a:lnTo>
                <a:lnTo>
                  <a:pt x="568251" y="109738"/>
                </a:lnTo>
                <a:lnTo>
                  <a:pt x="595515" y="145331"/>
                </a:lnTo>
                <a:lnTo>
                  <a:pt x="617593" y="184550"/>
                </a:lnTo>
                <a:lnTo>
                  <a:pt x="633985" y="226901"/>
                </a:lnTo>
                <a:lnTo>
                  <a:pt x="644187" y="271890"/>
                </a:lnTo>
                <a:lnTo>
                  <a:pt x="647700" y="319024"/>
                </a:lnTo>
                <a:lnTo>
                  <a:pt x="644187" y="366188"/>
                </a:lnTo>
                <a:lnTo>
                  <a:pt x="633985" y="411204"/>
                </a:lnTo>
                <a:lnTo>
                  <a:pt x="617593" y="453575"/>
                </a:lnTo>
                <a:lnTo>
                  <a:pt x="595515" y="492811"/>
                </a:lnTo>
                <a:lnTo>
                  <a:pt x="568251" y="528416"/>
                </a:lnTo>
                <a:lnTo>
                  <a:pt x="536302" y="559897"/>
                </a:lnTo>
                <a:lnTo>
                  <a:pt x="500171" y="586761"/>
                </a:lnTo>
                <a:lnTo>
                  <a:pt x="460359" y="608514"/>
                </a:lnTo>
                <a:lnTo>
                  <a:pt x="417367" y="624663"/>
                </a:lnTo>
                <a:lnTo>
                  <a:pt x="371696" y="634714"/>
                </a:lnTo>
                <a:lnTo>
                  <a:pt x="323850" y="638175"/>
                </a:lnTo>
                <a:lnTo>
                  <a:pt x="276003" y="634714"/>
                </a:lnTo>
                <a:lnTo>
                  <a:pt x="230332" y="624663"/>
                </a:lnTo>
                <a:lnTo>
                  <a:pt x="187340" y="608514"/>
                </a:lnTo>
                <a:lnTo>
                  <a:pt x="147528" y="586761"/>
                </a:lnTo>
                <a:lnTo>
                  <a:pt x="111397" y="559897"/>
                </a:lnTo>
                <a:lnTo>
                  <a:pt x="79448" y="528416"/>
                </a:lnTo>
                <a:lnTo>
                  <a:pt x="52184" y="492811"/>
                </a:lnTo>
                <a:lnTo>
                  <a:pt x="30106" y="453575"/>
                </a:lnTo>
                <a:lnTo>
                  <a:pt x="13714" y="411204"/>
                </a:lnTo>
                <a:lnTo>
                  <a:pt x="3512" y="366188"/>
                </a:lnTo>
                <a:lnTo>
                  <a:pt x="0" y="319024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6680" y="1326896"/>
            <a:ext cx="709930" cy="1672589"/>
          </a:xfrm>
          <a:custGeom>
            <a:avLst/>
            <a:gdLst/>
            <a:ahLst/>
            <a:cxnLst/>
            <a:rect l="l" t="t" r="r" b="b"/>
            <a:pathLst>
              <a:path w="709930" h="1672589">
                <a:moveTo>
                  <a:pt x="623468" y="1604899"/>
                </a:moveTo>
                <a:lnTo>
                  <a:pt x="620420" y="1605279"/>
                </a:lnTo>
                <a:lnTo>
                  <a:pt x="618769" y="1607312"/>
                </a:lnTo>
                <a:lnTo>
                  <a:pt x="617245" y="1609470"/>
                </a:lnTo>
                <a:lnTo>
                  <a:pt x="617626" y="1612391"/>
                </a:lnTo>
                <a:lnTo>
                  <a:pt x="696493" y="1672336"/>
                </a:lnTo>
                <a:lnTo>
                  <a:pt x="697423" y="1665477"/>
                </a:lnTo>
                <a:lnTo>
                  <a:pt x="688492" y="1665477"/>
                </a:lnTo>
                <a:lnTo>
                  <a:pt x="681775" y="1649265"/>
                </a:lnTo>
                <a:lnTo>
                  <a:pt x="625500" y="1606423"/>
                </a:lnTo>
                <a:lnTo>
                  <a:pt x="623468" y="1604899"/>
                </a:lnTo>
                <a:close/>
              </a:path>
              <a:path w="709930" h="1672589">
                <a:moveTo>
                  <a:pt x="681775" y="1649265"/>
                </a:moveTo>
                <a:lnTo>
                  <a:pt x="688492" y="1665477"/>
                </a:lnTo>
                <a:lnTo>
                  <a:pt x="694535" y="1662938"/>
                </a:lnTo>
                <a:lnTo>
                  <a:pt x="688111" y="1662938"/>
                </a:lnTo>
                <a:lnTo>
                  <a:pt x="689206" y="1654922"/>
                </a:lnTo>
                <a:lnTo>
                  <a:pt x="681775" y="1649265"/>
                </a:lnTo>
                <a:close/>
              </a:path>
              <a:path w="709930" h="1672589">
                <a:moveTo>
                  <a:pt x="702843" y="1571116"/>
                </a:moveTo>
                <a:lnTo>
                  <a:pt x="700430" y="1573021"/>
                </a:lnTo>
                <a:lnTo>
                  <a:pt x="700049" y="1575562"/>
                </a:lnTo>
                <a:lnTo>
                  <a:pt x="690496" y="1645480"/>
                </a:lnTo>
                <a:lnTo>
                  <a:pt x="697255" y="1661794"/>
                </a:lnTo>
                <a:lnTo>
                  <a:pt x="688492" y="1665477"/>
                </a:lnTo>
                <a:lnTo>
                  <a:pt x="697423" y="1665477"/>
                </a:lnTo>
                <a:lnTo>
                  <a:pt x="709447" y="1576831"/>
                </a:lnTo>
                <a:lnTo>
                  <a:pt x="709828" y="1574291"/>
                </a:lnTo>
                <a:lnTo>
                  <a:pt x="708050" y="1571878"/>
                </a:lnTo>
                <a:lnTo>
                  <a:pt x="702843" y="1571116"/>
                </a:lnTo>
                <a:close/>
              </a:path>
              <a:path w="709930" h="1672589">
                <a:moveTo>
                  <a:pt x="689206" y="1654922"/>
                </a:moveTo>
                <a:lnTo>
                  <a:pt x="688111" y="1662938"/>
                </a:lnTo>
                <a:lnTo>
                  <a:pt x="695731" y="1659889"/>
                </a:lnTo>
                <a:lnTo>
                  <a:pt x="689206" y="1654922"/>
                </a:lnTo>
                <a:close/>
              </a:path>
              <a:path w="709930" h="1672589">
                <a:moveTo>
                  <a:pt x="690496" y="1645480"/>
                </a:moveTo>
                <a:lnTo>
                  <a:pt x="689206" y="1654922"/>
                </a:lnTo>
                <a:lnTo>
                  <a:pt x="695731" y="1659889"/>
                </a:lnTo>
                <a:lnTo>
                  <a:pt x="688111" y="1662938"/>
                </a:lnTo>
                <a:lnTo>
                  <a:pt x="694535" y="1662938"/>
                </a:lnTo>
                <a:lnTo>
                  <a:pt x="697255" y="1661794"/>
                </a:lnTo>
                <a:lnTo>
                  <a:pt x="690496" y="1645480"/>
                </a:lnTo>
                <a:close/>
              </a:path>
              <a:path w="709930" h="1672589">
                <a:moveTo>
                  <a:pt x="8813" y="0"/>
                </a:moveTo>
                <a:lnTo>
                  <a:pt x="0" y="3682"/>
                </a:lnTo>
                <a:lnTo>
                  <a:pt x="681775" y="1649265"/>
                </a:lnTo>
                <a:lnTo>
                  <a:pt x="689206" y="1654922"/>
                </a:lnTo>
                <a:lnTo>
                  <a:pt x="690496" y="1645480"/>
                </a:lnTo>
                <a:lnTo>
                  <a:pt x="88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4973" y="1488186"/>
            <a:ext cx="904240" cy="1515110"/>
          </a:xfrm>
          <a:custGeom>
            <a:avLst/>
            <a:gdLst/>
            <a:ahLst/>
            <a:cxnLst/>
            <a:rect l="l" t="t" r="r" b="b"/>
            <a:pathLst>
              <a:path w="904239" h="1515110">
                <a:moveTo>
                  <a:pt x="5714" y="1413510"/>
                </a:moveTo>
                <a:lnTo>
                  <a:pt x="3048" y="1413510"/>
                </a:lnTo>
                <a:lnTo>
                  <a:pt x="888" y="1415668"/>
                </a:lnTo>
                <a:lnTo>
                  <a:pt x="888" y="1418336"/>
                </a:lnTo>
                <a:lnTo>
                  <a:pt x="0" y="1514602"/>
                </a:lnTo>
                <a:lnTo>
                  <a:pt x="10108" y="1509014"/>
                </a:lnTo>
                <a:lnTo>
                  <a:pt x="9017" y="1509014"/>
                </a:lnTo>
                <a:lnTo>
                  <a:pt x="762" y="1504061"/>
                </a:lnTo>
                <a:lnTo>
                  <a:pt x="9805" y="1488869"/>
                </a:lnTo>
                <a:lnTo>
                  <a:pt x="10413" y="1418336"/>
                </a:lnTo>
                <a:lnTo>
                  <a:pt x="10413" y="1415668"/>
                </a:lnTo>
                <a:lnTo>
                  <a:pt x="8381" y="1413637"/>
                </a:lnTo>
                <a:lnTo>
                  <a:pt x="5714" y="1413510"/>
                </a:lnTo>
                <a:close/>
              </a:path>
              <a:path w="904239" h="1515110">
                <a:moveTo>
                  <a:pt x="9805" y="1488869"/>
                </a:moveTo>
                <a:lnTo>
                  <a:pt x="762" y="1504061"/>
                </a:lnTo>
                <a:lnTo>
                  <a:pt x="9017" y="1509014"/>
                </a:lnTo>
                <a:lnTo>
                  <a:pt x="10453" y="1506601"/>
                </a:lnTo>
                <a:lnTo>
                  <a:pt x="9651" y="1506601"/>
                </a:lnTo>
                <a:lnTo>
                  <a:pt x="2539" y="1502410"/>
                </a:lnTo>
                <a:lnTo>
                  <a:pt x="9722" y="1498428"/>
                </a:lnTo>
                <a:lnTo>
                  <a:pt x="9805" y="1488869"/>
                </a:lnTo>
                <a:close/>
              </a:path>
              <a:path w="904239" h="1515110">
                <a:moveTo>
                  <a:pt x="82042" y="1458340"/>
                </a:moveTo>
                <a:lnTo>
                  <a:pt x="18072" y="1493800"/>
                </a:lnTo>
                <a:lnTo>
                  <a:pt x="9017" y="1509014"/>
                </a:lnTo>
                <a:lnTo>
                  <a:pt x="10108" y="1509014"/>
                </a:lnTo>
                <a:lnTo>
                  <a:pt x="86613" y="1466723"/>
                </a:lnTo>
                <a:lnTo>
                  <a:pt x="87502" y="1463802"/>
                </a:lnTo>
                <a:lnTo>
                  <a:pt x="84962" y="1459229"/>
                </a:lnTo>
                <a:lnTo>
                  <a:pt x="82042" y="1458340"/>
                </a:lnTo>
                <a:close/>
              </a:path>
              <a:path w="904239" h="1515110">
                <a:moveTo>
                  <a:pt x="9722" y="1498428"/>
                </a:moveTo>
                <a:lnTo>
                  <a:pt x="2539" y="1502410"/>
                </a:lnTo>
                <a:lnTo>
                  <a:pt x="9651" y="1506601"/>
                </a:lnTo>
                <a:lnTo>
                  <a:pt x="9722" y="1498428"/>
                </a:lnTo>
                <a:close/>
              </a:path>
              <a:path w="904239" h="1515110">
                <a:moveTo>
                  <a:pt x="18072" y="1493800"/>
                </a:moveTo>
                <a:lnTo>
                  <a:pt x="9722" y="1498428"/>
                </a:lnTo>
                <a:lnTo>
                  <a:pt x="9651" y="1506601"/>
                </a:lnTo>
                <a:lnTo>
                  <a:pt x="10453" y="1506601"/>
                </a:lnTo>
                <a:lnTo>
                  <a:pt x="18072" y="1493800"/>
                </a:lnTo>
                <a:close/>
              </a:path>
              <a:path w="904239" h="1515110">
                <a:moveTo>
                  <a:pt x="896112" y="0"/>
                </a:moveTo>
                <a:lnTo>
                  <a:pt x="9805" y="1488869"/>
                </a:lnTo>
                <a:lnTo>
                  <a:pt x="9722" y="1498428"/>
                </a:lnTo>
                <a:lnTo>
                  <a:pt x="18072" y="1493800"/>
                </a:lnTo>
                <a:lnTo>
                  <a:pt x="904239" y="4952"/>
                </a:lnTo>
                <a:lnTo>
                  <a:pt x="8961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4656" y="3862323"/>
            <a:ext cx="636270" cy="723265"/>
          </a:xfrm>
          <a:custGeom>
            <a:avLst/>
            <a:gdLst/>
            <a:ahLst/>
            <a:cxnLst/>
            <a:rect l="l" t="t" r="r" b="b"/>
            <a:pathLst>
              <a:path w="636269" h="723264">
                <a:moveTo>
                  <a:pt x="623482" y="14286"/>
                </a:moveTo>
                <a:lnTo>
                  <a:pt x="614467" y="17296"/>
                </a:lnTo>
                <a:lnTo>
                  <a:pt x="0" y="717042"/>
                </a:lnTo>
                <a:lnTo>
                  <a:pt x="7162" y="723264"/>
                </a:lnTo>
                <a:lnTo>
                  <a:pt x="621642" y="23715"/>
                </a:lnTo>
                <a:lnTo>
                  <a:pt x="623482" y="14286"/>
                </a:lnTo>
                <a:close/>
              </a:path>
              <a:path w="636269" h="723264">
                <a:moveTo>
                  <a:pt x="635211" y="3937"/>
                </a:moveTo>
                <a:lnTo>
                  <a:pt x="626198" y="3937"/>
                </a:lnTo>
                <a:lnTo>
                  <a:pt x="633437" y="10287"/>
                </a:lnTo>
                <a:lnTo>
                  <a:pt x="621642" y="23715"/>
                </a:lnTo>
                <a:lnTo>
                  <a:pt x="607656" y="95376"/>
                </a:lnTo>
                <a:lnTo>
                  <a:pt x="609434" y="97917"/>
                </a:lnTo>
                <a:lnTo>
                  <a:pt x="614514" y="98932"/>
                </a:lnTo>
                <a:lnTo>
                  <a:pt x="617054" y="97281"/>
                </a:lnTo>
                <a:lnTo>
                  <a:pt x="635211" y="3937"/>
                </a:lnTo>
                <a:close/>
              </a:path>
              <a:path w="636269" h="723264">
                <a:moveTo>
                  <a:pt x="635977" y="0"/>
                </a:moveTo>
                <a:lnTo>
                  <a:pt x="544537" y="30606"/>
                </a:lnTo>
                <a:lnTo>
                  <a:pt x="542124" y="31368"/>
                </a:lnTo>
                <a:lnTo>
                  <a:pt x="540727" y="34036"/>
                </a:lnTo>
                <a:lnTo>
                  <a:pt x="541616" y="36575"/>
                </a:lnTo>
                <a:lnTo>
                  <a:pt x="542378" y="39115"/>
                </a:lnTo>
                <a:lnTo>
                  <a:pt x="545172" y="40386"/>
                </a:lnTo>
                <a:lnTo>
                  <a:pt x="547585" y="39624"/>
                </a:lnTo>
                <a:lnTo>
                  <a:pt x="614467" y="17296"/>
                </a:lnTo>
                <a:lnTo>
                  <a:pt x="626198" y="3937"/>
                </a:lnTo>
                <a:lnTo>
                  <a:pt x="635211" y="3937"/>
                </a:lnTo>
                <a:lnTo>
                  <a:pt x="635977" y="0"/>
                </a:lnTo>
                <a:close/>
              </a:path>
              <a:path w="636269" h="723264">
                <a:moveTo>
                  <a:pt x="628804" y="6223"/>
                </a:moveTo>
                <a:lnTo>
                  <a:pt x="625055" y="6223"/>
                </a:lnTo>
                <a:lnTo>
                  <a:pt x="631278" y="11683"/>
                </a:lnTo>
                <a:lnTo>
                  <a:pt x="623482" y="14286"/>
                </a:lnTo>
                <a:lnTo>
                  <a:pt x="621642" y="23715"/>
                </a:lnTo>
                <a:lnTo>
                  <a:pt x="633437" y="10287"/>
                </a:lnTo>
                <a:lnTo>
                  <a:pt x="628804" y="6223"/>
                </a:lnTo>
                <a:close/>
              </a:path>
              <a:path w="636269" h="723264">
                <a:moveTo>
                  <a:pt x="626198" y="3937"/>
                </a:moveTo>
                <a:lnTo>
                  <a:pt x="614467" y="17296"/>
                </a:lnTo>
                <a:lnTo>
                  <a:pt x="623482" y="14286"/>
                </a:lnTo>
                <a:lnTo>
                  <a:pt x="625055" y="6223"/>
                </a:lnTo>
                <a:lnTo>
                  <a:pt x="628804" y="6223"/>
                </a:lnTo>
                <a:lnTo>
                  <a:pt x="626198" y="3937"/>
                </a:lnTo>
                <a:close/>
              </a:path>
              <a:path w="636269" h="723264">
                <a:moveTo>
                  <a:pt x="625055" y="6223"/>
                </a:moveTo>
                <a:lnTo>
                  <a:pt x="623482" y="14286"/>
                </a:lnTo>
                <a:lnTo>
                  <a:pt x="631278" y="11683"/>
                </a:lnTo>
                <a:lnTo>
                  <a:pt x="625055" y="62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6898" y="3862323"/>
            <a:ext cx="561975" cy="723265"/>
          </a:xfrm>
          <a:custGeom>
            <a:avLst/>
            <a:gdLst/>
            <a:ahLst/>
            <a:cxnLst/>
            <a:rect l="l" t="t" r="r" b="b"/>
            <a:pathLst>
              <a:path w="561975" h="723264">
                <a:moveTo>
                  <a:pt x="11614" y="14986"/>
                </a:moveTo>
                <a:lnTo>
                  <a:pt x="12855" y="24385"/>
                </a:lnTo>
                <a:lnTo>
                  <a:pt x="554101" y="723011"/>
                </a:lnTo>
                <a:lnTo>
                  <a:pt x="561594" y="717169"/>
                </a:lnTo>
                <a:lnTo>
                  <a:pt x="20495" y="18571"/>
                </a:lnTo>
                <a:lnTo>
                  <a:pt x="11614" y="14986"/>
                </a:lnTo>
                <a:close/>
              </a:path>
              <a:path w="561975" h="723264">
                <a:moveTo>
                  <a:pt x="0" y="0"/>
                </a:moveTo>
                <a:lnTo>
                  <a:pt x="12700" y="95631"/>
                </a:lnTo>
                <a:lnTo>
                  <a:pt x="12953" y="98170"/>
                </a:lnTo>
                <a:lnTo>
                  <a:pt x="15367" y="100075"/>
                </a:lnTo>
                <a:lnTo>
                  <a:pt x="20574" y="99313"/>
                </a:lnTo>
                <a:lnTo>
                  <a:pt x="22478" y="97027"/>
                </a:lnTo>
                <a:lnTo>
                  <a:pt x="22098" y="94361"/>
                </a:lnTo>
                <a:lnTo>
                  <a:pt x="12855" y="24385"/>
                </a:lnTo>
                <a:lnTo>
                  <a:pt x="2031" y="10413"/>
                </a:lnTo>
                <a:lnTo>
                  <a:pt x="9651" y="4571"/>
                </a:lnTo>
                <a:lnTo>
                  <a:pt x="11333" y="4571"/>
                </a:lnTo>
                <a:lnTo>
                  <a:pt x="0" y="0"/>
                </a:lnTo>
                <a:close/>
              </a:path>
              <a:path w="561975" h="723264">
                <a:moveTo>
                  <a:pt x="11333" y="4571"/>
                </a:moveTo>
                <a:lnTo>
                  <a:pt x="9651" y="4571"/>
                </a:lnTo>
                <a:lnTo>
                  <a:pt x="20495" y="18571"/>
                </a:lnTo>
                <a:lnTo>
                  <a:pt x="85851" y="44957"/>
                </a:lnTo>
                <a:lnTo>
                  <a:pt x="88264" y="45974"/>
                </a:lnTo>
                <a:lnTo>
                  <a:pt x="91058" y="44831"/>
                </a:lnTo>
                <a:lnTo>
                  <a:pt x="92075" y="42290"/>
                </a:lnTo>
                <a:lnTo>
                  <a:pt x="93090" y="39877"/>
                </a:lnTo>
                <a:lnTo>
                  <a:pt x="91820" y="37083"/>
                </a:lnTo>
                <a:lnTo>
                  <a:pt x="89407" y="36068"/>
                </a:lnTo>
                <a:lnTo>
                  <a:pt x="11333" y="4571"/>
                </a:lnTo>
                <a:close/>
              </a:path>
              <a:path w="561975" h="723264">
                <a:moveTo>
                  <a:pt x="9651" y="4571"/>
                </a:moveTo>
                <a:lnTo>
                  <a:pt x="2031" y="10413"/>
                </a:lnTo>
                <a:lnTo>
                  <a:pt x="12855" y="24385"/>
                </a:lnTo>
                <a:lnTo>
                  <a:pt x="11614" y="14986"/>
                </a:lnTo>
                <a:lnTo>
                  <a:pt x="4063" y="11937"/>
                </a:lnTo>
                <a:lnTo>
                  <a:pt x="10540" y="6857"/>
                </a:lnTo>
                <a:lnTo>
                  <a:pt x="11422" y="6857"/>
                </a:lnTo>
                <a:lnTo>
                  <a:pt x="9651" y="4571"/>
                </a:lnTo>
                <a:close/>
              </a:path>
              <a:path w="561975" h="723264">
                <a:moveTo>
                  <a:pt x="11422" y="6857"/>
                </a:moveTo>
                <a:lnTo>
                  <a:pt x="10540" y="6857"/>
                </a:lnTo>
                <a:lnTo>
                  <a:pt x="11614" y="14986"/>
                </a:lnTo>
                <a:lnTo>
                  <a:pt x="20495" y="18571"/>
                </a:lnTo>
                <a:lnTo>
                  <a:pt x="11422" y="6857"/>
                </a:lnTo>
                <a:close/>
              </a:path>
              <a:path w="561975" h="723264">
                <a:moveTo>
                  <a:pt x="10540" y="6857"/>
                </a:moveTo>
                <a:lnTo>
                  <a:pt x="4063" y="11937"/>
                </a:lnTo>
                <a:lnTo>
                  <a:pt x="11614" y="14986"/>
                </a:lnTo>
                <a:lnTo>
                  <a:pt x="10540" y="685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39850" y="3024822"/>
            <a:ext cx="1321435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sz="2750" spc="-5" dirty="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sz="275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sz="275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sz="2750" spc="-20" dirty="0">
                <a:solidFill>
                  <a:srgbClr val="FFFF00"/>
                </a:solidFill>
                <a:latin typeface="Franklin Gothic Book"/>
                <a:cs typeface="Franklin Gothic Book"/>
              </a:rPr>
              <a:t>ION</a:t>
            </a:r>
            <a:r>
              <a:rPr sz="2750" spc="5" dirty="0">
                <a:solidFill>
                  <a:srgbClr val="FFFF00"/>
                </a:solidFill>
                <a:latin typeface="Franklin Gothic Book"/>
                <a:cs typeface="Franklin Gothic Book"/>
              </a:rPr>
              <a:t>S  </a:t>
            </a:r>
            <a:r>
              <a:rPr sz="2750" spc="20" dirty="0">
                <a:solidFill>
                  <a:srgbClr val="FFFF00"/>
                </a:solidFill>
                <a:latin typeface="Franklin Gothic Book"/>
                <a:cs typeface="Franklin Gothic Book"/>
              </a:rPr>
              <a:t>D5-</a:t>
            </a:r>
            <a:r>
              <a:rPr sz="275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 D7</a:t>
            </a:r>
            <a:endParaRPr sz="275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48833" y="1564766"/>
            <a:ext cx="732790" cy="1511935"/>
          </a:xfrm>
          <a:custGeom>
            <a:avLst/>
            <a:gdLst/>
            <a:ahLst/>
            <a:cxnLst/>
            <a:rect l="l" t="t" r="r" b="b"/>
            <a:pathLst>
              <a:path w="732789" h="1511935">
                <a:moveTo>
                  <a:pt x="647826" y="1448308"/>
                </a:moveTo>
                <a:lnTo>
                  <a:pt x="644905" y="1448943"/>
                </a:lnTo>
                <a:lnTo>
                  <a:pt x="643381" y="1451102"/>
                </a:lnTo>
                <a:lnTo>
                  <a:pt x="641984" y="1453261"/>
                </a:lnTo>
                <a:lnTo>
                  <a:pt x="642492" y="1456182"/>
                </a:lnTo>
                <a:lnTo>
                  <a:pt x="644651" y="1457706"/>
                </a:lnTo>
                <a:lnTo>
                  <a:pt x="724280" y="1511935"/>
                </a:lnTo>
                <a:lnTo>
                  <a:pt x="724820" y="1505458"/>
                </a:lnTo>
                <a:lnTo>
                  <a:pt x="716026" y="1505458"/>
                </a:lnTo>
                <a:lnTo>
                  <a:pt x="708459" y="1489594"/>
                </a:lnTo>
                <a:lnTo>
                  <a:pt x="649986" y="1449832"/>
                </a:lnTo>
                <a:lnTo>
                  <a:pt x="647826" y="1448308"/>
                </a:lnTo>
                <a:close/>
              </a:path>
              <a:path w="732789" h="1511935">
                <a:moveTo>
                  <a:pt x="708459" y="1489594"/>
                </a:moveTo>
                <a:lnTo>
                  <a:pt x="716026" y="1505458"/>
                </a:lnTo>
                <a:lnTo>
                  <a:pt x="721078" y="1503045"/>
                </a:lnTo>
                <a:lnTo>
                  <a:pt x="715517" y="1503045"/>
                </a:lnTo>
                <a:lnTo>
                  <a:pt x="716204" y="1494860"/>
                </a:lnTo>
                <a:lnTo>
                  <a:pt x="708459" y="1489594"/>
                </a:lnTo>
                <a:close/>
              </a:path>
              <a:path w="732789" h="1511935">
                <a:moveTo>
                  <a:pt x="725424" y="1410589"/>
                </a:moveTo>
                <a:lnTo>
                  <a:pt x="723011" y="1412494"/>
                </a:lnTo>
                <a:lnTo>
                  <a:pt x="722883" y="1415161"/>
                </a:lnTo>
                <a:lnTo>
                  <a:pt x="716983" y="1485559"/>
                </a:lnTo>
                <a:lnTo>
                  <a:pt x="724534" y="1501394"/>
                </a:lnTo>
                <a:lnTo>
                  <a:pt x="716026" y="1505458"/>
                </a:lnTo>
                <a:lnTo>
                  <a:pt x="724820" y="1505458"/>
                </a:lnTo>
                <a:lnTo>
                  <a:pt x="732354" y="1415161"/>
                </a:lnTo>
                <a:lnTo>
                  <a:pt x="732536" y="1413256"/>
                </a:lnTo>
                <a:lnTo>
                  <a:pt x="730630" y="1410970"/>
                </a:lnTo>
                <a:lnTo>
                  <a:pt x="727963" y="1410716"/>
                </a:lnTo>
                <a:lnTo>
                  <a:pt x="725424" y="1410589"/>
                </a:lnTo>
                <a:close/>
              </a:path>
              <a:path w="732789" h="1511935">
                <a:moveTo>
                  <a:pt x="716204" y="1494860"/>
                </a:moveTo>
                <a:lnTo>
                  <a:pt x="715517" y="1503045"/>
                </a:lnTo>
                <a:lnTo>
                  <a:pt x="723011" y="1499489"/>
                </a:lnTo>
                <a:lnTo>
                  <a:pt x="716204" y="1494860"/>
                </a:lnTo>
                <a:close/>
              </a:path>
              <a:path w="732789" h="1511935">
                <a:moveTo>
                  <a:pt x="716983" y="1485559"/>
                </a:moveTo>
                <a:lnTo>
                  <a:pt x="716204" y="1494860"/>
                </a:lnTo>
                <a:lnTo>
                  <a:pt x="723011" y="1499489"/>
                </a:lnTo>
                <a:lnTo>
                  <a:pt x="715517" y="1503045"/>
                </a:lnTo>
                <a:lnTo>
                  <a:pt x="721078" y="1503045"/>
                </a:lnTo>
                <a:lnTo>
                  <a:pt x="724534" y="1501394"/>
                </a:lnTo>
                <a:lnTo>
                  <a:pt x="716983" y="1485559"/>
                </a:lnTo>
                <a:close/>
              </a:path>
              <a:path w="732789" h="1511935">
                <a:moveTo>
                  <a:pt x="8508" y="0"/>
                </a:moveTo>
                <a:lnTo>
                  <a:pt x="0" y="4191"/>
                </a:lnTo>
                <a:lnTo>
                  <a:pt x="708459" y="1489594"/>
                </a:lnTo>
                <a:lnTo>
                  <a:pt x="716204" y="1494860"/>
                </a:lnTo>
                <a:lnTo>
                  <a:pt x="716983" y="1485559"/>
                </a:lnTo>
                <a:lnTo>
                  <a:pt x="85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24623" y="1630807"/>
            <a:ext cx="975994" cy="1370965"/>
          </a:xfrm>
          <a:custGeom>
            <a:avLst/>
            <a:gdLst/>
            <a:ahLst/>
            <a:cxnLst/>
            <a:rect l="l" t="t" r="r" b="b"/>
            <a:pathLst>
              <a:path w="975995" h="1370964">
                <a:moveTo>
                  <a:pt x="11175" y="1270380"/>
                </a:moveTo>
                <a:lnTo>
                  <a:pt x="8890" y="1272285"/>
                </a:lnTo>
                <a:lnTo>
                  <a:pt x="8567" y="1275714"/>
                </a:lnTo>
                <a:lnTo>
                  <a:pt x="0" y="1370838"/>
                </a:lnTo>
                <a:lnTo>
                  <a:pt x="10703" y="1366012"/>
                </a:lnTo>
                <a:lnTo>
                  <a:pt x="9398" y="1366012"/>
                </a:lnTo>
                <a:lnTo>
                  <a:pt x="1650" y="1360423"/>
                </a:lnTo>
                <a:lnTo>
                  <a:pt x="11858" y="1346057"/>
                </a:lnTo>
                <a:lnTo>
                  <a:pt x="18237" y="1274952"/>
                </a:lnTo>
                <a:lnTo>
                  <a:pt x="18415" y="1273175"/>
                </a:lnTo>
                <a:lnTo>
                  <a:pt x="16509" y="1270762"/>
                </a:lnTo>
                <a:lnTo>
                  <a:pt x="13843" y="1270634"/>
                </a:lnTo>
                <a:lnTo>
                  <a:pt x="11175" y="1270380"/>
                </a:lnTo>
                <a:close/>
              </a:path>
              <a:path w="975995" h="1370964">
                <a:moveTo>
                  <a:pt x="11858" y="1346057"/>
                </a:moveTo>
                <a:lnTo>
                  <a:pt x="1650" y="1360423"/>
                </a:lnTo>
                <a:lnTo>
                  <a:pt x="9398" y="1366012"/>
                </a:lnTo>
                <a:lnTo>
                  <a:pt x="11112" y="1363598"/>
                </a:lnTo>
                <a:lnTo>
                  <a:pt x="10286" y="1363598"/>
                </a:lnTo>
                <a:lnTo>
                  <a:pt x="3555" y="1358900"/>
                </a:lnTo>
                <a:lnTo>
                  <a:pt x="11010" y="1355520"/>
                </a:lnTo>
                <a:lnTo>
                  <a:pt x="11858" y="1346057"/>
                </a:lnTo>
                <a:close/>
              </a:path>
              <a:path w="975995" h="1370964">
                <a:moveTo>
                  <a:pt x="86359" y="1321434"/>
                </a:moveTo>
                <a:lnTo>
                  <a:pt x="83947" y="1322451"/>
                </a:lnTo>
                <a:lnTo>
                  <a:pt x="19627" y="1351613"/>
                </a:lnTo>
                <a:lnTo>
                  <a:pt x="9398" y="1366012"/>
                </a:lnTo>
                <a:lnTo>
                  <a:pt x="10703" y="1366012"/>
                </a:lnTo>
                <a:lnTo>
                  <a:pt x="87883" y="1331214"/>
                </a:lnTo>
                <a:lnTo>
                  <a:pt x="90297" y="1330070"/>
                </a:lnTo>
                <a:lnTo>
                  <a:pt x="91312" y="1327277"/>
                </a:lnTo>
                <a:lnTo>
                  <a:pt x="90297" y="1324864"/>
                </a:lnTo>
                <a:lnTo>
                  <a:pt x="89153" y="1322451"/>
                </a:lnTo>
                <a:lnTo>
                  <a:pt x="86359" y="1321434"/>
                </a:lnTo>
                <a:close/>
              </a:path>
              <a:path w="975995" h="1370964">
                <a:moveTo>
                  <a:pt x="11010" y="1355520"/>
                </a:moveTo>
                <a:lnTo>
                  <a:pt x="3555" y="1358900"/>
                </a:lnTo>
                <a:lnTo>
                  <a:pt x="10286" y="1363598"/>
                </a:lnTo>
                <a:lnTo>
                  <a:pt x="11010" y="1355520"/>
                </a:lnTo>
                <a:close/>
              </a:path>
              <a:path w="975995" h="1370964">
                <a:moveTo>
                  <a:pt x="19627" y="1351613"/>
                </a:moveTo>
                <a:lnTo>
                  <a:pt x="11010" y="1355520"/>
                </a:lnTo>
                <a:lnTo>
                  <a:pt x="10286" y="1363598"/>
                </a:lnTo>
                <a:lnTo>
                  <a:pt x="11112" y="1363598"/>
                </a:lnTo>
                <a:lnTo>
                  <a:pt x="19627" y="1351613"/>
                </a:lnTo>
                <a:close/>
              </a:path>
              <a:path w="975995" h="1370964">
                <a:moveTo>
                  <a:pt x="968248" y="0"/>
                </a:moveTo>
                <a:lnTo>
                  <a:pt x="11858" y="1346057"/>
                </a:lnTo>
                <a:lnTo>
                  <a:pt x="11010" y="1355520"/>
                </a:lnTo>
                <a:lnTo>
                  <a:pt x="19627" y="1351613"/>
                </a:lnTo>
                <a:lnTo>
                  <a:pt x="975995" y="5460"/>
                </a:lnTo>
                <a:lnTo>
                  <a:pt x="9682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7958" y="3957573"/>
            <a:ext cx="401955" cy="737870"/>
          </a:xfrm>
          <a:custGeom>
            <a:avLst/>
            <a:gdLst/>
            <a:ahLst/>
            <a:cxnLst/>
            <a:rect l="l" t="t" r="r" b="b"/>
            <a:pathLst>
              <a:path w="401954" h="737870">
                <a:moveTo>
                  <a:pt x="388799" y="16714"/>
                </a:moveTo>
                <a:lnTo>
                  <a:pt x="380814" y="21631"/>
                </a:lnTo>
                <a:lnTo>
                  <a:pt x="0" y="733298"/>
                </a:lnTo>
                <a:lnTo>
                  <a:pt x="8508" y="737869"/>
                </a:lnTo>
                <a:lnTo>
                  <a:pt x="389157" y="26281"/>
                </a:lnTo>
                <a:lnTo>
                  <a:pt x="388799" y="16714"/>
                </a:lnTo>
                <a:close/>
              </a:path>
              <a:path w="401954" h="737870">
                <a:moveTo>
                  <a:pt x="397988" y="6095"/>
                </a:moveTo>
                <a:lnTo>
                  <a:pt x="389127" y="6095"/>
                </a:lnTo>
                <a:lnTo>
                  <a:pt x="397510" y="10668"/>
                </a:lnTo>
                <a:lnTo>
                  <a:pt x="389157" y="26281"/>
                </a:lnTo>
                <a:lnTo>
                  <a:pt x="391794" y="96774"/>
                </a:lnTo>
                <a:lnTo>
                  <a:pt x="391921" y="99313"/>
                </a:lnTo>
                <a:lnTo>
                  <a:pt x="394081" y="101345"/>
                </a:lnTo>
                <a:lnTo>
                  <a:pt x="396747" y="101345"/>
                </a:lnTo>
                <a:lnTo>
                  <a:pt x="399288" y="101218"/>
                </a:lnTo>
                <a:lnTo>
                  <a:pt x="401446" y="99059"/>
                </a:lnTo>
                <a:lnTo>
                  <a:pt x="401319" y="96393"/>
                </a:lnTo>
                <a:lnTo>
                  <a:pt x="397988" y="6095"/>
                </a:lnTo>
                <a:close/>
              </a:path>
              <a:path w="401954" h="737870">
                <a:moveTo>
                  <a:pt x="397763" y="0"/>
                </a:moveTo>
                <a:lnTo>
                  <a:pt x="315594" y="50545"/>
                </a:lnTo>
                <a:lnTo>
                  <a:pt x="313436" y="51943"/>
                </a:lnTo>
                <a:lnTo>
                  <a:pt x="312673" y="54863"/>
                </a:lnTo>
                <a:lnTo>
                  <a:pt x="314070" y="57150"/>
                </a:lnTo>
                <a:lnTo>
                  <a:pt x="315467" y="59308"/>
                </a:lnTo>
                <a:lnTo>
                  <a:pt x="318388" y="60070"/>
                </a:lnTo>
                <a:lnTo>
                  <a:pt x="380814" y="21631"/>
                </a:lnTo>
                <a:lnTo>
                  <a:pt x="389127" y="6095"/>
                </a:lnTo>
                <a:lnTo>
                  <a:pt x="397988" y="6095"/>
                </a:lnTo>
                <a:lnTo>
                  <a:pt x="397763" y="0"/>
                </a:lnTo>
                <a:close/>
              </a:path>
              <a:path w="401954" h="737870">
                <a:moveTo>
                  <a:pt x="393551" y="8508"/>
                </a:moveTo>
                <a:lnTo>
                  <a:pt x="388492" y="8508"/>
                </a:lnTo>
                <a:lnTo>
                  <a:pt x="395732" y="12445"/>
                </a:lnTo>
                <a:lnTo>
                  <a:pt x="388799" y="16714"/>
                </a:lnTo>
                <a:lnTo>
                  <a:pt x="389157" y="26281"/>
                </a:lnTo>
                <a:lnTo>
                  <a:pt x="397510" y="10668"/>
                </a:lnTo>
                <a:lnTo>
                  <a:pt x="393551" y="8508"/>
                </a:lnTo>
                <a:close/>
              </a:path>
              <a:path w="401954" h="737870">
                <a:moveTo>
                  <a:pt x="389127" y="6095"/>
                </a:moveTo>
                <a:lnTo>
                  <a:pt x="380814" y="21631"/>
                </a:lnTo>
                <a:lnTo>
                  <a:pt x="388799" y="16714"/>
                </a:lnTo>
                <a:lnTo>
                  <a:pt x="388492" y="8508"/>
                </a:lnTo>
                <a:lnTo>
                  <a:pt x="393551" y="8508"/>
                </a:lnTo>
                <a:lnTo>
                  <a:pt x="389127" y="6095"/>
                </a:lnTo>
                <a:close/>
              </a:path>
              <a:path w="401954" h="737870">
                <a:moveTo>
                  <a:pt x="388492" y="8508"/>
                </a:moveTo>
                <a:lnTo>
                  <a:pt x="388799" y="16714"/>
                </a:lnTo>
                <a:lnTo>
                  <a:pt x="395732" y="12445"/>
                </a:lnTo>
                <a:lnTo>
                  <a:pt x="388492" y="85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24623" y="3957573"/>
            <a:ext cx="1155700" cy="932815"/>
          </a:xfrm>
          <a:custGeom>
            <a:avLst/>
            <a:gdLst/>
            <a:ahLst/>
            <a:cxnLst/>
            <a:rect l="l" t="t" r="r" b="b"/>
            <a:pathLst>
              <a:path w="1155700" h="932814">
                <a:moveTo>
                  <a:pt x="14698" y="11873"/>
                </a:moveTo>
                <a:lnTo>
                  <a:pt x="18034" y="20604"/>
                </a:lnTo>
                <a:lnTo>
                  <a:pt x="1149223" y="932307"/>
                </a:lnTo>
                <a:lnTo>
                  <a:pt x="1155192" y="924813"/>
                </a:lnTo>
                <a:lnTo>
                  <a:pt x="24072" y="13292"/>
                </a:lnTo>
                <a:lnTo>
                  <a:pt x="14698" y="11873"/>
                </a:lnTo>
                <a:close/>
              </a:path>
              <a:path w="1155700" h="932814">
                <a:moveTo>
                  <a:pt x="0" y="0"/>
                </a:moveTo>
                <a:lnTo>
                  <a:pt x="34417" y="90169"/>
                </a:lnTo>
                <a:lnTo>
                  <a:pt x="35305" y="92582"/>
                </a:lnTo>
                <a:lnTo>
                  <a:pt x="38100" y="93852"/>
                </a:lnTo>
                <a:lnTo>
                  <a:pt x="40512" y="92837"/>
                </a:lnTo>
                <a:lnTo>
                  <a:pt x="43052" y="91948"/>
                </a:lnTo>
                <a:lnTo>
                  <a:pt x="44196" y="89153"/>
                </a:lnTo>
                <a:lnTo>
                  <a:pt x="43306" y="86740"/>
                </a:lnTo>
                <a:lnTo>
                  <a:pt x="18034" y="20604"/>
                </a:lnTo>
                <a:lnTo>
                  <a:pt x="4445" y="9651"/>
                </a:lnTo>
                <a:lnTo>
                  <a:pt x="10414" y="2286"/>
                </a:lnTo>
                <a:lnTo>
                  <a:pt x="15064" y="2286"/>
                </a:lnTo>
                <a:lnTo>
                  <a:pt x="0" y="0"/>
                </a:lnTo>
                <a:close/>
              </a:path>
              <a:path w="1155700" h="932814">
                <a:moveTo>
                  <a:pt x="15064" y="2286"/>
                </a:moveTo>
                <a:lnTo>
                  <a:pt x="10414" y="2286"/>
                </a:lnTo>
                <a:lnTo>
                  <a:pt x="24072" y="13292"/>
                </a:lnTo>
                <a:lnTo>
                  <a:pt x="96520" y="24256"/>
                </a:lnTo>
                <a:lnTo>
                  <a:pt x="98932" y="22478"/>
                </a:lnTo>
                <a:lnTo>
                  <a:pt x="99695" y="17271"/>
                </a:lnTo>
                <a:lnTo>
                  <a:pt x="97917" y="14858"/>
                </a:lnTo>
                <a:lnTo>
                  <a:pt x="15064" y="2286"/>
                </a:lnTo>
                <a:close/>
              </a:path>
              <a:path w="1155700" h="932814">
                <a:moveTo>
                  <a:pt x="10414" y="2286"/>
                </a:moveTo>
                <a:lnTo>
                  <a:pt x="4445" y="9651"/>
                </a:lnTo>
                <a:lnTo>
                  <a:pt x="18034" y="20604"/>
                </a:lnTo>
                <a:lnTo>
                  <a:pt x="14698" y="11873"/>
                </a:lnTo>
                <a:lnTo>
                  <a:pt x="6730" y="10668"/>
                </a:lnTo>
                <a:lnTo>
                  <a:pt x="11810" y="4318"/>
                </a:lnTo>
                <a:lnTo>
                  <a:pt x="12935" y="4318"/>
                </a:lnTo>
                <a:lnTo>
                  <a:pt x="10414" y="2286"/>
                </a:lnTo>
                <a:close/>
              </a:path>
              <a:path w="1155700" h="932814">
                <a:moveTo>
                  <a:pt x="12935" y="4318"/>
                </a:moveTo>
                <a:lnTo>
                  <a:pt x="11810" y="4318"/>
                </a:lnTo>
                <a:lnTo>
                  <a:pt x="14698" y="11873"/>
                </a:lnTo>
                <a:lnTo>
                  <a:pt x="24072" y="13292"/>
                </a:lnTo>
                <a:lnTo>
                  <a:pt x="12935" y="4318"/>
                </a:lnTo>
                <a:close/>
              </a:path>
              <a:path w="1155700" h="932814">
                <a:moveTo>
                  <a:pt x="11810" y="4318"/>
                </a:moveTo>
                <a:lnTo>
                  <a:pt x="6730" y="10668"/>
                </a:lnTo>
                <a:lnTo>
                  <a:pt x="14698" y="11873"/>
                </a:lnTo>
                <a:lnTo>
                  <a:pt x="11810" y="43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43040" y="3123564"/>
            <a:ext cx="1322070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2750" spc="-5" dirty="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sz="2750" spc="-10" dirty="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sz="275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sz="2750" spc="-15" dirty="0">
                <a:solidFill>
                  <a:srgbClr val="FFFF00"/>
                </a:solidFill>
                <a:latin typeface="Franklin Gothic Book"/>
                <a:cs typeface="Franklin Gothic Book"/>
              </a:rPr>
              <a:t>ION</a:t>
            </a:r>
            <a:r>
              <a:rPr sz="2750" spc="10" dirty="0">
                <a:solidFill>
                  <a:srgbClr val="FFFF00"/>
                </a:solidFill>
                <a:latin typeface="Franklin Gothic Book"/>
                <a:cs typeface="Franklin Gothic Book"/>
              </a:rPr>
              <a:t>S  </a:t>
            </a:r>
            <a:r>
              <a:rPr sz="2750" spc="15" dirty="0">
                <a:solidFill>
                  <a:srgbClr val="FFFF00"/>
                </a:solidFill>
                <a:latin typeface="Franklin Gothic Book"/>
                <a:cs typeface="Franklin Gothic Book"/>
              </a:rPr>
              <a:t>D5-D7</a:t>
            </a:r>
            <a:endParaRPr sz="27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On-screen Show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Algerian</vt:lpstr>
      <vt:lpstr>Brush Script MT</vt:lpstr>
      <vt:lpstr>Calibri</vt:lpstr>
      <vt:lpstr>Constantia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EXAMINATION FINDINGS O Gibbus deformity +</vt:lpstr>
      <vt:lpstr>PowerPoint Presentation</vt:lpstr>
      <vt:lpstr>GIBBUS</vt:lpstr>
      <vt:lpstr>PowerPoint Presentation</vt:lpstr>
      <vt:lpstr>PowerPoint Presentation</vt:lpstr>
      <vt:lpstr>DISC</vt:lpstr>
      <vt:lpstr>PowerPoint Presentation</vt:lpstr>
      <vt:lpstr>AIM OF SURGERY</vt:lpstr>
      <vt:lpstr>WHAT DID WE DO?</vt:lpstr>
      <vt:lpstr>SURGICAL TECHNIQUE</vt:lpstr>
      <vt:lpstr>PowerPoint Presentation</vt:lpstr>
      <vt:lpstr>PowerPoint Presentation</vt:lpstr>
      <vt:lpstr>CAGE</vt:lpstr>
      <vt:lpstr>PowerPoint Presentation</vt:lpstr>
      <vt:lpstr>PEDICLE SCREWS</vt:lpstr>
      <vt:lpstr>PowerPoint Presentation</vt:lpstr>
      <vt:lpstr>POST OPERATIVE MANAGEMENT</vt:lpstr>
      <vt:lpstr>PowerPoint Presentation</vt:lpstr>
      <vt:lpstr>PowerPoint Presentation</vt:lpstr>
      <vt:lpstr>PowerPoint Presentation</vt:lpstr>
      <vt:lpstr>O Patient was advised to continue Anti-Tb  Medications for a period of 24 months as  per guidelines for Musculoskeletal TB and  have regular follow-up.</vt:lpstr>
      <vt:lpstr>SAGE</vt:lpstr>
      <vt:lpstr>LEARNING POINTS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office-Admin</dc:creator>
  <cp:lastModifiedBy>Vijay Gaikwad</cp:lastModifiedBy>
  <cp:revision>1</cp:revision>
  <dcterms:created xsi:type="dcterms:W3CDTF">2019-08-13T07:30:55Z</dcterms:created>
  <dcterms:modified xsi:type="dcterms:W3CDTF">2019-08-16T05:50:40Z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2019-08-08T00:00:00Z</vt:filetime>
  </property>
  <property fmtid="{D5CDD505-2E9C-101B-9397-08002B2CF9AE}" pid="3" name="LastSaved">
    <vt:filetime>2019-08-13T00:00:00Z</vt:filetime>
  </property>
</Properties>
</file>