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760" r:id="rId1"/>
  </p:sldMasterIdLst>
  <p:notesMasterIdLst>
    <p:notesMasterId r:id="rId43"/>
  </p:notesMasterIdLst>
  <p:sldIdLst>
    <p:sldId id="379" r:id="rId2"/>
    <p:sldId id="446" r:id="rId3"/>
    <p:sldId id="447" r:id="rId4"/>
    <p:sldId id="449" r:id="rId5"/>
    <p:sldId id="445" r:id="rId6"/>
    <p:sldId id="440" r:id="rId7"/>
    <p:sldId id="439" r:id="rId8"/>
    <p:sldId id="437" r:id="rId9"/>
    <p:sldId id="442" r:id="rId10"/>
    <p:sldId id="480" r:id="rId11"/>
    <p:sldId id="452" r:id="rId12"/>
    <p:sldId id="423" r:id="rId13"/>
    <p:sldId id="424" r:id="rId14"/>
    <p:sldId id="425" r:id="rId15"/>
    <p:sldId id="433" r:id="rId16"/>
    <p:sldId id="434" r:id="rId17"/>
    <p:sldId id="481" r:id="rId18"/>
    <p:sldId id="426" r:id="rId19"/>
    <p:sldId id="427" r:id="rId20"/>
    <p:sldId id="429" r:id="rId21"/>
    <p:sldId id="431" r:id="rId22"/>
    <p:sldId id="432" r:id="rId23"/>
    <p:sldId id="430" r:id="rId24"/>
    <p:sldId id="435" r:id="rId25"/>
    <p:sldId id="428" r:id="rId26"/>
    <p:sldId id="451" r:id="rId27"/>
    <p:sldId id="454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5" r:id="rId37"/>
    <p:sldId id="466" r:id="rId38"/>
    <p:sldId id="467" r:id="rId39"/>
    <p:sldId id="475" r:id="rId40"/>
    <p:sldId id="471" r:id="rId41"/>
    <p:sldId id="422" r:id="rId42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5400" autoAdjust="0"/>
  </p:normalViewPr>
  <p:slideViewPr>
    <p:cSldViewPr>
      <p:cViewPr varScale="1">
        <p:scale>
          <a:sx n="109" d="100"/>
          <a:sy n="109" d="100"/>
        </p:scale>
        <p:origin x="18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9:38.99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0 171,'25'0,"0"0,-1-25,1 25,0 0,0 0,0 0,0 0,0 0,0 0,0 0,0 0,-1 0,1 0,0 0,25 0,-25 0,0 0,0 0,0 0,24 0,1 0,-25 0,0 0,0 0,0 0,0 0,0 0,0 0,0 0,-1-25,1 25,25-25,-25 25,0 0,0 0,0 0,0 0,0 0,-1 0,1 0,0 0,0 0,0 0,0 0,0 0,0 0,0 0,-25-25,25 25,-1 0,26 0,-25 0,0-25,0 25,0 0,0 0,25 0,-1 0,-24 0,0 0,0 0,25 0,-25 0,0 0,0 0,-1 0,1 0,25 0,0 0,-25 0,25 0,-25 0,0 0,24 0,-24 0,25 0,-25 0,0 0,0 0,0 0,0 0,-1 0,1 0,0 0,25 0,-25 0,0 0,25 0,-25 0,-1 0,1 0,0 0,0 0,25 0,-25 0,0 0,0 0,0 0,-1 0,1 0,0 0,25 0,-25 0,0 0,0 0,0 0,0 0,-1 0,1 0,0 0,0 0,0 0,0 0,0 0,0 0,0 0,0 0,0 0,-1 0,1 0,0 0,0 0,0 0,0 0,0 0,0 0,0 0,0 0,-1 0,26 0,-25 0,0 0,0 0,0 0,0 0,0 0,0 0,-1 0,1 0,0 0,0 0,0 0,0 0,0 0,0 0,0 0,0 0,-1 0,1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8:54.03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0 181,'50'0,"-26"0,1 0,0-25,0 25,0 0,25-25,-25 25,0 0,0 0,-1 0,26-25,0 0,-25 25,0 0,0-25,0 25,0 0,-1 0,1 0,0 0,0 0,25 0,-25 0,0 0,0 0,0 0,-1 0,1 0,0 0,0 0,0 0,0 0,0 0,0 0,0 0,0 0,0 0,-1 0,1 0,0 0,0 0,0 0,0 0,0 0,0 0,0 0,0 0,-1 0,1 0,0 0,0 0,0 0,0 0,0 0,0 0,0 0,0 0,24 0,-24 0,0 0,0 0,0 0,0 0,0 0,0 0,0 0,-1 0,1 0,0 0,0 0,0 0,0 0,0 0,0 0,0 0,0 0,-1 0,1 0,0 0,0 0,0 25,0-25,0 0,0 0,0 0,0 0,0 0,-1 0,1 0,0 0,0 0,-25 25,25-25,0 0,-25 25,25-25,0 0,0 0,0 0,-1 0,1 0,0 0,0 0,0 0,0 0,-25 25,0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9:06.91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0 350,'25'0,"25"0,-25 0,-1 0,26 0,-25 0,25 0,-25 0,25 0,-25 0,-1 0,1 0,0 0,0 0,0 0,0 0,0 0,0 0,0 0,0 0,-1 0,1-25,0 25,0 0,0 0,0 0,0 0,0-25,0 25,0 0,24 0,-24-25,0 25,0 0,0 0,0 0,0-25,0 25,0 0,0 0,24 0,-24-25,0 25,25 0,-50-25,25 25,0 0,-25-25,50 25,-26 0,1 0,0 0,0 0,-25-25,25 25,0 0,0 0,0 0,0 0,0 0,-1 0,1-25,0 25,0 0,0 0,0 0,0 0,0 0,25 0,-26 0,1 0,0 0,0 0,0 0,0 0,0 0,0 0,0 0,0 0,0 0,-1 0,1 0,0 0,0 0,0 0,0 0,0-24,0 24,0 0,0 0,24 0,-49-25,50 25,-25 0,0-25,0 25,0 0,25 0,-50-25,24 25,26 0,-25 0,0 0,0 0,0 0,25-25,-1 25,-24 0,25 0,0 0,-25 0,0 0,0 0,0 0,-1 0,1 0,0 0,0 0,0 0,0 0,0 0,0 0,0 0,0 0,0 0,-1 0,1 25,0-25,0 25,0-25,0 0,-25 25,25-25,0 0,0 0,0 0,-1 0,1 0,0 0,0 0,0 0,0 0,0 0,0 0,0 0,0 0,-1 0,1 0,0 0,0 0,0 0,0 0,0 0,0 0,0 0,24 0,-24 0,0-25,0 25,0 0,0 0,25-25,-25 25,0 0,-1 0,1 0,25-25,0 25,-25 0,0 0,0 0,0 0,0 0,-1 0,1 0,0 0,0 0,0 25,0-25,0 0,0 0,0 25,0-25,-25 25,24-25,1 0,-25 25,25-25,0 0,0 0,0 0,0 0,0 0,0 0,0 0,-1 0,1 0,0 0,0 0,0 0,0 0,0 0,0 0,0 0,0 0,-1 0,1 0,0 0,0 0,0 0,0 0,0 0,0 0,0 0,0 0,-1 0,1 0,0 0,0 0,0 0,0 0,0 0,0 0,0 0,0 0,0 0,-1 24,1-24,0 0,0 0,0 0,0 0,0 0,0 0,0 25,0-25,-1 0,1 0,25 0,-25 0,0 0,0 0,0 0,0 0,0 0,-1 0,1 0,0 0,0 0,0 0,0 0,0 0,0 0,0 0,0 0,-1 0,1 0,0 0,0 0,0 0,0 0,0 0,0 0,0 0,0 0,-1 0,1 0,25 0,-25 0,0 0,0 0,0 0,0 0,0 0,0 0,-1 0,1 0,0 0,0 0,0 0,0 0,0 0,0 0,0 0,0 0,-1 0,1 0,0-25,0 25,0 0,0 0,0 0,0 0,0 0,0 0,-1 0,1 0,0 0,0 0,0 0,0 0,0 0,0 0,0 0,0 0,-1 0,1 0,0 0,0 0,0 0,0 0,0 0,0 0,0 0,0 0,-1 0,1 0,0 0,0 0,0 0,0 0,0 0,0 0,0 0,0 0,0 0,-1 0,1 0,0 0,0 0,0 0,0 0,0 0,0 0,0 0,0 0,-1 0,1 0,0 0,0 0,0 0,0 0,0 0,0 0,0 0,0 0,-1 0,1 0,0 25,0-25,0 0,0 0,0 0,0 0,0 0,0 0,-1 0,1 0,0 0,0 0,25 0,-25 0,0 0,0 0,0 0,-1 0,1 0,0 0,0 0,0 0,0 0,0 0,0 0,0 0,0 0,0 0,-1 0,1 0,0 0,0 0,0 0,0 0,0 0,0 0,0 0,0 0,-1 0,1 0,0 0,0 0,0 0,0 0,0 0,0 0,0 0,0 0,-1 0,1 0,0 0,0 0,0 0,0 0,0 0,0 0,0 0,0 0,-1 0,1 0,0 0,25 0,-25 0,0 0,0 0,0 0,0 0,-1 0,1 0,0 0,0 0,0 0,0 0,0 0,0 0,0 0,0 0,0 0,-1 0,1 0,0 0,0 0,0 0,0 0,0 0,0 0,0 0,24 0,-24 0,25 0,-25 0,0 0,0 0,0 0,0 0,0 0,-1 0,1 0,0 0,0 0,0 0,0 0,0 0,0 0,0 0,0 0,-1 0,1 0,0 0,0 0,0 0,0 0,0 0,0 0,0 0,0 0,-1 0,1 0,0 0,0 0,0 0,0 0,0 0,0 0,0 0,0 0,0 0,-1 0,1 0,0 0,0 0,0 0,25 0,-25 0,0 0,0 0,-1 0,1 0,0 0,25 0,0 0,-25 0,0 0,0 0,-1 0,1 0,25 0,-25 0,0 0,0 0,0 0,0 0,0 0,-1 0,1 0,0 0,0 0,0 0,0 0,0 0,0 0,0 0,0 0,-1 0,1 0,0 0,0 0,0 0,0 0,0 0,0 0,0 0,0 0,0 0,-1 0,1 0,0 0,0 0,0 0,0 0,0 0,0 0,0 0,0 0,-1 0,1 0,0 0,0 0,0 0,0 0,0 0,0 0,0 0,0 0,-1 0,1 0,0 0,0 0,0 0,0 0,0 0,0 0,0 0,0 0,-1 0,1 0,0 0,0 0,0 0,0 0,0 0,0 0,0 0,0 0,-1 0,-24 25,25-25,-25 25,25-25,0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9:44.34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1 314,'25'0,"25"0,0 0,0 0,-25 0,49 0,1 0,0 0,49 0,-24 0,0-25,24 25,-24 0,-51-25,1 25,25 0,-50 0,0 0,25 0,-26-25,26 25,-25 0,0 0,0 0,0 0,0 0,0 0,0 0,-1 0,1 0,25-25,-25 25,0 0,0 0,0 0,0 0,0-24,-1 24,26 0,0-25,-25 25,50 0,-50 0,24 0,1-25,-25 25,25 0,-25-25,0 25,25 0,-1-25,-24 25,50 0,-25-25,-25 25,24 0,-24-25,25 25,-25 0,25 0,-25 0,0 0,0 0,-1 0,1 0,0 0,0 0,0 0,0 0,0 0,0 0,0 0,0 0,-1 0,1 0,0 0,0 0,0 0,0 0,0 0,0 0,0 0,0 0,0 0,-1 0,1 0,0 0,0 0,0 0,0 0,0 0,0 0,0 0,0 0,-1 0,1 25,-25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9:58.73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0 501,'24'0,"51"0,-50 0,50 0,-1 0,-24 0,25 0,0 0,-25-25,24 25,1 0,-25-25,24 25,1 0,-25 0,0 0,24 0,-49 0,25 0,0-25,-25 25,25 0,-1-24,-24 24,25 0,-25-25,25 25,-25 0,0-25,24 25,-24 0,25-25,0 25,0 0,-25 0,25-25,-1 25,-24 0,25-25,0 25,0 0,-1-25,26 25,-50 0,50-25,-25 25,-1-25,26 25,0 0,-50-25,49 25,-24 0,-25 0,25 0,0 0,-25-24,24 24,1 0,-25 0,25 0,-25 0,25 0,-1 0,-24 0,25 0,0 0,0 0,-25 0,0 0,-1 0,26 0,-25 0,0 0,0 0,0 0,0 0,25 0,-26 0,26 0,-25 0,0 0,25 0,-25 0,25 0,-26 0,1 0,0 0,0 0,25 0,0 0,-25 0,24 0,1 0,0 0,0 0,-25 0,25 0,-25 0,24 0,-24 0,0 0,25 0,0 0,-25 0,0 0,-1 0,1 0,0 0,25 0,0 0,-25 0,25 0,-1 0,-24 0,25 0,-25 0,25 0,24 0,-49 0,25 0,-25 0,25 0,0 0,-25 0,24 0,-24 0,0 0,25 0,-25 0,0 0,0 0,25 0,-26 0,1 0,0 0,0 0,0 0,25 0,0 0,-25 0,-1 24,26-24,-25 0,25 25,0-25,-25 0,24 25,1-25,-25 0,0 0,0 0,25 25,-25-25,0 0,-1 25,1-25,0 0,0 25,0-25,0 0,0 0,0 0,0 0,0 0,-1 0,1 0,0 0,0 0,0 0,0 0,0 0,0 0,0 0,0 0,0 0,-1 0,1 0,0 0,0 0,0 0,0 0,0 0,0 0,0 0,0 0,24 0,-24 0,0 0,0 0,25 0,0 0,-25 0,-1 0,1 0,0 0,0 0,0 0,0 0,25 0,-25 0,0 0,-1 0,1 0,0-25,0 25,25 0,0 0,-25 0,0-25,-1 25,1 0,0 0,0 0,0 0,0 0,0 0,0 0,0 0,0 0,0 0,24-25,1 25,-25-25,0 25,0 0,0 0,0 0,0 0,24 0,-24-25,0 25,0 0,0 0,0 0,0-24,0 24,0 0,-1 0,1-25,0 25,0 0,25 0,-25 0,0 0,0 0,0-25,-1 25,1 0,0 0,0 0,0 0,0 0,0-25,0 25,0 0,0 0,-1 0,1-25,0 25,0 0,0 0,0 0,0 0,0 0,0 0,0 0,0 0,-1 0,1 0,0 0,0 0,0 0,0 0,0 0,0 0,0 0,0 0,-1 0,1 0,0 0,0 0,0 0,0 0,0 0,0 0,0 0,0 0,-1 0,1 0,0 0,0 0,0 0,0 0,0 0,0 0,0 0,0 0,-1 0,1 0,0 0,0 0,0 0,0 0,0 0,0 0,0 0,0 0,-1 0,1 0,0 0,0 0,0 0,0 0,0 0,0 0,0 0,0 0,0 0,-1 0,1 0,0 0,0 0,0 0,0 0,0 0,0 0,0 0,0 0,-1 0,1 0,0 0,0 0,0 0,0 0,0 0,0 0,0 0,0 0,-1 0,-24-25,25 25,0 0,0 0,0 0,0 0,0 0,0 0,0 0,0 0,-1 0,-24-25,25 25,25 0,-25 0,0 0,0 0,0 0,0 0,0 0,-1 0,1 0,0 0,0 0,0 0,0 0,0 0,0 0,0 0,0 0,0 0,-1 0,1 0,0 0,0 0,0 0,0 0,0 0,0 0,0 0,0 0,-1 0,1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10:05.81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62,'25'0,"25"0,-25 0,-1 0,1 0,0 0,0 0,0 0,0 0,0 0,0 0,0 0,0 0,-1 0,1 0,0 0,0 0,0 0,0 0,0 0,0 0,0 0,0 0,0 0,-1 0,1 0,0 0,0 0,0 0,0 0,0 0,0 0,0 0,0 0,-1 0,1 0,0 0,0-25,0 25,0 0,0 0,0 0,0 0,0 0,24 0,-24 0,0 0,0 0,0 0,0 0,0 0,0 0,0 0,-1 0,1-25,0 25,0 0,0 0,25 0,-25 0,0 0,0 0,-1 0,1 0,0 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8:06.98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0,'49'0,"1"0,25 0,-25 0,-25 0,24 0,-24 0,25 0,-25 0,50 0,-50 0,24 0,1 0,-25 0,25 0,-25 0,0 0,0 0,0 0,-1 0,1 0,0 0,0 0,0 0,0 0,0 0,0 0,0 0,0 0,-1 0,1 0,0 0,0 0,0 0,0 0,0 0,0 0,0 0,0 0,-1 0,1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8:11.71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62,'25'-25,"75"25,0-25,-51 25,26 0,25 0,-75 0,24 0,1 0,-25 0,25 0,-25 0,0 0,24 0,-24 0,0 0,0 0,0 0,25 0,0 0,-25 0,24 0,1 0,-25 0,0 0,0 0,0 0,0 0,0 0,-1 0,1 0,0 0,0 0,0 0,0 0,0 0,0 0,0 0,0 0,0 0,-1 0,1 0,0 0,0 0,0 0,0 0,0 0,0 0,0 0,0 0,-1 0,1 0,0 0,0 0,0 0,0 0,0 0,0 0,0 0,24 0,-24 0,0 0,0 0,0 0,0 0,0 0,0 0,0 0,0 0,-25 25,24-25,1 0,0 0,0 0,0 0,25 0,-25 0,0 0,0 0,-1 0,1 0,0 0,0 0,0 0,0 0,0 0,0 0,0 0,0 0,0 0,-1 0,1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8:21.77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0 326,'50'0,"49"-75,1 50,50 0,-26 25,50-25,1 1,-1 24,-74-25,-26 25,1 0,-25 0,-25 0,0 0,-1 0,1 0,0 0,0 0,0 0,25 0,-25 0,25 0,-25 0,24 0,1 0,-25 0,25 0,-25 0,0 0,24 0,-24 0,25 0,-25 0,0 0,25 0,-25 0,24 0,-24 0,0 0,25 0,-25 0,25 0,-25 0,24 0,-24 0,0 0,25 0,0 0,-25 0,0 0,0 0,24 0,1 0,-25 0,0 0,0 0,0 0,0 0,25 0,-26 0,26 25,-25-25,0 0,25 0,-25 24,25-24,-26 0,1 0,25 0,-25 0,25 25,0-25,-25 0,49 0,-24 0,-25 0,50 0,-26 0,-24 0,25 0,-25 0,25 0,-25 0,0 0,24 0,-24 0,0 0,25 0,-25 0,50 0,-50 0,49 0,-24 0,0 0,0 0,24 0,-49 0,25 0,-25 0,25 0,0 0,-1 0,1 0,-25 0,25 0,-25 0,25 0,24-25,-49 25,25 0,0-24,-25 24,25-25,-1 25,-24 0,25 0,-25-25,0 25,25 0,-25 0,24 0,-24 0,25 0,0 0,-25 0,25 0,-25 0,24 0,1 0,0 0,0 0,24 0,-49 0,50 0,0 0,-25 0,-1 0,1 0,0 0,25 0,-50 0,24 0,1 0,-25 0,0 0,0 0,0 0,0 0,25 0,-26 0,1 0,25 0,0 0,0 0,-25 0,24 0,1-25,0 25,-25 0,25 0,-25 0,24-25,1 25,-25 0,0 0,0 0,0 0,0 0,0 0,0 0,-1 0,26 0,-25 0,25-25,-25 25,0 0,0 0,0 0,24 0,-24 0,25 0,-25 0,0 0,0 0,0 0,25 0,-26 0,26 0,0 0,-25 0,0 0,0 0,0 0,0 0,-1 0,1 0,0 0,0 0,0 0,0 0,0 0,0 0,0 0,0 0,-1 0,1 0,0 0,0 0,0 0,0 0,0 0,0 0,0 0,0 0,-1 0,1 0,0 0,0 0,0 0,25 0,-25 0,25 0,-26 0,1 0,0 0,0 0,0 0,0 0,0 0,0 0,0 0,0 0,0 0,-1 0,1 0,0 0,0 0,0 0,0 0,0 0,0 0,0 0,0 0,-1 25,1-25,0 0,0 0,0 0,-25 25,25-25,0 0,0 25,0-25,0 0,-1 0,1 0,0 0,0 0,25 0,0 25,-25-25,24 0,-24 0,0 0,25 0,-25 0,25 0,-25 0,49 0,1 0,-50 25,25-25,-25 0,0 0,-25 24,25-24,-25-24,0-1,0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8:28.33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0 163,'74'0,"26"0,-25-25,-26 0,26 25,-25 0,-25-25,25 25,-1 0,1-25,0 25,0 0,0 0,24 0,26-25,-50 25,49 0,-24 0,-25 0,25 0,-1 0,-49 0,25 0,0 0,-25 0,24 0,-24 0,0 0,0 0,0 0,0 0,25 0,-25 0,0 0,-1 0,26 0,-25 0,25 0,0 0,-25 0,74 0,-24 0,-25 0,25 0,-1 0,-24 0,0 0,-25 0,25 0,-1 0,-24 0,0 0,25 0,0 0,24 0,-24 0,25 0,-25 0,0 0,-1 0,26 0,-50 0,50 0,-50 0,24 0,1 0,-25 0,25 0,-25 0,0 0,0 0,0 0,-1 0,1 0,0 0,0 0,25 0,-25 0,0 0,25 0,-26 0,1 0,0 0,0 0,0 0,0 0,0 0,0 0,0 0,0 0,-1 0,1 0,0 0,0 0,0 0,0 0,0 0,0 0,0 0,0 0,-1 0,1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19-07-22T07:08:40.47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1 300,'25'0,"50"0,-50 0,25 0,-25 0,24 0,-24 0,50 0,-50 0,75 0,24 0,-24 24,24-24,-24 0,-1 25,-24-25,-25 25,0-25,-25 0,24 0,1 0,0 0,25 0,-1 0,1 0,25 0,-1 0,26 0,-25 0,-26 0,26 0,24 0,-24 0,0 0,-26 0,26-25,-1 25,1-25,-50 25,25 0,-1-24,-24 24,25 0,0-25,-1 25,-24-25,50 25,-1 0,1-25,-25 25,99-25,0 0,75-25,-50 50,-24-25,-1 0,-25 25,-74-24,25 24,-50-25,-1 25,-24 0,25-25,-25 25,25 0,0 0,-1 0,-24 0,25 0,-25 0,0 0,25 0,-25 0,0 0,-1 0,1 0,0 0,0 0,0 0,0 0,-25 25,0 0,0-1,0 1,0 0,0 0,0 0,0 0,0 0,0 0,0 0,0 0,0-1,0 1,0 0,-25-25,0 0,0 0,0 0,-24 0,-1 0,0 0,0 0,0 0,0 0,-24 0,24 0,0 0,0 0,25 0,1 0,-1 0,0 0,-25 0,25 0,0 0,0 0,0 0,-24 0,24 0,-50 0,25 0,25 0,0 0,0 0,1 0,-1 0,0 0,0 0,0 0,0 0,0 0,0 0,0 0,0 0,1 0,-1 0,0 0,0 0,0 0,0 0,0 0,-25 0,25 0,0 0,-24 0,24 0,-25 0,25 0,0 0,0 0,0 0,0 0,1 0,-1 0,0 0,0 0,-25 0,0 0,25 0,0 0,1 0,-1 0,0 0,0 0,0 25,-25-25,0 0,-24 25,-1-25,25 0,0 25,-24-25,49 0,0 0,-25 0,25 25,-25-25,25 25,0-25,-24 0,49 25,-50-25,25 0,0 0,-50 0,50 0,-49 0,49 0,-25 0,25 0,0 0,0 0,0 0,1 0,-1 0,0 0,0 0,-25 0,25 0,0 0,0 0,0 0,1 0,-1 0,-25 0,0 0,25 0,-25 0,1 0,-1 0,0 0,0 0,25 0,0 0,-25 0,26 0,-26 0,25 0,0 0,0 0,0 0,0 0,-25 0,1 0,24 0,0 0,0 0,0 0,-25 0,25 0,-24 0,24 0,0 0,0 0,-25 0,25 0,0 0,0 0,0 0,1 0,-26 0,25 0,0 0,0 0,0 0,0 0,0 0,0 0,1 0,24-25,-25 25,0 0,0 0,0 0,0-25,0 25,0-25,0 25,0 0,0 0,1-25,-1 25,0-25,0 0,0 25,0 0,0 0,0 0,0 0,0 0,1 0,-1 0,0 0,25-25,-25 25,0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Header Placeholder 104877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48776" name="Date Placeholder 1048775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 eaLnBrk="1" latinLnBrk="1" hangingPunct="1"/>
            <a:fld id="{566ABCEB-ACFC-4714-9973-3DA970169C29}" type="datetime1">
              <a:rPr lang="en-US" altLang="en-US" sz="1200"/>
              <a:pPr lvl="0" algn="r" eaLnBrk="1" latinLnBrk="1" hangingPunct="1"/>
              <a:t>8/16/2019</a:t>
            </a:fld>
            <a:endParaRPr lang="en-US" altLang="en-US" sz="1200"/>
          </a:p>
        </p:txBody>
      </p:sp>
      <p:sp>
        <p:nvSpPr>
          <p:cNvPr id="1048777" name="Slide Image Placeholder 10487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78" name="Notes Placeholder 104877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779" name="Footer Placeholder 1048778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48780" name="Slide Number Placeholder 1048779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pPr lvl="0" algn="r" eaLnBrk="1" latinLnBrk="1" hangingPunct="1"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227162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Harsh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200" smtClean="0"/>
              <a:pPr lvl="0" algn="r" eaLnBrk="1" latin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164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179126694"/>
      </p:ext>
    </p:extLst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574399526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51839460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637368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035127762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455335097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213148233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5569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39345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048587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>
                <a:solidFill>
                  <a:srgbClr val="FFFFFF"/>
                </a:solidFill>
              </a:rPr>
              <a:pPr lvl="0" eaLnBrk="1" latinLnBrk="1" hangingPunct="1"/>
              <a:t>8/16/2019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1048589" name="Footer Placeholder 1048588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>
              <a:solidFill>
                <a:srgbClr val="E8F0F4"/>
              </a:solidFill>
            </a:endParaRPr>
          </a:p>
        </p:txBody>
      </p:sp>
      <p:sp>
        <p:nvSpPr>
          <p:cNvPr id="1048590" name="Slide Number Placeholder 1048589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>
                <a:solidFill>
                  <a:srgbClr val="FFFFFF"/>
                </a:solidFill>
              </a:rPr>
              <a:pPr lvl="0" algn="r" eaLnBrk="1" latinLnBrk="1" hangingPunct="1"/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1048591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2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74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7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4575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4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9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532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719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33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74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355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28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46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1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90807492"/>
      </p:ext>
    </p:extLst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0000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030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63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Freeform 1048713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>
              <a:gd name="l" fmla="*/ 0 w 5760"/>
              <a:gd name="t" fmla="*/ 0 h 528"/>
              <a:gd name="r" fmla="*/ 5760 w 5760"/>
              <a:gd name="b" fmla="*/ 528 h 528"/>
            </a:gdLst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/>
          </a:p>
        </p:txBody>
      </p:sp>
      <p:sp>
        <p:nvSpPr>
          <p:cNvPr id="1048715" name="Freeform 1048714"/>
          <p:cNvSpPr/>
          <p:nvPr/>
        </p:nvSpPr>
        <p:spPr>
          <a:xfrm>
            <a:off x="-53975" y="5784850"/>
            <a:ext cx="3802062" cy="838200"/>
          </a:xfrm>
          <a:custGeom>
            <a:avLst/>
            <a:gdLst>
              <a:gd name="l" fmla="*/ 0 w 5760"/>
              <a:gd name="t" fmla="*/ 0 h 528"/>
              <a:gd name="r" fmla="*/ 5760 w 5760"/>
              <a:gd name="b" fmla="*/ 528 h 528"/>
            </a:gdLst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-12700" y="5784850"/>
            <a:ext cx="3414712" cy="1092200"/>
            <a:chOff x="-8" y="3644"/>
            <a:chExt cx="2151" cy="688"/>
          </a:xfrm>
        </p:grpSpPr>
        <p:pic>
          <p:nvPicPr>
            <p:cNvPr id="2097206" name="Picture 2097205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16" name="TextBox 1048715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207" name="Picture 209720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32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1_"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Freeform 1048713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>
              <a:gd name="l" fmla="*/ 0 w 5760"/>
              <a:gd name="t" fmla="*/ 0 h 528"/>
              <a:gd name="r" fmla="*/ 5760 w 5760"/>
              <a:gd name="b" fmla="*/ 528 h 528"/>
            </a:gdLst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/>
          </a:p>
        </p:txBody>
      </p:sp>
      <p:sp>
        <p:nvSpPr>
          <p:cNvPr id="1048715" name="Freeform 1048714"/>
          <p:cNvSpPr/>
          <p:nvPr/>
        </p:nvSpPr>
        <p:spPr>
          <a:xfrm>
            <a:off x="-53975" y="5784850"/>
            <a:ext cx="3802062" cy="838200"/>
          </a:xfrm>
          <a:custGeom>
            <a:avLst/>
            <a:gdLst>
              <a:gd name="l" fmla="*/ 0 w 5760"/>
              <a:gd name="t" fmla="*/ 0 h 528"/>
              <a:gd name="r" fmla="*/ 5760 w 5760"/>
              <a:gd name="b" fmla="*/ 528 h 528"/>
            </a:gdLst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-12700" y="5784850"/>
            <a:ext cx="3414712" cy="1092200"/>
            <a:chOff x="-8" y="3644"/>
            <a:chExt cx="2151" cy="688"/>
          </a:xfrm>
        </p:grpSpPr>
        <p:pic>
          <p:nvPicPr>
            <p:cNvPr id="2097206" name="Picture 2097205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16" name="TextBox 1048715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Lucida Sans Unicode" pitchFamily="34" charset="0"/>
                  <a:sym typeface="Arial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2097207" name="Picture 209720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17" name="Date Placeholder 1048716"/>
          <p:cNvSpPr>
            <a:spLocks noGrp="1"/>
          </p:cNvSpPr>
          <p:nvPr>
            <p:ph type="dt" sz="half" idx="2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00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1048718" name="Footer Placeholder 1048717"/>
          <p:cNvSpPr>
            <a:spLocks noGrp="1"/>
          </p:cNvSpPr>
          <p:nvPr>
            <p:ph type="ftr" sz="quarter" idx="3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1048719" name="Slide Number Placeholder 1048718"/>
          <p:cNvSpPr>
            <a:spLocks noGrp="1"/>
          </p:cNvSpPr>
          <p:nvPr>
            <p:ph type="sldNum" sz="quarter" idx="4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Lucida Sans Unicode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000"/>
              <a:pPr lvl="0" algn="r" eaLnBrk="1" latinLnBrk="1" hangingPunct="1"/>
              <a:t>‹#›</a:t>
            </a:fld>
            <a:endParaRPr lang="en-US" altLang="en-US" sz="1000"/>
          </a:p>
        </p:txBody>
      </p:sp>
      <p:sp>
        <p:nvSpPr>
          <p:cNvPr id="1048720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9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576704853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91570081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100326202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21098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608449365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r" eaLnBrk="1" latinLnBrk="1" hangingPunct="1"/>
            <a:endParaRPr lang="en-US" alt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20088542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en-US" altLang="en-US" sz="1000" smtClean="0"/>
              <a:pPr lvl="0" eaLnBrk="1" latinLnBrk="1" hangingPunct="1"/>
              <a:t>8/16/2019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 algn="r" eaLnBrk="1" latinLnBrk="1" hangingPunct="1"/>
            <a:endParaRPr lang="en-US" alt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en-US" altLang="en-US" sz="1000" smtClean="0"/>
              <a:pPr lvl="0" algn="r" eaLnBrk="1" latin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866145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4" r:id="rId33"/>
    <p:sldLayoutId id="2147483795" r:id="rId34"/>
  </p:sldLayoutIdLst>
  <p:hf sldNum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9.emf"/><Relationship Id="rId2" Type="http://schemas.openxmlformats.org/officeDocument/2006/relationships/image" Target="../media/image10.jpeg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8.xml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8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ubtitle 104859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856984" cy="2520279"/>
          </a:xfrm>
          <a:prstGeom prst="rect">
            <a:avLst/>
          </a:prstGeom>
          <a:noFill/>
          <a:ln>
            <a:noFill/>
          </a:ln>
        </p:spPr>
        <p:txBody>
          <a:bodyPr vert="horz" lIns="45720" tIns="45720" rIns="45720" bIns="45720" anchor="t"/>
          <a:lstStyle>
            <a:lvl1pPr marL="109537" algn="ctr">
              <a:buNone/>
              <a:defRPr sz="2700">
                <a:solidFill>
                  <a:schemeClr val="dk1"/>
                </a:solidFill>
              </a:defRPr>
            </a:lvl1pPr>
            <a:lvl2pPr marL="392112" algn="ctr">
              <a:buNone/>
            </a:lvl2pPr>
            <a:lvl3pPr marL="630237" algn="ctr">
              <a:buNone/>
            </a:lvl3pPr>
            <a:lvl4pPr marL="914400" algn="ctr">
              <a:buNone/>
            </a:lvl4pPr>
            <a:lvl5pPr marL="1143000" algn="ctr">
              <a:buNone/>
            </a:lvl5pPr>
          </a:lstStyle>
          <a:p>
            <a:pPr marL="0" lvl="0" algn="r" eaLnBrk="1" latinLnBrk="1" hangingPunct="1">
              <a:lnSpc>
                <a:spcPct val="90000"/>
              </a:lnSpc>
            </a:pPr>
            <a:r>
              <a:rPr lang="en-US" sz="4000" dirty="0"/>
              <a:t> </a:t>
            </a:r>
            <a:r>
              <a:rPr lang="en-US" altLang="en-US" sz="3700" dirty="0">
                <a:solidFill>
                  <a:schemeClr val="lt2"/>
                </a:solidFill>
              </a:rPr>
              <a:t>     </a:t>
            </a:r>
            <a:endParaRPr lang="en-US" altLang="en-US" sz="2500" dirty="0">
              <a:solidFill>
                <a:schemeClr val="lt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404664"/>
          </a:xfrm>
        </p:spPr>
        <p:txBody>
          <a:bodyPr>
            <a:normAutofit fontScale="90000"/>
          </a:bodyPr>
          <a:lstStyle/>
          <a:p>
            <a:endParaRPr lang="en-IN" sz="3200" dirty="0"/>
          </a:p>
        </p:txBody>
      </p:sp>
      <p:sp>
        <p:nvSpPr>
          <p:cNvPr id="2" name="Rectangle 1"/>
          <p:cNvSpPr/>
          <p:nvPr/>
        </p:nvSpPr>
        <p:spPr>
          <a:xfrm>
            <a:off x="539552" y="1844824"/>
            <a:ext cx="828092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00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ENCHONDROMA OF </a:t>
            </a:r>
          </a:p>
          <a:p>
            <a:pPr algn="ctr"/>
            <a:r>
              <a:rPr lang="en-US" sz="5400" b="1" spc="50" dirty="0">
                <a:ln w="0"/>
                <a:solidFill>
                  <a:srgbClr val="0000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LEFT GREAT TOE</a:t>
            </a:r>
          </a:p>
          <a:p>
            <a:pPr algn="ctr"/>
            <a:endParaRPr lang="en-US" sz="5400" b="1" cap="none" spc="50" dirty="0">
              <a:ln w="0"/>
              <a:solidFill>
                <a:srgbClr val="0000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200" b="1" spc="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</a:t>
            </a:r>
            <a:r>
              <a:rPr lang="en-US" sz="3200" b="1" spc="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Harsh Kumar</a:t>
            </a:r>
          </a:p>
          <a:p>
            <a:pPr algn="ctr"/>
            <a:r>
              <a:rPr lang="en-US" sz="3200" b="1" spc="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Resident</a:t>
            </a:r>
          </a:p>
          <a:p>
            <a:pPr algn="ctr"/>
            <a:r>
              <a:rPr lang="en-US" sz="3200" b="1" cap="none" spc="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Dept</a:t>
            </a:r>
            <a:r>
              <a:rPr lang="en-US" sz="3200" b="1" cap="none" spc="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</a:t>
            </a:r>
            <a:r>
              <a:rPr lang="en-US" sz="3200" b="1" cap="none" spc="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Orthopaedics</a:t>
            </a:r>
            <a:endParaRPr lang="en-US" sz="32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055380" cy="1400530"/>
          </a:xfrm>
        </p:spPr>
        <p:txBody>
          <a:bodyPr/>
          <a:lstStyle/>
          <a:p>
            <a:r>
              <a:rPr lang="en-US" dirty="0"/>
              <a:t>Core needle biopsy s/o benign </a:t>
            </a:r>
            <a:r>
              <a:rPr lang="en-US" dirty="0" err="1"/>
              <a:t>chondroma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776864" cy="41234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772817"/>
            <a:ext cx="6711654" cy="4475590"/>
          </a:xfrm>
        </p:spPr>
        <p:txBody>
          <a:bodyPr>
            <a:normAutofit/>
          </a:bodyPr>
          <a:lstStyle/>
          <a:p>
            <a:r>
              <a:rPr lang="en-US" dirty="0"/>
              <a:t>Dorsal incision was marked along the great toe along the tendon of extensor halluces </a:t>
            </a:r>
            <a:r>
              <a:rPr lang="en-US" dirty="0" err="1"/>
              <a:t>longus</a:t>
            </a:r>
            <a:r>
              <a:rPr lang="en-US" dirty="0"/>
              <a:t>, extending 2cm proximal to MTP joint and distally to  base of nail bed </a:t>
            </a:r>
          </a:p>
          <a:p>
            <a:r>
              <a:rPr lang="en-US" dirty="0"/>
              <a:t>Complete exposure of the </a:t>
            </a:r>
            <a:r>
              <a:rPr lang="en-US" dirty="0" err="1"/>
              <a:t>tumour</a:t>
            </a:r>
            <a:r>
              <a:rPr lang="en-US" dirty="0"/>
              <a:t> was done and  along with excision of proximal phalanx after incising the dorsal aspect of the joint capsule</a:t>
            </a:r>
          </a:p>
          <a:p>
            <a:r>
              <a:rPr lang="en-US" dirty="0"/>
              <a:t>Swelling was </a:t>
            </a:r>
            <a:r>
              <a:rPr lang="en-US" dirty="0" err="1"/>
              <a:t>expansile</a:t>
            </a:r>
            <a:r>
              <a:rPr lang="en-US" dirty="0"/>
              <a:t> and </a:t>
            </a:r>
            <a:r>
              <a:rPr lang="en-US" dirty="0" err="1"/>
              <a:t>multiloculated</a:t>
            </a:r>
            <a:r>
              <a:rPr lang="en-US" dirty="0"/>
              <a:t> involving whole of the proximal phalanx and </a:t>
            </a:r>
            <a:r>
              <a:rPr lang="en-US" dirty="0" err="1"/>
              <a:t>inseperable</a:t>
            </a:r>
            <a:r>
              <a:rPr lang="en-US" dirty="0"/>
              <a:t> from the skin at some areas.</a:t>
            </a:r>
          </a:p>
          <a:p>
            <a:r>
              <a:rPr lang="en-US" dirty="0"/>
              <a:t> Hence the decision was taken to  remove whole of proximal phalanx along with </a:t>
            </a:r>
            <a:r>
              <a:rPr lang="en-US" dirty="0" err="1"/>
              <a:t>tumour.Gap</a:t>
            </a:r>
            <a:r>
              <a:rPr lang="en-US" dirty="0"/>
              <a:t> was filled up with fibular strut graft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0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85" y="1417637"/>
            <a:ext cx="4716439" cy="43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456384" cy="1400530"/>
          </a:xfrm>
        </p:spPr>
        <p:txBody>
          <a:bodyPr/>
          <a:lstStyle/>
          <a:p>
            <a:r>
              <a:rPr lang="en-IN" dirty="0" err="1"/>
              <a:t>Tumor</a:t>
            </a:r>
            <a:r>
              <a:rPr lang="en-IN" dirty="0"/>
              <a:t> mass removed intra-operatively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659982" cy="62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HPE of Intra-op sample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340768"/>
            <a:ext cx="6711654" cy="4195481"/>
          </a:xfrm>
        </p:spPr>
        <p:txBody>
          <a:bodyPr/>
          <a:lstStyle/>
          <a:p>
            <a:r>
              <a:rPr lang="en-US" dirty="0"/>
              <a:t>s/o ENCHONDROMA</a:t>
            </a:r>
          </a:p>
          <a:p>
            <a:r>
              <a:rPr lang="en-US" dirty="0"/>
              <a:t>Tumor comprised of lobules of hyaline cartilage separated by bone marrow  </a:t>
            </a:r>
          </a:p>
        </p:txBody>
      </p:sp>
    </p:spTree>
    <p:extLst>
      <p:ext uri="{BB962C8B-B14F-4D97-AF65-F5344CB8AC3E}">
        <p14:creationId xmlns:p14="http://schemas.microsoft.com/office/powerpoint/2010/main" val="126011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4155926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451596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 year old male came to the OPD with swelling in his left great toe since 6 months</a:t>
            </a:r>
          </a:p>
          <a:p>
            <a:r>
              <a:rPr lang="en-US" dirty="0"/>
              <a:t>Swelling was associated with intermittent pain which was dull aching type, no </a:t>
            </a:r>
            <a:r>
              <a:rPr lang="en-US" dirty="0" err="1"/>
              <a:t>aggreviating</a:t>
            </a:r>
            <a:r>
              <a:rPr lang="en-US" dirty="0"/>
              <a:t> or relieving factors</a:t>
            </a:r>
          </a:p>
          <a:p>
            <a:r>
              <a:rPr lang="en-US" dirty="0"/>
              <a:t>Swelling was insidious in onset and gradual in progression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3511226" cy="1400530"/>
          </a:xfrm>
        </p:spPr>
        <p:txBody>
          <a:bodyPr/>
          <a:lstStyle/>
          <a:p>
            <a:r>
              <a:rPr lang="en-IN" dirty="0"/>
              <a:t>6cm FIBULAR STRUT graft was taken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451596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2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159298" cy="1400530"/>
          </a:xfrm>
        </p:spPr>
        <p:txBody>
          <a:bodyPr/>
          <a:lstStyle/>
          <a:p>
            <a:r>
              <a:rPr lang="en-US" dirty="0"/>
              <a:t>K wire fixation of the fibular strut graft to maintain the length and  stability</a:t>
            </a:r>
            <a:br>
              <a:rPr lang="en-US" dirty="0"/>
            </a:b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116632"/>
            <a:ext cx="4443958" cy="5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5380" cy="1400530"/>
          </a:xfrm>
        </p:spPr>
        <p:txBody>
          <a:bodyPr/>
          <a:lstStyle/>
          <a:p>
            <a:r>
              <a:rPr lang="en-IN" dirty="0"/>
              <a:t>Intra op C-arm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66466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13" y="188640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223194" cy="1400530"/>
          </a:xfrm>
        </p:spPr>
        <p:txBody>
          <a:bodyPr/>
          <a:lstStyle/>
          <a:p>
            <a:r>
              <a:rPr lang="en-IN" dirty="0" err="1"/>
              <a:t>ImmediatePost</a:t>
            </a:r>
            <a:r>
              <a:rPr lang="en-IN" dirty="0"/>
              <a:t> OP </a:t>
            </a:r>
            <a:r>
              <a:rPr lang="en-IN" dirty="0" err="1"/>
              <a:t>Xray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5348"/>
            <a:ext cx="4905797" cy="62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5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surgery patient was put on a below knee slab non weight bearing for 12 weeks with a gradual transition to partial weight bearing </a:t>
            </a:r>
          </a:p>
        </p:txBody>
      </p:sp>
    </p:spTree>
    <p:extLst>
      <p:ext uri="{BB962C8B-B14F-4D97-AF65-F5344CB8AC3E}">
        <p14:creationId xmlns:p14="http://schemas.microsoft.com/office/powerpoint/2010/main" val="100878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055380" cy="1400530"/>
          </a:xfrm>
        </p:spPr>
        <p:txBody>
          <a:bodyPr/>
          <a:lstStyle/>
          <a:p>
            <a:r>
              <a:rPr lang="en-IN" dirty="0"/>
              <a:t>4 Weeks Post OP </a:t>
            </a:r>
            <a:r>
              <a:rPr lang="en-IN" dirty="0" err="1"/>
              <a:t>Xray</a:t>
            </a:r>
            <a:endParaRPr lang="en-IN" dirty="0"/>
          </a:p>
        </p:txBody>
      </p:sp>
      <p:pic>
        <p:nvPicPr>
          <p:cNvPr id="1026" name="Picture 2" descr="C:\Users\hp\Desktop\IMG_20190720_22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38983"/>
            <a:ext cx="6054720" cy="4666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354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85793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ENCHONDROMA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292743"/>
          </a:xfrm>
        </p:spPr>
        <p:txBody>
          <a:bodyPr/>
          <a:lstStyle/>
          <a:p>
            <a:r>
              <a:rPr lang="en-IN" dirty="0"/>
              <a:t>A benign </a:t>
            </a:r>
            <a:r>
              <a:rPr lang="en-IN" dirty="0" err="1"/>
              <a:t>chondrogenic</a:t>
            </a:r>
            <a:r>
              <a:rPr lang="en-IN" dirty="0"/>
              <a:t> tumor composed of hyaline cartilage</a:t>
            </a:r>
          </a:p>
          <a:p>
            <a:r>
              <a:rPr lang="en-IN" dirty="0"/>
              <a:t>Located in the </a:t>
            </a:r>
            <a:r>
              <a:rPr lang="en-IN" dirty="0" err="1"/>
              <a:t>medullary</a:t>
            </a:r>
            <a:r>
              <a:rPr lang="en-IN" dirty="0"/>
              <a:t> cavity</a:t>
            </a:r>
          </a:p>
          <a:p>
            <a:r>
              <a:rPr lang="en-IN" dirty="0"/>
              <a:t>Caused by an abnormality of </a:t>
            </a:r>
            <a:r>
              <a:rPr lang="en-IN" dirty="0" err="1"/>
              <a:t>chondroblast</a:t>
            </a:r>
            <a:r>
              <a:rPr lang="en-IN" dirty="0"/>
              <a:t> function in </a:t>
            </a:r>
            <a:r>
              <a:rPr lang="en-IN" dirty="0" err="1"/>
              <a:t>physis</a:t>
            </a:r>
            <a:endParaRPr lang="en-IN" dirty="0"/>
          </a:p>
          <a:p>
            <a:r>
              <a:rPr lang="en-IN" b="1" dirty="0">
                <a:solidFill>
                  <a:srgbClr val="FF0000"/>
                </a:solidFill>
              </a:rPr>
              <a:t>EPIDEMIOLOGY</a:t>
            </a:r>
          </a:p>
          <a:p>
            <a:r>
              <a:rPr lang="en-IN" dirty="0"/>
              <a:t>INCIDENCE: 2</a:t>
            </a:r>
            <a:r>
              <a:rPr lang="en-IN" baseline="30000" dirty="0"/>
              <a:t>nd</a:t>
            </a:r>
            <a:r>
              <a:rPr lang="en-IN" dirty="0"/>
              <a:t> MC benign cartilage lesion(</a:t>
            </a:r>
            <a:r>
              <a:rPr lang="en-IN" dirty="0" err="1"/>
              <a:t>osteochondroma</a:t>
            </a:r>
            <a:r>
              <a:rPr lang="en-IN" dirty="0"/>
              <a:t> is MC)</a:t>
            </a:r>
          </a:p>
          <a:p>
            <a:r>
              <a:rPr lang="en-IN" dirty="0" err="1"/>
              <a:t>Male:female</a:t>
            </a:r>
            <a:r>
              <a:rPr lang="en-IN" dirty="0"/>
              <a:t> ratio 1:1</a:t>
            </a:r>
          </a:p>
          <a:p>
            <a:r>
              <a:rPr lang="en-IN" dirty="0"/>
              <a:t>MC in 20-50 yrs olds</a:t>
            </a:r>
          </a:p>
          <a:p>
            <a:r>
              <a:rPr lang="en-IN" dirty="0"/>
              <a:t>Usually found in </a:t>
            </a:r>
            <a:r>
              <a:rPr lang="en-IN" dirty="0" err="1"/>
              <a:t>medullary</a:t>
            </a:r>
            <a:r>
              <a:rPr lang="en-IN" dirty="0"/>
              <a:t> cavity of </a:t>
            </a:r>
            <a:r>
              <a:rPr lang="en-IN" dirty="0" err="1"/>
              <a:t>diaphysis</a:t>
            </a:r>
            <a:r>
              <a:rPr lang="en-IN" dirty="0"/>
              <a:t> or </a:t>
            </a:r>
            <a:r>
              <a:rPr lang="en-IN" dirty="0" err="1"/>
              <a:t>metaphysis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957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181"/>
          </a:xfrm>
        </p:spPr>
        <p:txBody>
          <a:bodyPr/>
          <a:lstStyle/>
          <a:p>
            <a:r>
              <a:rPr lang="en-IN" dirty="0"/>
              <a:t>The most common location hand (60%)&gt;feet</a:t>
            </a:r>
          </a:p>
          <a:p>
            <a:r>
              <a:rPr lang="en-IN" dirty="0"/>
              <a:t>MC bone tumor in hand is </a:t>
            </a:r>
            <a:r>
              <a:rPr lang="en-IN" dirty="0" err="1"/>
              <a:t>enchondroma</a:t>
            </a:r>
            <a:r>
              <a:rPr lang="en-IN" dirty="0"/>
              <a:t>.</a:t>
            </a:r>
          </a:p>
          <a:p>
            <a:r>
              <a:rPr lang="en-IN" dirty="0"/>
              <a:t>Other locations include distal femur(20%)&gt; proximal </a:t>
            </a:r>
            <a:r>
              <a:rPr lang="en-IN" dirty="0" err="1"/>
              <a:t>humerus</a:t>
            </a:r>
            <a:r>
              <a:rPr lang="en-IN" dirty="0"/>
              <a:t>(10%)</a:t>
            </a:r>
          </a:p>
          <a:p>
            <a:r>
              <a:rPr lang="en-IN" dirty="0"/>
              <a:t>Rare in the </a:t>
            </a:r>
            <a:r>
              <a:rPr lang="en-IN" dirty="0" err="1"/>
              <a:t>pelvis,scapula</a:t>
            </a:r>
            <a:r>
              <a:rPr lang="en-IN" dirty="0"/>
              <a:t>, ribs</a:t>
            </a:r>
          </a:p>
          <a:p>
            <a:endParaRPr lang="en-IN" dirty="0"/>
          </a:p>
          <a:p>
            <a:r>
              <a:rPr lang="en-IN" b="1" dirty="0">
                <a:solidFill>
                  <a:srgbClr val="FF0000"/>
                </a:solidFill>
              </a:rPr>
              <a:t>PATHOPHYSIOLOGY</a:t>
            </a:r>
          </a:p>
          <a:p>
            <a:r>
              <a:rPr lang="en-IN" dirty="0" err="1"/>
              <a:t>Enchondromas</a:t>
            </a:r>
            <a:r>
              <a:rPr lang="en-IN" dirty="0"/>
              <a:t> represent incomplete </a:t>
            </a:r>
            <a:r>
              <a:rPr lang="en-IN" dirty="0" err="1"/>
              <a:t>enchondral</a:t>
            </a:r>
            <a:r>
              <a:rPr lang="en-IN" dirty="0"/>
              <a:t> ossification</a:t>
            </a:r>
          </a:p>
          <a:p>
            <a:r>
              <a:rPr lang="en-IN" dirty="0" err="1"/>
              <a:t>Chondroblast</a:t>
            </a:r>
            <a:r>
              <a:rPr lang="en-IN" dirty="0"/>
              <a:t> and fragments of epiphyseal cartilage escape from the </a:t>
            </a:r>
            <a:r>
              <a:rPr lang="en-IN" dirty="0" err="1"/>
              <a:t>physis,displace</a:t>
            </a:r>
            <a:r>
              <a:rPr lang="en-IN" dirty="0"/>
              <a:t> into the metaphysis and proliferate there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540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087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Mild restriction of motion of left great toe and a  regular swelling over the dorsal aspect of left great </a:t>
            </a:r>
            <a:r>
              <a:rPr lang="en-US" dirty="0" err="1"/>
              <a:t>toe,hard</a:t>
            </a:r>
            <a:r>
              <a:rPr lang="en-US" dirty="0"/>
              <a:t> in consistency without any neurovascular </a:t>
            </a:r>
            <a:r>
              <a:rPr lang="en-US" dirty="0" err="1"/>
              <a:t>impairement</a:t>
            </a:r>
            <a:endParaRPr lang="en-US" dirty="0"/>
          </a:p>
          <a:p>
            <a:r>
              <a:rPr lang="en-US" dirty="0"/>
              <a:t>No presence of </a:t>
            </a:r>
            <a:r>
              <a:rPr lang="en-US" dirty="0" err="1"/>
              <a:t>scars,sinuses,pigmentation</a:t>
            </a:r>
            <a:r>
              <a:rPr lang="en-US" dirty="0"/>
              <a:t> or any ulceration over the swelling</a:t>
            </a:r>
          </a:p>
        </p:txBody>
      </p:sp>
    </p:spTree>
    <p:extLst>
      <p:ext uri="{BB962C8B-B14F-4D97-AF65-F5344CB8AC3E}">
        <p14:creationId xmlns:p14="http://schemas.microsoft.com/office/powerpoint/2010/main" val="3996185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u="sng" dirty="0"/>
              <a:t>ASSOCIATED CONDITIONS</a:t>
            </a:r>
          </a:p>
          <a:p>
            <a:r>
              <a:rPr lang="en-IN" dirty="0">
                <a:solidFill>
                  <a:srgbClr val="FF0000"/>
                </a:solidFill>
              </a:rPr>
              <a:t>OLLIER’S disease </a:t>
            </a:r>
            <a:r>
              <a:rPr lang="en-IN" dirty="0"/>
              <a:t>(multiple </a:t>
            </a:r>
            <a:r>
              <a:rPr lang="en-IN" dirty="0" err="1"/>
              <a:t>endochodromatosis</a:t>
            </a:r>
            <a:r>
              <a:rPr lang="en-IN" dirty="0"/>
              <a:t>)</a:t>
            </a:r>
          </a:p>
          <a:p>
            <a:r>
              <a:rPr lang="en-IN" dirty="0" err="1"/>
              <a:t>Sporodic</a:t>
            </a:r>
            <a:r>
              <a:rPr lang="en-IN" dirty="0"/>
              <a:t> </a:t>
            </a:r>
            <a:r>
              <a:rPr lang="en-IN" dirty="0" err="1"/>
              <a:t>inheritence</a:t>
            </a:r>
            <a:r>
              <a:rPr lang="en-IN" dirty="0"/>
              <a:t> with no genetic predisposition.</a:t>
            </a:r>
          </a:p>
          <a:p>
            <a:r>
              <a:rPr lang="en-IN" dirty="0"/>
              <a:t>Skeletal dysplasia with failure of normal </a:t>
            </a:r>
            <a:r>
              <a:rPr lang="en-IN" dirty="0" err="1"/>
              <a:t>enchondral</a:t>
            </a:r>
            <a:r>
              <a:rPr lang="en-IN" dirty="0"/>
              <a:t> ossifications.</a:t>
            </a:r>
          </a:p>
          <a:p>
            <a:r>
              <a:rPr lang="en-IN" dirty="0" err="1"/>
              <a:t>Enchondromas</a:t>
            </a:r>
            <a:r>
              <a:rPr lang="en-IN" dirty="0"/>
              <a:t> </a:t>
            </a:r>
            <a:r>
              <a:rPr lang="en-IN" dirty="0" err="1"/>
              <a:t>throught</a:t>
            </a:r>
            <a:r>
              <a:rPr lang="en-IN" dirty="0"/>
              <a:t> the </a:t>
            </a:r>
            <a:r>
              <a:rPr lang="en-IN" dirty="0" err="1"/>
              <a:t>metaphysis</a:t>
            </a:r>
            <a:r>
              <a:rPr lang="en-IN" dirty="0"/>
              <a:t> and </a:t>
            </a:r>
            <a:r>
              <a:rPr lang="en-IN" dirty="0" err="1"/>
              <a:t>diaphyses</a:t>
            </a:r>
            <a:r>
              <a:rPr lang="en-IN" dirty="0"/>
              <a:t> of long bones </a:t>
            </a:r>
          </a:p>
          <a:p>
            <a:r>
              <a:rPr lang="en-IN" dirty="0"/>
              <a:t>Involved bones are </a:t>
            </a:r>
            <a:r>
              <a:rPr lang="en-IN" dirty="0" err="1"/>
              <a:t>dysplastic,with</a:t>
            </a:r>
            <a:r>
              <a:rPr lang="en-IN" dirty="0"/>
              <a:t> shortening and bowing</a:t>
            </a:r>
          </a:p>
          <a:p>
            <a:r>
              <a:rPr lang="en-IN" dirty="0"/>
              <a:t>Risk of malignant transformation &lt;30%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72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Sporodic</a:t>
            </a:r>
            <a:r>
              <a:rPr lang="en-IN" dirty="0"/>
              <a:t> </a:t>
            </a:r>
            <a:r>
              <a:rPr lang="en-IN" dirty="0" err="1"/>
              <a:t>inheritence</a:t>
            </a:r>
            <a:r>
              <a:rPr lang="en-IN" dirty="0"/>
              <a:t> with no genetic predisposition </a:t>
            </a:r>
          </a:p>
          <a:p>
            <a:r>
              <a:rPr lang="en-IN" dirty="0"/>
              <a:t>Multiple </a:t>
            </a:r>
            <a:r>
              <a:rPr lang="en-IN" dirty="0" err="1"/>
              <a:t>enchondromas</a:t>
            </a:r>
            <a:r>
              <a:rPr lang="en-IN" dirty="0"/>
              <a:t> and soft tissue </a:t>
            </a:r>
            <a:r>
              <a:rPr lang="en-IN" dirty="0" err="1"/>
              <a:t>angiomas</a:t>
            </a:r>
            <a:endParaRPr lang="en-IN" dirty="0"/>
          </a:p>
          <a:p>
            <a:r>
              <a:rPr lang="en-IN" dirty="0" err="1"/>
              <a:t>Radiographically,enchondromas</a:t>
            </a:r>
            <a:r>
              <a:rPr lang="en-IN" dirty="0"/>
              <a:t> in </a:t>
            </a:r>
            <a:r>
              <a:rPr lang="en-IN" dirty="0" err="1"/>
              <a:t>Maffucci’s</a:t>
            </a:r>
            <a:r>
              <a:rPr lang="en-IN" dirty="0"/>
              <a:t> syndrome markedly expand the bone and </a:t>
            </a:r>
            <a:r>
              <a:rPr lang="en-IN" dirty="0" err="1"/>
              <a:t>angiomas</a:t>
            </a:r>
            <a:r>
              <a:rPr lang="en-IN" dirty="0"/>
              <a:t> are seen as </a:t>
            </a:r>
            <a:r>
              <a:rPr lang="en-IN" dirty="0" err="1"/>
              <a:t>small,round</a:t>
            </a:r>
            <a:r>
              <a:rPr lang="en-IN" dirty="0"/>
              <a:t> calcified </a:t>
            </a:r>
            <a:r>
              <a:rPr lang="en-IN" dirty="0" err="1"/>
              <a:t>phlebolith</a:t>
            </a:r>
            <a:endParaRPr lang="en-IN" dirty="0"/>
          </a:p>
          <a:p>
            <a:r>
              <a:rPr lang="en-IN" dirty="0"/>
              <a:t>Risk of malignant transformation up to 100%</a:t>
            </a:r>
          </a:p>
          <a:p>
            <a:r>
              <a:rPr lang="en-IN" dirty="0"/>
              <a:t>Also has increased risk of visceral malignancies (</a:t>
            </a:r>
            <a:r>
              <a:rPr lang="en-IN" dirty="0" err="1"/>
              <a:t>astrocytoma,GI</a:t>
            </a:r>
            <a:r>
              <a:rPr lang="en-IN" dirty="0"/>
              <a:t> malignancy)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rgbClr val="FF0000"/>
                </a:solidFill>
              </a:rPr>
              <a:t>MAFFUCCI syndrome</a:t>
            </a:r>
          </a:p>
        </p:txBody>
      </p:sp>
    </p:spTree>
    <p:extLst>
      <p:ext uri="{BB962C8B-B14F-4D97-AF65-F5344CB8AC3E}">
        <p14:creationId xmlns:p14="http://schemas.microsoft.com/office/powerpoint/2010/main" val="3206450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SYMPTOMS</a:t>
            </a:r>
          </a:p>
          <a:p>
            <a:r>
              <a:rPr lang="en-IN" dirty="0"/>
              <a:t> asymptomatic, discovered </a:t>
            </a:r>
            <a:r>
              <a:rPr lang="en-IN" dirty="0" err="1"/>
              <a:t>incidently</a:t>
            </a:r>
            <a:r>
              <a:rPr lang="en-IN" dirty="0"/>
              <a:t> on radiographs--Usually true for </a:t>
            </a:r>
            <a:r>
              <a:rPr lang="en-IN" dirty="0" err="1"/>
              <a:t>enchondromas</a:t>
            </a:r>
            <a:r>
              <a:rPr lang="en-IN" dirty="0"/>
              <a:t> in long bones and foot</a:t>
            </a:r>
          </a:p>
          <a:p>
            <a:r>
              <a:rPr lang="en-IN" dirty="0"/>
              <a:t>Pathological fractures--Often seen with </a:t>
            </a:r>
            <a:r>
              <a:rPr lang="en-IN" dirty="0" err="1"/>
              <a:t>enchondromas</a:t>
            </a:r>
            <a:r>
              <a:rPr lang="en-IN" dirty="0"/>
              <a:t> in the hand </a:t>
            </a: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r>
              <a:rPr lang="en-IN" dirty="0"/>
              <a:t>Pain is uncommon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1065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429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chemeClr val="accent2"/>
                </a:solidFill>
              </a:rPr>
              <a:t>Physical exam </a:t>
            </a:r>
          </a:p>
          <a:p>
            <a:r>
              <a:rPr lang="en-IN" dirty="0"/>
              <a:t>Shortening and angular deformities </a:t>
            </a:r>
          </a:p>
          <a:p>
            <a:r>
              <a:rPr lang="en-IN" dirty="0" err="1"/>
              <a:t>Enchondromas</a:t>
            </a:r>
            <a:r>
              <a:rPr lang="en-IN" dirty="0"/>
              <a:t> may disrupt the growth plate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u="sng" dirty="0">
                <a:solidFill>
                  <a:srgbClr val="FF0000"/>
                </a:solidFill>
              </a:rPr>
              <a:t>Imaging </a:t>
            </a:r>
          </a:p>
          <a:p>
            <a:r>
              <a:rPr lang="en-IN" dirty="0"/>
              <a:t>    radiographs </a:t>
            </a:r>
          </a:p>
          <a:p>
            <a:r>
              <a:rPr lang="en-IN" dirty="0"/>
              <a:t>    skeletal surveys if </a:t>
            </a:r>
            <a:r>
              <a:rPr lang="en-IN" dirty="0" err="1"/>
              <a:t>polyostotic</a:t>
            </a:r>
            <a:r>
              <a:rPr lang="en-IN" dirty="0"/>
              <a:t> disease is suspected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1157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3179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u="sng" dirty="0">
                <a:solidFill>
                  <a:srgbClr val="FF0000"/>
                </a:solidFill>
              </a:rPr>
              <a:t>FINDINGS</a:t>
            </a:r>
            <a:r>
              <a:rPr lang="en-IN" b="1" dirty="0"/>
              <a:t> </a:t>
            </a:r>
          </a:p>
          <a:p>
            <a:r>
              <a:rPr lang="en-IN" dirty="0"/>
              <a:t>well defined lucent central medullary lesions that calcify over time</a:t>
            </a:r>
          </a:p>
          <a:p>
            <a:r>
              <a:rPr lang="en-IN" dirty="0"/>
              <a:t>1 to 10 cm in size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dirty="0" err="1"/>
              <a:t>metaphyseal</a:t>
            </a:r>
            <a:r>
              <a:rPr lang="en-IN" dirty="0"/>
              <a:t> location when they first appear </a:t>
            </a:r>
          </a:p>
          <a:p>
            <a:r>
              <a:rPr lang="en-IN" dirty="0"/>
              <a:t>Appear more like </a:t>
            </a:r>
            <a:r>
              <a:rPr lang="en-IN" dirty="0" err="1"/>
              <a:t>diaphyseal</a:t>
            </a:r>
            <a:r>
              <a:rPr lang="en-IN" dirty="0"/>
              <a:t> as the long bones grows</a:t>
            </a:r>
          </a:p>
          <a:p>
            <a:r>
              <a:rPr lang="en-IN" dirty="0"/>
              <a:t>Pop corn stippling, arcs whorls rings </a:t>
            </a:r>
          </a:p>
          <a:p>
            <a:r>
              <a:rPr lang="en-IN" dirty="0"/>
              <a:t>Minimal </a:t>
            </a:r>
            <a:r>
              <a:rPr lang="en-IN" dirty="0" err="1"/>
              <a:t>endosteal</a:t>
            </a:r>
            <a:r>
              <a:rPr lang="en-IN" dirty="0"/>
              <a:t> erosion (&lt;50% width of cortex)</a:t>
            </a:r>
          </a:p>
          <a:p>
            <a:r>
              <a:rPr lang="en-IN" dirty="0"/>
              <a:t>Cortical expansion and thinning may be present in hands and feet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039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OLLIER’S DISEASE</a:t>
            </a:r>
          </a:p>
          <a:p>
            <a:r>
              <a:rPr lang="en-IN" dirty="0"/>
              <a:t>    </a:t>
            </a:r>
            <a:r>
              <a:rPr lang="en-IN" dirty="0" err="1"/>
              <a:t>Enchondromas</a:t>
            </a:r>
            <a:r>
              <a:rPr lang="en-IN" dirty="0"/>
              <a:t> markedly expand the bone</a:t>
            </a:r>
          </a:p>
          <a:p>
            <a:r>
              <a:rPr lang="en-IN" dirty="0"/>
              <a:t>     bones are dysplastic with shortening and bowing</a:t>
            </a: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MAFFUCCI’S SYNDROME</a:t>
            </a:r>
          </a:p>
          <a:p>
            <a:r>
              <a:rPr lang="en-IN" dirty="0"/>
              <a:t>  </a:t>
            </a:r>
            <a:r>
              <a:rPr lang="en-IN" dirty="0" err="1"/>
              <a:t>Enchondromas</a:t>
            </a:r>
            <a:r>
              <a:rPr lang="en-IN" dirty="0"/>
              <a:t> markedly expand the bone </a:t>
            </a:r>
          </a:p>
          <a:p>
            <a:r>
              <a:rPr lang="en-IN" dirty="0" err="1"/>
              <a:t>Angiomas</a:t>
            </a:r>
            <a:r>
              <a:rPr lang="en-IN" dirty="0"/>
              <a:t> are visible as calcified  </a:t>
            </a:r>
            <a:r>
              <a:rPr lang="en-IN" dirty="0" err="1"/>
              <a:t>pheleboliths</a:t>
            </a:r>
            <a:r>
              <a:rPr lang="en-IN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2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305"/>
          </a:xfrm>
        </p:spPr>
        <p:txBody>
          <a:bodyPr/>
          <a:lstStyle/>
          <a:p>
            <a:pPr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Indications </a:t>
            </a:r>
          </a:p>
          <a:p>
            <a:r>
              <a:rPr lang="en-IN" dirty="0"/>
              <a:t>Identify size and </a:t>
            </a:r>
            <a:r>
              <a:rPr lang="en-IN" dirty="0" err="1"/>
              <a:t>intramedullary</a:t>
            </a:r>
            <a:r>
              <a:rPr lang="en-IN" dirty="0"/>
              <a:t> extent and soft tissue extension</a:t>
            </a:r>
          </a:p>
          <a:p>
            <a:r>
              <a:rPr lang="en-IN" dirty="0"/>
              <a:t> Differentiate from </a:t>
            </a:r>
            <a:r>
              <a:rPr lang="en-IN" dirty="0" err="1"/>
              <a:t>chondrosarcoma</a:t>
            </a:r>
            <a:endParaRPr lang="en-IN" dirty="0"/>
          </a:p>
          <a:p>
            <a:pPr marL="0" indent="0">
              <a:buNone/>
            </a:pPr>
            <a:r>
              <a:rPr lang="en-IN" b="1" u="sng" dirty="0"/>
              <a:t>Findings </a:t>
            </a:r>
          </a:p>
          <a:p>
            <a:r>
              <a:rPr lang="en-IN" dirty="0"/>
              <a:t>Lobular and bright in T2 weighted images</a:t>
            </a:r>
          </a:p>
          <a:p>
            <a:r>
              <a:rPr lang="en-IN" dirty="0"/>
              <a:t>No bone marrow </a:t>
            </a:r>
            <a:r>
              <a:rPr lang="en-IN" dirty="0" err="1"/>
              <a:t>edema</a:t>
            </a:r>
            <a:r>
              <a:rPr lang="en-IN" dirty="0"/>
              <a:t> or </a:t>
            </a:r>
            <a:r>
              <a:rPr lang="en-IN" dirty="0" err="1"/>
              <a:t>perosteal</a:t>
            </a:r>
            <a:r>
              <a:rPr lang="en-IN" dirty="0"/>
              <a:t> reaction</a:t>
            </a:r>
          </a:p>
          <a:p>
            <a:r>
              <a:rPr lang="en-IN" dirty="0"/>
              <a:t>May show steak of cartilage or “sled runner tracks”</a:t>
            </a:r>
          </a:p>
          <a:p>
            <a:r>
              <a:rPr lang="en-IN" dirty="0" err="1"/>
              <a:t>Medullary</a:t>
            </a:r>
            <a:r>
              <a:rPr lang="en-IN" dirty="0"/>
              <a:t> fill &gt;90% suggests </a:t>
            </a:r>
            <a:r>
              <a:rPr lang="en-IN" dirty="0" err="1"/>
              <a:t>chondrosarcoma</a:t>
            </a:r>
            <a:r>
              <a:rPr lang="en-IN" dirty="0"/>
              <a:t> instead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2529"/>
          </a:xfrm>
        </p:spPr>
        <p:txBody>
          <a:bodyPr/>
          <a:lstStyle/>
          <a:p>
            <a:r>
              <a:rPr lang="en-IN" sz="3200" dirty="0">
                <a:solidFill>
                  <a:schemeClr val="accent1"/>
                </a:solidFill>
              </a:rPr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3712463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>
                <a:solidFill>
                  <a:schemeClr val="accent1"/>
                </a:solidFill>
              </a:rPr>
              <a:t>Core Needle Biopsy</a:t>
            </a:r>
          </a:p>
          <a:p>
            <a:r>
              <a:rPr lang="en-IN" dirty="0"/>
              <a:t>   from areas of bone scalloping or </a:t>
            </a:r>
            <a:r>
              <a:rPr lang="en-IN" dirty="0" err="1"/>
              <a:t>lysis</a:t>
            </a:r>
            <a:endParaRPr lang="en-IN" dirty="0"/>
          </a:p>
          <a:p>
            <a:r>
              <a:rPr lang="en-IN" dirty="0"/>
              <a:t>Prone to </a:t>
            </a:r>
            <a:r>
              <a:rPr lang="en-IN" dirty="0" err="1"/>
              <a:t>to</a:t>
            </a:r>
            <a:r>
              <a:rPr lang="en-IN" dirty="0"/>
              <a:t> sampling error due to sample </a:t>
            </a:r>
            <a:r>
              <a:rPr lang="en-IN" dirty="0" err="1"/>
              <a:t>heterogeniety</a:t>
            </a:r>
            <a:endParaRPr lang="en-IN" dirty="0"/>
          </a:p>
          <a:p>
            <a:r>
              <a:rPr lang="en-IN" dirty="0" err="1"/>
              <a:t>Chondrosarcomas</a:t>
            </a:r>
            <a:r>
              <a:rPr lang="en-IN" dirty="0"/>
              <a:t> may contain areas of benign hyaline cartilage</a:t>
            </a:r>
          </a:p>
          <a:p>
            <a:r>
              <a:rPr lang="en-IN" dirty="0"/>
              <a:t>Often impossible to differentiate from low grade </a:t>
            </a:r>
            <a:r>
              <a:rPr lang="en-IN" dirty="0" err="1"/>
              <a:t>chondrosarcoma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757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371"/>
          </a:xfrm>
        </p:spPr>
        <p:txBody>
          <a:bodyPr/>
          <a:lstStyle/>
          <a:p>
            <a:r>
              <a:rPr lang="en-IN" b="1" u="sng" dirty="0">
                <a:solidFill>
                  <a:srgbClr val="FF0000"/>
                </a:solidFill>
              </a:rPr>
              <a:t>Histology</a:t>
            </a:r>
          </a:p>
          <a:p>
            <a:r>
              <a:rPr lang="en-IN" b="1" dirty="0"/>
              <a:t>Gross appearance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dirty="0"/>
              <a:t>- blue grey lesions lobulated hyaline cartilage ,with scattered calcifications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8229600" cy="70328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7803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HISTOPATHOLOGY</a:t>
            </a:r>
          </a:p>
        </p:txBody>
      </p:sp>
      <p:pic>
        <p:nvPicPr>
          <p:cNvPr id="2050" name="Picture 2" descr="C:\Users\hp\Desktop\IMG_20190720_221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5302942" cy="43770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52120" y="2492896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Hypocellular</a:t>
            </a: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with bland ,mature hyaline cartilage (blue balls of   cartilage ) separated by normal marrow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4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Palpation of the swelling confirmed the presence of a bony hard </a:t>
            </a:r>
            <a:r>
              <a:rPr lang="en-US" dirty="0" err="1"/>
              <a:t>swelling,non</a:t>
            </a:r>
            <a:r>
              <a:rPr lang="en-US" dirty="0"/>
              <a:t> </a:t>
            </a:r>
            <a:r>
              <a:rPr lang="en-US" dirty="0" err="1"/>
              <a:t>pedunculated,smooth</a:t>
            </a:r>
            <a:r>
              <a:rPr lang="en-US" dirty="0"/>
              <a:t> surface of size 3 x 3 x 2.5cm with ill defined margins</a:t>
            </a:r>
          </a:p>
          <a:p>
            <a:r>
              <a:rPr lang="en-US" dirty="0"/>
              <a:t>Swelling was  </a:t>
            </a:r>
            <a:r>
              <a:rPr lang="en-US" dirty="0" err="1"/>
              <a:t>expansile</a:t>
            </a:r>
            <a:r>
              <a:rPr lang="en-US" dirty="0"/>
              <a:t> and fixed to skin</a:t>
            </a:r>
          </a:p>
        </p:txBody>
      </p:sp>
    </p:spTree>
    <p:extLst>
      <p:ext uri="{BB962C8B-B14F-4D97-AF65-F5344CB8AC3E}">
        <p14:creationId xmlns:p14="http://schemas.microsoft.com/office/powerpoint/2010/main" val="2855821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677"/>
          </a:xfrm>
        </p:spPr>
        <p:txBody>
          <a:bodyPr/>
          <a:lstStyle/>
          <a:p>
            <a:r>
              <a:rPr lang="en-IN" b="1" dirty="0"/>
              <a:t>TREATMENT </a:t>
            </a:r>
          </a:p>
          <a:p>
            <a:r>
              <a:rPr lang="en-IN" dirty="0">
                <a:solidFill>
                  <a:schemeClr val="accent1"/>
                </a:solidFill>
              </a:rPr>
              <a:t> N</a:t>
            </a:r>
            <a:r>
              <a:rPr lang="en-IN" b="1" dirty="0">
                <a:solidFill>
                  <a:schemeClr val="accent1"/>
                </a:solidFill>
              </a:rPr>
              <a:t>on operative </a:t>
            </a:r>
          </a:p>
          <a:p>
            <a:pPr>
              <a:buFontTx/>
              <a:buChar char="-"/>
            </a:pPr>
            <a:r>
              <a:rPr lang="en-IN" dirty="0"/>
              <a:t>treatment for vast majority of asymptomatic </a:t>
            </a:r>
            <a:r>
              <a:rPr lang="en-IN" dirty="0" err="1"/>
              <a:t>enchondromas</a:t>
            </a:r>
            <a:endParaRPr lang="en-IN" dirty="0"/>
          </a:p>
          <a:p>
            <a:pPr>
              <a:buFontTx/>
              <a:buChar char="-"/>
            </a:pPr>
            <a:r>
              <a:rPr lang="en-IN" dirty="0"/>
              <a:t>Serial radiographs at 6 months and 12 months to confirm radiographic stability</a:t>
            </a:r>
          </a:p>
          <a:p>
            <a:pPr>
              <a:buFontTx/>
              <a:buChar char="-"/>
            </a:pPr>
            <a:endParaRPr lang="en-IN" dirty="0"/>
          </a:p>
          <a:p>
            <a:pPr>
              <a:buNone/>
            </a:pPr>
            <a:r>
              <a:rPr lang="en-IN" b="1" u="sng" dirty="0">
                <a:solidFill>
                  <a:srgbClr val="FF0000"/>
                </a:solidFill>
              </a:rPr>
              <a:t>Operative</a:t>
            </a:r>
          </a:p>
          <a:p>
            <a:r>
              <a:rPr lang="en-IN" dirty="0"/>
              <a:t>  intra </a:t>
            </a:r>
            <a:r>
              <a:rPr lang="en-IN" dirty="0" err="1"/>
              <a:t>lesional</a:t>
            </a:r>
            <a:r>
              <a:rPr lang="en-IN" dirty="0"/>
              <a:t> </a:t>
            </a:r>
            <a:r>
              <a:rPr lang="en-IN" dirty="0" err="1"/>
              <a:t>curretage</a:t>
            </a:r>
            <a:r>
              <a:rPr lang="en-IN" dirty="0"/>
              <a:t> and bone grafting </a:t>
            </a:r>
          </a:p>
          <a:p>
            <a:pPr>
              <a:buFontTx/>
              <a:buChar char="-"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0269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Rectangle 1048712"/>
          <p:cNvSpPr/>
          <p:nvPr/>
        </p:nvSpPr>
        <p:spPr>
          <a:xfrm>
            <a:off x="1219200" y="1752600"/>
            <a:ext cx="6553200" cy="1447800"/>
          </a:xfrm>
          <a:prstGeom prst="rect">
            <a:avLst/>
          </a:prstGeom>
          <a:solidFill>
            <a:schemeClr val="accent1"/>
          </a:solidFill>
          <a:ln w="55000" cap="flat" cmpd="thickThin">
            <a:solidFill>
              <a:srgbClr val="1E768C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ea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ea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ea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ea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ea typeface="Arial" charset="0"/>
                <a:sym typeface="Arial" charset="0"/>
              </a:defRPr>
            </a:lvl5pPr>
          </a:lstStyle>
          <a:p>
            <a:pPr lvl="0" algn="ctr" eaLnBrk="1" latinLnBrk="1" hangingPunct="1"/>
            <a:r>
              <a:rPr lang="en-IN" altLang="en-US" sz="6000" b="1">
                <a:solidFill>
                  <a:srgbClr val="FFFFFF"/>
                </a:solidFill>
                <a:latin typeface="Lucida Sans Unicode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482453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X-ray s/o Lytic </a:t>
            </a:r>
            <a:r>
              <a:rPr lang="en-IN" sz="2800" dirty="0" err="1"/>
              <a:t>lesions,scalloping</a:t>
            </a:r>
            <a:r>
              <a:rPr lang="en-IN" sz="2800" dirty="0"/>
              <a:t> of the cortex and whorls of calcification</a:t>
            </a:r>
            <a:br>
              <a:rPr lang="en-IN" sz="2800" dirty="0"/>
            </a:br>
            <a:br>
              <a:rPr lang="en-IN" sz="2800" dirty="0"/>
            </a:br>
            <a:br>
              <a:rPr lang="en-IN" sz="2800" dirty="0"/>
            </a:br>
            <a:br>
              <a:rPr lang="en-IN" sz="2800" dirty="0"/>
            </a:br>
            <a:endParaRPr lang="en-I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11454" cy="50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6056" y="1825807"/>
            <a:ext cx="3528276" cy="4195481"/>
          </a:xfrm>
        </p:spPr>
        <p:txBody>
          <a:bodyPr/>
          <a:lstStyle/>
          <a:p>
            <a:r>
              <a:rPr lang="en-IN" dirty="0"/>
              <a:t>Hyper intense on PDFS</a:t>
            </a:r>
          </a:p>
          <a:p>
            <a:r>
              <a:rPr lang="en-IN" dirty="0"/>
              <a:t>Lesion involving the proximal and distal end of phalanx </a:t>
            </a:r>
          </a:p>
          <a:p>
            <a:r>
              <a:rPr lang="en-IN" dirty="0"/>
              <a:t>Stippled Calcifications </a:t>
            </a:r>
          </a:p>
        </p:txBody>
      </p:sp>
      <p:pic>
        <p:nvPicPr>
          <p:cNvPr id="2050" name="Picture 2" descr="C:\Users\hp\Desktop\IMG_20190715_10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509348" cy="5684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6" y="1124744"/>
            <a:ext cx="3347864" cy="4195481"/>
          </a:xfrm>
        </p:spPr>
        <p:txBody>
          <a:bodyPr/>
          <a:lstStyle/>
          <a:p>
            <a:r>
              <a:rPr lang="en-IN" dirty="0"/>
              <a:t>Expansion of the proximal phalanx of great toe</a:t>
            </a:r>
          </a:p>
          <a:p>
            <a:r>
              <a:rPr lang="en-IN" dirty="0" err="1"/>
              <a:t>Hypointense</a:t>
            </a:r>
            <a:r>
              <a:rPr lang="en-IN" dirty="0"/>
              <a:t> on T1</a:t>
            </a:r>
          </a:p>
          <a:p>
            <a:r>
              <a:rPr lang="en-IN" dirty="0"/>
              <a:t>Soft tissue </a:t>
            </a:r>
            <a:r>
              <a:rPr lang="en-IN" dirty="0" err="1"/>
              <a:t>edema</a:t>
            </a:r>
            <a:r>
              <a:rPr lang="en-IN" dirty="0"/>
              <a:t> and swelling around the proximal phalanx</a:t>
            </a:r>
          </a:p>
          <a:p>
            <a:endParaRPr lang="en-IN" dirty="0"/>
          </a:p>
        </p:txBody>
      </p:sp>
      <p:pic>
        <p:nvPicPr>
          <p:cNvPr id="3074" name="Picture 2" descr="C:\Users\hp\Desktop\IMG_20190715_102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868144" cy="436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hp\Desktop\IMG_20190715_102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77" y="571480"/>
            <a:ext cx="8345327" cy="535785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2798" y="1794304"/>
              <a:ext cx="1560600" cy="6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678" y="1674424"/>
                <a:ext cx="1680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266678" y="1599184"/>
              <a:ext cx="1291680" cy="11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6918" y="1479304"/>
                <a:ext cx="14115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890838" y="2437264"/>
              <a:ext cx="4474080" cy="180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0718" y="2317384"/>
                <a:ext cx="45939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54438" y="3097504"/>
              <a:ext cx="673200" cy="26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318" y="2977624"/>
                <a:ext cx="793080" cy="26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hp\Desktop\IMG_20190715_102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530383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37278" y="3818944"/>
              <a:ext cx="48420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158" y="3699064"/>
                <a:ext cx="604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254558" y="3518704"/>
              <a:ext cx="1077120" cy="2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798" y="3398824"/>
                <a:ext cx="1196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649478" y="698464"/>
              <a:ext cx="3801960" cy="11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9358" y="578584"/>
                <a:ext cx="39218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343998" y="1044064"/>
              <a:ext cx="1604880" cy="59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3878" y="924184"/>
                <a:ext cx="17251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095478" y="923104"/>
              <a:ext cx="2152440" cy="20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5718" y="802864"/>
                <a:ext cx="2272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407558" y="1414144"/>
              <a:ext cx="986400" cy="74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7438" y="1294264"/>
                <a:ext cx="11066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393598" y="1362304"/>
              <a:ext cx="5316840" cy="126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3478" y="1242424"/>
                <a:ext cx="5436720" cy="36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512</TotalTime>
  <Words>894</Words>
  <Application>Microsoft Office PowerPoint</Application>
  <PresentationFormat>On-screen Show (4:3)</PresentationFormat>
  <Paragraphs>133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Lucida Sans Unicode</vt:lpstr>
      <vt:lpstr>Wingdings</vt:lpstr>
      <vt:lpstr>Wingdings 3</vt:lpstr>
      <vt:lpstr>Ion</vt:lpstr>
      <vt:lpstr>PowerPoint Presentation</vt:lpstr>
      <vt:lpstr>PowerPoint Presentation</vt:lpstr>
      <vt:lpstr>PHYSICAL EXAMINATION</vt:lpstr>
      <vt:lpstr>PowerPoint Presentation</vt:lpstr>
      <vt:lpstr>X-ray s/o Lytic lesions,scalloping of the cortex and whorls of calcification    </vt:lpstr>
      <vt:lpstr>PowerPoint Presentation</vt:lpstr>
      <vt:lpstr>PowerPoint Presentation</vt:lpstr>
      <vt:lpstr>PowerPoint Presentation</vt:lpstr>
      <vt:lpstr>PowerPoint Presentation</vt:lpstr>
      <vt:lpstr>Core needle biopsy s/o benign chondroma</vt:lpstr>
      <vt:lpstr>SURGICAL PROCEDURE</vt:lpstr>
      <vt:lpstr>PowerPoint Presentation</vt:lpstr>
      <vt:lpstr>PowerPoint Presentation</vt:lpstr>
      <vt:lpstr>PowerPoint Presentation</vt:lpstr>
      <vt:lpstr>PowerPoint Presentation</vt:lpstr>
      <vt:lpstr>Tumor mass removed intra-operatively</vt:lpstr>
      <vt:lpstr>HPE of Intra-op sample</vt:lpstr>
      <vt:lpstr>PowerPoint Presentation</vt:lpstr>
      <vt:lpstr>PowerPoint Presentation</vt:lpstr>
      <vt:lpstr>6cm FIBULAR STRUT graft was taken</vt:lpstr>
      <vt:lpstr>PowerPoint Presentation</vt:lpstr>
      <vt:lpstr>K wire fixation of the fibular strut graft to maintain the length and  stability </vt:lpstr>
      <vt:lpstr>Intra op C-arm pictures</vt:lpstr>
      <vt:lpstr>PowerPoint Presentation</vt:lpstr>
      <vt:lpstr>ImmediatePost OP Xray</vt:lpstr>
      <vt:lpstr>After the surgery patient was put on a below knee slab non weight bearing for 12 weeks with a gradual transition to partial weight bearing </vt:lpstr>
      <vt:lpstr>4 Weeks Post OP Xray</vt:lpstr>
      <vt:lpstr>ENCHONDROMA</vt:lpstr>
      <vt:lpstr>PowerPoint Presentation</vt:lpstr>
      <vt:lpstr>PowerPoint Presentation</vt:lpstr>
      <vt:lpstr>MAFFUCCI syndrome</vt:lpstr>
      <vt:lpstr>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HISTOPATHOLOGY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Ortho ward</dc:creator>
  <cp:lastModifiedBy>Vijay Gaikwad</cp:lastModifiedBy>
  <cp:revision>36</cp:revision>
  <dcterms:created xsi:type="dcterms:W3CDTF">2006-08-15T07:30:00Z</dcterms:created>
  <dcterms:modified xsi:type="dcterms:W3CDTF">2019-08-16T05:51:13Z</dcterms:modified>
</cp:coreProperties>
</file>