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9" r:id="rId2"/>
    <p:sldId id="256" r:id="rId3"/>
    <p:sldId id="257" r:id="rId4"/>
    <p:sldId id="258" r:id="rId5"/>
    <p:sldId id="265" r:id="rId6"/>
    <p:sldId id="266" r:id="rId7"/>
    <p:sldId id="267" r:id="rId8"/>
    <p:sldId id="263" r:id="rId9"/>
    <p:sldId id="262" r:id="rId10"/>
    <p:sldId id="259" r:id="rId11"/>
    <p:sldId id="271" r:id="rId12"/>
    <p:sldId id="291" r:id="rId13"/>
    <p:sldId id="298" r:id="rId14"/>
    <p:sldId id="292" r:id="rId15"/>
    <p:sldId id="296" r:id="rId16"/>
    <p:sldId id="293" r:id="rId17"/>
    <p:sldId id="294" r:id="rId18"/>
    <p:sldId id="273" r:id="rId19"/>
    <p:sldId id="275" r:id="rId20"/>
    <p:sldId id="290" r:id="rId21"/>
    <p:sldId id="295" r:id="rId22"/>
    <p:sldId id="278" r:id="rId23"/>
    <p:sldId id="282" r:id="rId24"/>
    <p:sldId id="288" r:id="rId25"/>
    <p:sldId id="289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havana vasu" initials="bv" lastIdx="1" clrIdx="0">
    <p:extLst>
      <p:ext uri="{19B8F6BF-5375-455C-9EA6-DF929625EA0E}">
        <p15:presenceInfo xmlns:p15="http://schemas.microsoft.com/office/powerpoint/2012/main" userId="fd52ca2ee599231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E9FC4-8590-43E4-9762-40A217CB483A}" type="datetimeFigureOut">
              <a:rPr lang="en-IN" smtClean="0"/>
              <a:t>26-07-2019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D1097-4AAB-4B63-B755-34DBDAF807F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219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multiple sections shows capsule which was intact and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tumour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cells seen.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1097-4AAB-4B63-B755-34DBDAF807FB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4313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1097-4AAB-4B63-B755-34DBDAF807FB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586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Variation in pattern seen . Cells with eosinophilic cytoplasm, clear cells  and </a:t>
            </a:r>
            <a:r>
              <a:rPr lang="en-IN" dirty="0" err="1"/>
              <a:t>zallballen</a:t>
            </a:r>
            <a:r>
              <a:rPr lang="en-IN" dirty="0"/>
              <a:t> pattern  are seen.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1097-4AAB-4B63-B755-34DBDAF807FB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895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Two variations seen . Right side showing more eosinophilic cytoplasmic cells and left side showing normal cells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1097-4AAB-4B63-B755-34DBDAF807FB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199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Cells are round to polygonal with eosinophilic to vacuolated cytoplasm . The nuclei are round to oval with mild pleomorphism . Mitotic </a:t>
            </a:r>
            <a:r>
              <a:rPr lang="en-IN"/>
              <a:t>activity is low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1097-4AAB-4B63-B755-34DBDAF807FB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595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dirty="0"/>
              <a:t>Microscopically it is very difficult to differentiate  between adrenal </a:t>
            </a:r>
            <a:r>
              <a:rPr lang="en-IN" sz="1200" dirty="0" err="1"/>
              <a:t>cortico</a:t>
            </a:r>
            <a:r>
              <a:rPr lang="en-IN" sz="1200" dirty="0"/>
              <a:t> adenoma and pheochromocytoma  due to variations in patterns.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1097-4AAB-4B63-B755-34DBDAF807FB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345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Synaptophysin is positive  in adenoma , carcinoma </a:t>
            </a:r>
            <a:r>
              <a:rPr lang="en-IN"/>
              <a:t>and pheochromocytoma </a:t>
            </a:r>
            <a:r>
              <a:rPr lang="en-IN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1097-4AAB-4B63-B755-34DBDAF807FB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8284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 calretinin  is positive in adenoma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1097-4AAB-4B63-B755-34DBDAF807FB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6706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Chromogranin is positive for pheochromocytoma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1097-4AAB-4B63-B755-34DBDAF807FB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1484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Ki 67 shows high proliferation rate in carcinoma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1097-4AAB-4B63-B755-34DBDAF807FB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239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13617-E65F-40BB-88B2-F5E95C33F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D349C-C622-43CC-9E15-4F35B7061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54760-FA45-4129-8ADE-37EE7E270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7FC9-7779-4CA0-AF3E-AA7D04E0625E}" type="datetimeFigureOut">
              <a:rPr lang="en-IN" smtClean="0"/>
              <a:pPr/>
              <a:t>26-07-2019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3CD4C-444F-40B0-88A8-CA98D610F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F8AC4-2171-48DE-B8BC-614CB53A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282A-A8FA-493D-97DB-EDBC29CA4E2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553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E23DC-4BA6-4021-A223-3A11B0EE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6405B-A766-49E5-B978-F272537C8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AC6B2-3039-4232-857B-96A439BA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7FC9-7779-4CA0-AF3E-AA7D04E0625E}" type="datetimeFigureOut">
              <a:rPr lang="en-IN" smtClean="0"/>
              <a:pPr/>
              <a:t>26-07-2019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66B76-24CF-4027-B991-295BE003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0C4A8-991D-40C8-A2D9-430BE0AB3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282A-A8FA-493D-97DB-EDBC29CA4E2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485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024360-2A13-4B57-B368-B2BAB9E4AD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7335FF-4348-446A-9ABD-B3553C44C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BD496-56EA-42F3-8738-200F7525E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7FC9-7779-4CA0-AF3E-AA7D04E0625E}" type="datetimeFigureOut">
              <a:rPr lang="en-IN" smtClean="0"/>
              <a:pPr/>
              <a:t>26-07-2019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69654-BBD2-439F-B70D-16EB1EC38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970D8-38E6-47C0-8723-A32FB1EF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282A-A8FA-493D-97DB-EDBC29CA4E2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004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74EB6-6E33-4B31-BFE3-04FAEC41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5084A-1460-4283-972F-164F1EF69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967CB-8537-44B5-B8E9-24578A18E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7FC9-7779-4CA0-AF3E-AA7D04E0625E}" type="datetimeFigureOut">
              <a:rPr lang="en-IN" smtClean="0"/>
              <a:pPr/>
              <a:t>26-07-2019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EBBFA-1A4D-4E4E-8767-8C8571C7C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DB287-539B-40E1-84C7-74655968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282A-A8FA-493D-97DB-EDBC29CA4E2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038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D6AE3-5EA9-440F-8A1A-6F39A0496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00426-9BEF-42E9-BCAB-F8B963938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CBAB7-C2E5-4140-A024-24F395D61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7FC9-7779-4CA0-AF3E-AA7D04E0625E}" type="datetimeFigureOut">
              <a:rPr lang="en-IN" smtClean="0"/>
              <a:pPr/>
              <a:t>26-07-2019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4587-5397-48D9-AA29-C174F254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2369-D9D9-4743-B83C-21BD55CC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282A-A8FA-493D-97DB-EDBC29CA4E2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12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543D0-D421-4A0B-A780-DE91A94C2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E752B-5589-49FD-A306-A473571F2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C8B89-9BB3-41C6-8F3B-DEBF41075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232DF-B389-4C9D-BAE0-139CECE1E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7FC9-7779-4CA0-AF3E-AA7D04E0625E}" type="datetimeFigureOut">
              <a:rPr lang="en-IN" smtClean="0"/>
              <a:pPr/>
              <a:t>26-07-2019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DD1E3-76DC-4F6C-96B4-09CE4990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77D4F-AE4A-4978-A445-07000491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282A-A8FA-493D-97DB-EDBC29CA4E2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678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DC69E-F5F1-43E7-A170-F9C5C4700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F4C0B-2238-44C8-9205-2FFDC94B0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A5527-AD6F-49EA-9CCB-ED7B09861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A3ADCE-AD10-430B-B1CA-AA37E535A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D1D90D-54FF-44AD-B341-FF787386F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35DA9D-17DE-4C7E-A4F3-D3E9A20D5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7FC9-7779-4CA0-AF3E-AA7D04E0625E}" type="datetimeFigureOut">
              <a:rPr lang="en-IN" smtClean="0"/>
              <a:pPr/>
              <a:t>26-07-2019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79BC70-D58E-46D1-AE11-985C77CD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9C2E3-17A5-47BB-9A72-1F965AAC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282A-A8FA-493D-97DB-EDBC29CA4E2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309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81FB4-67E0-4868-A4A6-20EB4A48C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94F798-6285-4CB0-AB64-BB11C30C4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7FC9-7779-4CA0-AF3E-AA7D04E0625E}" type="datetimeFigureOut">
              <a:rPr lang="en-IN" smtClean="0"/>
              <a:pPr/>
              <a:t>26-07-2019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11A8F-0680-4758-BFE4-67BFFD16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D3AE6-C7E8-4523-A18B-5C5B4241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282A-A8FA-493D-97DB-EDBC29CA4E2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555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E71D61-C564-4473-948B-731286F9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7FC9-7779-4CA0-AF3E-AA7D04E0625E}" type="datetimeFigureOut">
              <a:rPr lang="en-IN" smtClean="0"/>
              <a:pPr/>
              <a:t>26-07-2019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91E3E4-7919-4BC1-88A1-94AF16D7E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3D680-E6E3-47D8-84B8-616F9AEF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282A-A8FA-493D-97DB-EDBC29CA4E2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162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FBDCB-1E65-4D20-AEBD-497519B00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772B5-59E7-4712-AA1F-6C1E01CC2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A8B9E-641C-4770-954D-E50B17418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4B847-3190-46F2-A6BD-5EF817EEC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7FC9-7779-4CA0-AF3E-AA7D04E0625E}" type="datetimeFigureOut">
              <a:rPr lang="en-IN" smtClean="0"/>
              <a:pPr/>
              <a:t>26-07-2019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66B45-7FCB-4D39-B11B-E3EB32B0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C23DD-A104-493D-9F22-765AB961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282A-A8FA-493D-97DB-EDBC29CA4E2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70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FC41E-964C-43AE-9D68-4C37534D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C23DA-3873-4AED-80D9-6E9544CF2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B90B8-8EF3-451E-AB0A-26F88284C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1A005-9F8C-46F8-866A-A72805122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7FC9-7779-4CA0-AF3E-AA7D04E0625E}" type="datetimeFigureOut">
              <a:rPr lang="en-IN" smtClean="0"/>
              <a:pPr/>
              <a:t>26-07-2019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FCFDF-E2D5-42B2-9495-2B325708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CA5CD-7066-46E6-871E-2C11368E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282A-A8FA-493D-97DB-EDBC29CA4E2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363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A82A6C-5AB8-4EFB-82D3-39B31552A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8C48C-696E-489A-91C4-55BC2DA3E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C4C30-A04B-4E2F-A7CA-491C9CC39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27FC9-7779-4CA0-AF3E-AA7D04E0625E}" type="datetimeFigureOut">
              <a:rPr lang="en-IN" smtClean="0"/>
              <a:pPr/>
              <a:t>26-07-2019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4A1DF-3935-471A-AE06-57410D6DA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C960C-F88D-4D2A-B690-61BB69CB9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4282A-A8FA-493D-97DB-EDBC29CA4E2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99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CEEA28-74C5-46C1-8ED8-86A25F023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4" y="522515"/>
            <a:ext cx="10459616" cy="631682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3C0271-4090-4B21-9FD6-2146CB0B297E}"/>
              </a:ext>
            </a:extLst>
          </p:cNvPr>
          <p:cNvSpPr txBox="1"/>
          <p:nvPr/>
        </p:nvSpPr>
        <p:spPr>
          <a:xfrm>
            <a:off x="2114957" y="419873"/>
            <a:ext cx="69931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 2019 CPC  </a:t>
            </a:r>
          </a:p>
          <a:p>
            <a:pPr algn="ctr"/>
            <a:r>
              <a:rPr lang="en-I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</a:p>
          <a:p>
            <a:pPr algn="ctr"/>
            <a:r>
              <a:rPr lang="en-I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I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algn="ctr"/>
            <a:r>
              <a:rPr lang="en-I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ORTHOPAEDICS </a:t>
            </a:r>
          </a:p>
        </p:txBody>
      </p:sp>
    </p:spTree>
    <p:extLst>
      <p:ext uri="{BB962C8B-B14F-4D97-AF65-F5344CB8AC3E}">
        <p14:creationId xmlns:p14="http://schemas.microsoft.com/office/powerpoint/2010/main" val="302975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090A4-ECAA-4934-8894-AD66DED9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Investigations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A8A19-95BE-471E-B172-9C8D03E03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Urinary </a:t>
            </a:r>
            <a:r>
              <a:rPr lang="en-IN" dirty="0" err="1"/>
              <a:t>metanephrine</a:t>
            </a:r>
            <a:r>
              <a:rPr lang="en-IN" dirty="0"/>
              <a:t> level :  67. 20 mcg/ 24 hrs ( &lt; 350 mcg/ 24 hrs)</a:t>
            </a:r>
          </a:p>
          <a:p>
            <a:r>
              <a:rPr lang="en-IN" dirty="0"/>
              <a:t>Urinary VMA :  4. 62 mg/ day ( 15 mg / day )</a:t>
            </a:r>
          </a:p>
          <a:p>
            <a:r>
              <a:rPr lang="en-IN" dirty="0"/>
              <a:t>Aldosterone :   2.43 ng /dl ( 2.52- 39.2 ng /dl )</a:t>
            </a:r>
          </a:p>
          <a:p>
            <a:r>
              <a:rPr lang="en-IN" dirty="0">
                <a:solidFill>
                  <a:srgbClr val="00B050"/>
                </a:solidFill>
              </a:rPr>
              <a:t>Plasma </a:t>
            </a:r>
            <a:r>
              <a:rPr lang="en-IN" dirty="0" err="1">
                <a:solidFill>
                  <a:srgbClr val="00B050"/>
                </a:solidFill>
              </a:rPr>
              <a:t>metanephrine</a:t>
            </a:r>
            <a:r>
              <a:rPr lang="en-IN" dirty="0">
                <a:solidFill>
                  <a:srgbClr val="00B050"/>
                </a:solidFill>
              </a:rPr>
              <a:t> free :  51 </a:t>
            </a:r>
            <a:r>
              <a:rPr lang="en-IN" dirty="0" err="1">
                <a:solidFill>
                  <a:srgbClr val="00B050"/>
                </a:solidFill>
              </a:rPr>
              <a:t>pg</a:t>
            </a:r>
            <a:r>
              <a:rPr lang="en-IN" dirty="0">
                <a:solidFill>
                  <a:srgbClr val="00B050"/>
                </a:solidFill>
              </a:rPr>
              <a:t>/dl ( 65pg/dl )</a:t>
            </a:r>
          </a:p>
          <a:p>
            <a:r>
              <a:rPr lang="en-IN" dirty="0"/>
              <a:t>Serum K+  : 3.4 </a:t>
            </a:r>
          </a:p>
          <a:p>
            <a:r>
              <a:rPr lang="en-IN" dirty="0">
                <a:solidFill>
                  <a:srgbClr val="FF0000"/>
                </a:solidFill>
              </a:rPr>
              <a:t>Cortisol  : 23.92 mcg /dl ( 6.02 -18.4 mcg /dl ) </a:t>
            </a:r>
          </a:p>
          <a:p>
            <a:r>
              <a:rPr lang="en-IN" dirty="0">
                <a:solidFill>
                  <a:srgbClr val="FF0000"/>
                </a:solidFill>
              </a:rPr>
              <a:t> </a:t>
            </a:r>
            <a:r>
              <a:rPr lang="en-IN" dirty="0"/>
              <a:t>Direct renin : 6.6 </a:t>
            </a:r>
            <a:r>
              <a:rPr lang="en-IN" dirty="0" err="1"/>
              <a:t>mciu</a:t>
            </a:r>
            <a:r>
              <a:rPr lang="en-IN" dirty="0"/>
              <a:t>/ml ( 4.4 – 46 </a:t>
            </a:r>
            <a:r>
              <a:rPr lang="en-IN" dirty="0" err="1"/>
              <a:t>mciu</a:t>
            </a:r>
            <a:r>
              <a:rPr lang="en-IN" dirty="0"/>
              <a:t>/ ml )</a:t>
            </a:r>
          </a:p>
          <a:p>
            <a:pPr marL="0" indent="0">
              <a:buNone/>
            </a:pPr>
            <a:endParaRPr lang="en-IN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N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23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EDB2B-6537-42CE-8ABB-ACC1D72F5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50" y="81042"/>
            <a:ext cx="10858238" cy="496009"/>
          </a:xfrm>
        </p:spPr>
        <p:txBody>
          <a:bodyPr>
            <a:normAutofit fontScale="90000"/>
          </a:bodyPr>
          <a:lstStyle/>
          <a:p>
            <a:r>
              <a:rPr lang="en-IN" dirty="0"/>
              <a:t>Gross 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8FF58-6BDA-4481-A920-0C753E379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186" y="1681163"/>
            <a:ext cx="2491134" cy="823912"/>
          </a:xfrm>
        </p:spPr>
        <p:txBody>
          <a:bodyPr/>
          <a:lstStyle/>
          <a:p>
            <a:r>
              <a:rPr lang="en-IN" dirty="0"/>
              <a:t>External surface :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1EEB6D8-C7DB-4A67-B7BA-06531B0481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0" y="2505075"/>
            <a:ext cx="3020452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7A3E5-EE66-41E9-86B6-18A12D2F8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82812" y="1935331"/>
            <a:ext cx="2944933" cy="569743"/>
          </a:xfrm>
        </p:spPr>
        <p:txBody>
          <a:bodyPr/>
          <a:lstStyle/>
          <a:p>
            <a:r>
              <a:rPr lang="en-IN" dirty="0"/>
              <a:t>Cut surface :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43D7825-C4EE-4AF1-BD62-12DA7566C15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961" y="2505075"/>
            <a:ext cx="2944932" cy="368458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6E349D-FFC9-42C2-8511-8660338A48FC}"/>
              </a:ext>
            </a:extLst>
          </p:cNvPr>
          <p:cNvSpPr/>
          <p:nvPr/>
        </p:nvSpPr>
        <p:spPr>
          <a:xfrm>
            <a:off x="3330923" y="2698812"/>
            <a:ext cx="56000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Received specimen  labelled as  left adrenal mass measuring  6 cms  in diameter,  weighing 50 </a:t>
            </a:r>
            <a:r>
              <a:rPr lang="en-IN" dirty="0" err="1"/>
              <a:t>gms</a:t>
            </a:r>
            <a:endParaRPr lang="en-IN" dirty="0"/>
          </a:p>
          <a:p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External surface = Encapsulated. Greyish white in </a:t>
            </a:r>
          </a:p>
          <a:p>
            <a:r>
              <a:rPr lang="en-IN" dirty="0"/>
              <a:t>     colour with congested and dilated blood vessels .</a:t>
            </a:r>
          </a:p>
          <a:p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 Cut surface = yellow to tan colour ,  soft to firm in  </a:t>
            </a:r>
          </a:p>
          <a:p>
            <a:r>
              <a:rPr lang="en-IN" dirty="0"/>
              <a:t>       consistency .  No areas of necrosis </a:t>
            </a:r>
          </a:p>
        </p:txBody>
      </p:sp>
    </p:spTree>
    <p:extLst>
      <p:ext uri="{BB962C8B-B14F-4D97-AF65-F5344CB8AC3E}">
        <p14:creationId xmlns:p14="http://schemas.microsoft.com/office/powerpoint/2010/main" val="2108701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046" y="6204857"/>
            <a:ext cx="8895805" cy="653143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(H&amp;E, 100 x)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56188-853A-4233-AB85-E608A6D1E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6789" y="-1176657"/>
            <a:ext cx="6314201" cy="87794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0F8B0-2F78-4171-9BF2-0BBB5A031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1" y="78847"/>
            <a:ext cx="9778482" cy="6023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07E28-092A-4DCB-A52A-52C43CC055CF}"/>
              </a:ext>
            </a:extLst>
          </p:cNvPr>
          <p:cNvSpPr txBox="1"/>
          <p:nvPr/>
        </p:nvSpPr>
        <p:spPr>
          <a:xfrm>
            <a:off x="4627988" y="6326159"/>
            <a:ext cx="265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H &amp; E (   100 x)</a:t>
            </a:r>
          </a:p>
        </p:txBody>
      </p:sp>
    </p:spTree>
    <p:extLst>
      <p:ext uri="{BB962C8B-B14F-4D97-AF65-F5344CB8AC3E}">
        <p14:creationId xmlns:p14="http://schemas.microsoft.com/office/powerpoint/2010/main" val="3311878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250" y="6088055"/>
            <a:ext cx="11212498" cy="579079"/>
          </a:xfrm>
        </p:spPr>
        <p:txBody>
          <a:bodyPr>
            <a:normAutofit/>
          </a:bodyPr>
          <a:lstStyle/>
          <a:p>
            <a:pPr algn="ctr"/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(H&amp;E,100x)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7DAA1-1B03-4D9B-BAC6-6D24D6F9C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4" y="1035698"/>
            <a:ext cx="8108302" cy="48145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8254" y="6396335"/>
            <a:ext cx="944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(H &amp;E,400x)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6952E-A791-4E67-9BA6-D255A5F4E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339" y="473527"/>
            <a:ext cx="7641771" cy="568454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0989"/>
          </a:xfrm>
        </p:spPr>
        <p:txBody>
          <a:bodyPr>
            <a:normAutofit fontScale="90000"/>
          </a:bodyPr>
          <a:lstStyle/>
          <a:p>
            <a:pPr marL="514350" indent="-514350">
              <a:buFont typeface="Wingdings" pitchFamily="2" charset="2"/>
              <a:buChar char="Ø"/>
            </a:pP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Based on the clinical features, radiological and biochemical investigations, gross and microscopy examination the following  D/ D were considered </a:t>
            </a: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D/D   :</a:t>
            </a: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	1.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700" b="1" dirty="0">
                <a:latin typeface="Times New Roman" pitchFamily="18" charset="0"/>
                <a:cs typeface="Times New Roman" pitchFamily="18" charset="0"/>
              </a:rPr>
              <a:t>Adrenal </a:t>
            </a:r>
            <a:r>
              <a:rPr lang="en-IN" sz="2700" b="1" dirty="0" err="1">
                <a:latin typeface="Times New Roman" pitchFamily="18" charset="0"/>
                <a:cs typeface="Times New Roman" pitchFamily="18" charset="0"/>
              </a:rPr>
              <a:t>corticoadenoma</a:t>
            </a:r>
            <a:br>
              <a:rPr lang="en-IN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en-IN" sz="2700" b="1" dirty="0">
                <a:latin typeface="Times New Roman" pitchFamily="18" charset="0"/>
                <a:cs typeface="Times New Roman" pitchFamily="18" charset="0"/>
              </a:rPr>
              <a:t>			2. Pheochromocytoma </a:t>
            </a:r>
            <a:br>
              <a:rPr lang="en-IN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en-IN" sz="2700" b="1" dirty="0">
                <a:latin typeface="Times New Roman" pitchFamily="18" charset="0"/>
                <a:cs typeface="Times New Roman" pitchFamily="18" charset="0"/>
              </a:rPr>
              <a:t>			3. Adrenal </a:t>
            </a:r>
            <a:r>
              <a:rPr lang="en-IN" sz="2700" b="1" dirty="0" err="1">
                <a:latin typeface="Times New Roman" pitchFamily="18" charset="0"/>
                <a:cs typeface="Times New Roman" pitchFamily="18" charset="0"/>
              </a:rPr>
              <a:t>corticocarcinoma</a:t>
            </a:r>
            <a:r>
              <a:rPr lang="en-IN" sz="3100" b="1" dirty="0"/>
              <a:t>  </a:t>
            </a:r>
            <a:br>
              <a:rPr lang="en-IN" sz="3100" b="1" dirty="0"/>
            </a:br>
            <a:br>
              <a:rPr lang="en-IN" sz="3100" dirty="0"/>
            </a:br>
            <a:br>
              <a:rPr lang="en-IN" sz="3100" dirty="0"/>
            </a:br>
            <a:br>
              <a:rPr lang="en-IN" sz="3100" dirty="0"/>
            </a:br>
            <a:r>
              <a:rPr lang="en-IN" sz="3100" dirty="0"/>
              <a:t>Further Immunohistochemistry was done  for confirmation </a:t>
            </a:r>
            <a:br>
              <a:rPr lang="en-IN" sz="3100" dirty="0"/>
            </a:br>
            <a:br>
              <a:rPr lang="en-IN" sz="3100" dirty="0"/>
            </a:br>
            <a:br>
              <a:rPr lang="en-IN" dirty="0"/>
            </a:br>
            <a:br>
              <a:rPr lang="en-US" dirty="0"/>
            </a:br>
            <a:r>
              <a:rPr lang="en-US" dirty="0"/>
              <a:t>		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371" y="6482915"/>
            <a:ext cx="7393578" cy="412411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700" dirty="0">
                <a:latin typeface="Times New Roman" pitchFamily="18" charset="0"/>
                <a:cs typeface="Times New Roman" pitchFamily="18" charset="0"/>
              </a:rPr>
              <a:t>Synaptophysin : cytoplasmic positivity (IHC 400x)</a:t>
            </a:r>
            <a:br>
              <a:rPr lang="en-IN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AE0560-A236-4FE8-89BF-DB460AB73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86" y="298585"/>
            <a:ext cx="7188305" cy="576631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9714B0-067A-4BDB-9CEA-1A40FE0A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808514" y="5835151"/>
            <a:ext cx="6479177" cy="823912"/>
          </a:xfrm>
        </p:spPr>
        <p:txBody>
          <a:bodyPr/>
          <a:lstStyle/>
          <a:p>
            <a:r>
              <a:rPr lang="en-IN" b="0" dirty="0">
                <a:latin typeface="Times New Roman" pitchFamily="18" charset="0"/>
                <a:cs typeface="Times New Roman" pitchFamily="18" charset="0"/>
              </a:rPr>
              <a:t>Calretinin : cytoplasmic positive (IHC, 400x)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AF3C9A-E053-4AC3-AD7A-E5E4C6822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7302" y="-509454"/>
            <a:ext cx="5223268" cy="732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3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6176B9-87CE-49E4-8B55-B3CC2F307E41}"/>
              </a:ext>
            </a:extLst>
          </p:cNvPr>
          <p:cNvSpPr/>
          <p:nvPr/>
        </p:nvSpPr>
        <p:spPr>
          <a:xfrm>
            <a:off x="3101504" y="6137800"/>
            <a:ext cx="48654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latin typeface="Times New Roman" pitchFamily="18" charset="0"/>
                <a:cs typeface="Times New Roman" pitchFamily="18" charset="0"/>
              </a:rPr>
              <a:t>Chromogranin negativity (IHC,400x) </a:t>
            </a:r>
            <a:endParaRPr lang="en-US" sz="2400" b="0" cap="none" spc="0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31DCC-43B7-46C2-8A58-2EF85592F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8560" y="-880298"/>
            <a:ext cx="5782090" cy="77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06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612E-90E7-4408-819A-A68CB51192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Case 1 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A8D03-CB3B-4BE3-B9B5-F261D497E2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Presented by Dr BHAVANA VASU ( JR 2)</a:t>
            </a:r>
          </a:p>
          <a:p>
            <a:r>
              <a:rPr lang="en-IN" sz="4000" dirty="0"/>
              <a:t>Department of pathology </a:t>
            </a:r>
          </a:p>
        </p:txBody>
      </p:sp>
    </p:spTree>
    <p:extLst>
      <p:ext uri="{BB962C8B-B14F-4D97-AF65-F5344CB8AC3E}">
        <p14:creationId xmlns:p14="http://schemas.microsoft.com/office/powerpoint/2010/main" val="2753363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828BD9-70CF-4B2E-99B5-C5534D1E1EE0}"/>
              </a:ext>
            </a:extLst>
          </p:cNvPr>
          <p:cNvSpPr txBox="1"/>
          <p:nvPr/>
        </p:nvSpPr>
        <p:spPr>
          <a:xfrm>
            <a:off x="2882451" y="5871057"/>
            <a:ext cx="672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IN" sz="240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 67 showing low proliferation rate (IHC,x400)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2B0A9-860D-4FA3-BB16-8E9CF517B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44" y="1054359"/>
            <a:ext cx="7940351" cy="420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45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>
              <a:buNone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Impression :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Adrenocortico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Adenoma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5109D-5FC8-4033-8DCD-65B9699FC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Discussion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583E5-3BFD-4997-A465-B6D83E370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dirty="0"/>
              <a:t>Adrenal cortical adenomas represent the most common primary adrenal lesion .  </a:t>
            </a:r>
          </a:p>
          <a:p>
            <a:r>
              <a:rPr lang="en-IN" dirty="0"/>
              <a:t>Incidence is 7 % with female predominance . Seen from 5</a:t>
            </a:r>
            <a:r>
              <a:rPr lang="en-IN" baseline="30000" dirty="0"/>
              <a:t>th</a:t>
            </a:r>
            <a:r>
              <a:rPr lang="en-IN" dirty="0"/>
              <a:t> to 7</a:t>
            </a:r>
            <a:r>
              <a:rPr lang="en-IN" baseline="30000" dirty="0"/>
              <a:t>th</a:t>
            </a:r>
            <a:r>
              <a:rPr lang="en-IN" dirty="0"/>
              <a:t> decade.</a:t>
            </a:r>
          </a:p>
          <a:p>
            <a:r>
              <a:rPr lang="en-IN" dirty="0"/>
              <a:t>They may be functioning ( producing aldosterone , cortisol or sex hormones ) or non functioning .</a:t>
            </a:r>
          </a:p>
          <a:p>
            <a:r>
              <a:rPr lang="en-IN" dirty="0"/>
              <a:t>Grossly , adenoma are usually solitary , characteristically small, rarely exceeding 5cms in greatest diameter or 50 </a:t>
            </a:r>
            <a:r>
              <a:rPr lang="en-IN" dirty="0" err="1"/>
              <a:t>gms</a:t>
            </a:r>
            <a:r>
              <a:rPr lang="en-IN" dirty="0"/>
              <a:t> in weight</a:t>
            </a:r>
          </a:p>
          <a:p>
            <a:r>
              <a:rPr lang="en-IN" dirty="0"/>
              <a:t>Adenoma are well circumscribed and typically encapsulated. </a:t>
            </a:r>
          </a:p>
          <a:p>
            <a:r>
              <a:rPr lang="en-IN" dirty="0"/>
              <a:t>Adenoma is  immunoreactive for synaptophysin, calretinin,  but negative for chromogranin </a:t>
            </a:r>
          </a:p>
        </p:txBody>
      </p:sp>
    </p:spTree>
    <p:extLst>
      <p:ext uri="{BB962C8B-B14F-4D97-AF65-F5344CB8AC3E}">
        <p14:creationId xmlns:p14="http://schemas.microsoft.com/office/powerpoint/2010/main" val="746298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30099-B5AE-454E-A698-020F639E2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6550"/>
            <a:ext cx="10515600" cy="730112"/>
          </a:xfrm>
        </p:spPr>
        <p:txBody>
          <a:bodyPr/>
          <a:lstStyle/>
          <a:p>
            <a:r>
              <a:rPr lang="en-IN" dirty="0"/>
              <a:t>Discussion: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70F41-3385-493A-A571-EAFE8670C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958787"/>
            <a:ext cx="5157787" cy="560865"/>
          </a:xfrm>
        </p:spPr>
        <p:txBody>
          <a:bodyPr/>
          <a:lstStyle/>
          <a:p>
            <a:r>
              <a:rPr lang="en-IN" u="sng" dirty="0"/>
              <a:t>Adrenocortical adenoma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9DE5B-C009-4BC0-8993-8DEA5DA96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107" y="1706084"/>
            <a:ext cx="5642468" cy="4872269"/>
          </a:xfrm>
        </p:spPr>
        <p:txBody>
          <a:bodyPr>
            <a:normAutofit/>
          </a:bodyPr>
          <a:lstStyle/>
          <a:p>
            <a:r>
              <a:rPr lang="en-IN" dirty="0"/>
              <a:t>Gross: solitary , weigh </a:t>
            </a:r>
            <a:r>
              <a:rPr lang="en-IN" dirty="0">
                <a:solidFill>
                  <a:srgbClr val="FF0000"/>
                </a:solidFill>
              </a:rPr>
              <a:t>50gms or less</a:t>
            </a:r>
            <a:r>
              <a:rPr lang="en-IN" dirty="0"/>
              <a:t> </a:t>
            </a:r>
          </a:p>
          <a:p>
            <a:pPr marL="0" indent="0">
              <a:buNone/>
            </a:pPr>
            <a:endParaRPr lang="en-IN" dirty="0">
              <a:solidFill>
                <a:srgbClr val="FF0000"/>
              </a:solidFill>
            </a:endParaRPr>
          </a:p>
          <a:p>
            <a:r>
              <a:rPr lang="en-IN" dirty="0"/>
              <a:t>Lack areas of necrosis, </a:t>
            </a:r>
            <a:r>
              <a:rPr lang="en-IN" dirty="0" err="1"/>
              <a:t>hemorrhage</a:t>
            </a:r>
            <a:endParaRPr lang="en-IN" dirty="0"/>
          </a:p>
          <a:p>
            <a:r>
              <a:rPr lang="en-IN" dirty="0"/>
              <a:t>Mitotic activity is </a:t>
            </a:r>
            <a:r>
              <a:rPr lang="en-IN" dirty="0">
                <a:solidFill>
                  <a:srgbClr val="FF0000"/>
                </a:solidFill>
              </a:rPr>
              <a:t>&lt; 5 per 50 per high power field</a:t>
            </a:r>
            <a:r>
              <a:rPr lang="en-IN" dirty="0"/>
              <a:t>.</a:t>
            </a:r>
          </a:p>
          <a:p>
            <a:r>
              <a:rPr lang="en-IN" dirty="0">
                <a:solidFill>
                  <a:srgbClr val="FF0000"/>
                </a:solidFill>
              </a:rPr>
              <a:t>No capsular invasion</a:t>
            </a:r>
          </a:p>
          <a:p>
            <a:r>
              <a:rPr lang="en-IN" dirty="0">
                <a:solidFill>
                  <a:srgbClr val="FF0000"/>
                </a:solidFill>
              </a:rPr>
              <a:t>No vascular invasion</a:t>
            </a:r>
          </a:p>
          <a:p>
            <a:r>
              <a:rPr lang="en-IN" dirty="0">
                <a:solidFill>
                  <a:srgbClr val="000000"/>
                </a:solidFill>
              </a:rPr>
              <a:t>Ki 67 proliferation rate is low.  </a:t>
            </a:r>
          </a:p>
          <a:p>
            <a:endParaRPr lang="en-IN" dirty="0">
              <a:solidFill>
                <a:srgbClr val="FF0000"/>
              </a:solidFill>
            </a:endParaRPr>
          </a:p>
          <a:p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2FAEB3-F0BA-45A9-B345-4E39449FA6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0575" y="958784"/>
            <a:ext cx="5183188" cy="560865"/>
          </a:xfrm>
        </p:spPr>
        <p:txBody>
          <a:bodyPr/>
          <a:lstStyle/>
          <a:p>
            <a:r>
              <a:rPr lang="en-IN" u="sng" dirty="0"/>
              <a:t>Adrenocortical carcinoma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03B2C8-BF07-41B8-939D-315022497D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1599544"/>
            <a:ext cx="5642467" cy="4872269"/>
          </a:xfrm>
        </p:spPr>
        <p:txBody>
          <a:bodyPr>
            <a:normAutofit/>
          </a:bodyPr>
          <a:lstStyle/>
          <a:p>
            <a:r>
              <a:rPr lang="en-IN" sz="2400" dirty="0"/>
              <a:t>Gross: solitary, weigh &gt; 10gms reach </a:t>
            </a:r>
            <a:r>
              <a:rPr lang="en-IN" sz="2400" dirty="0" err="1"/>
              <a:t>upto</a:t>
            </a:r>
            <a:r>
              <a:rPr lang="en-IN" sz="2400" dirty="0"/>
              <a:t> 1000gms.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Areas of necrosis, haemorrhage</a:t>
            </a:r>
          </a:p>
          <a:p>
            <a:r>
              <a:rPr lang="en-IN" dirty="0">
                <a:solidFill>
                  <a:srgbClr val="FF0000"/>
                </a:solidFill>
              </a:rPr>
              <a:t>Mitotic activity is &gt; 5 per 50 high power field.</a:t>
            </a:r>
          </a:p>
          <a:p>
            <a:r>
              <a:rPr lang="en-IN" dirty="0">
                <a:solidFill>
                  <a:srgbClr val="FF0000"/>
                </a:solidFill>
              </a:rPr>
              <a:t>Capsular invasion </a:t>
            </a:r>
          </a:p>
          <a:p>
            <a:r>
              <a:rPr lang="en-IN" dirty="0">
                <a:solidFill>
                  <a:srgbClr val="FF0000"/>
                </a:solidFill>
              </a:rPr>
              <a:t>Vascular invasion</a:t>
            </a:r>
            <a:r>
              <a:rPr lang="en-IN" dirty="0"/>
              <a:t> </a:t>
            </a:r>
          </a:p>
          <a:p>
            <a:r>
              <a:rPr lang="en-IN" dirty="0"/>
              <a:t>Ki 67  proliferation is high .</a:t>
            </a:r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80276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3FF0-12E2-4D91-8B7C-909993BE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365125"/>
            <a:ext cx="10909917" cy="1325563"/>
          </a:xfrm>
        </p:spPr>
        <p:txBody>
          <a:bodyPr/>
          <a:lstStyle/>
          <a:p>
            <a:r>
              <a:rPr lang="en-IN" dirty="0"/>
              <a:t>Differentiating points for pheochromocytoma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FD507-85C1-4811-A307-681F0072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62" y="1825624"/>
            <a:ext cx="10980938" cy="4885893"/>
          </a:xfrm>
        </p:spPr>
        <p:txBody>
          <a:bodyPr/>
          <a:lstStyle/>
          <a:p>
            <a:r>
              <a:rPr lang="en-IN" dirty="0"/>
              <a:t>Primary neoplasms of adrenal chromaffin cells </a:t>
            </a:r>
          </a:p>
          <a:p>
            <a:r>
              <a:rPr lang="en-IN" dirty="0"/>
              <a:t>Symptoms due to increased catecholamines : hypertensive episodes, Triad  : 1.Sweating attacks,</a:t>
            </a:r>
          </a:p>
          <a:p>
            <a:pPr marL="0" indent="0">
              <a:buNone/>
            </a:pPr>
            <a:r>
              <a:rPr lang="en-IN" dirty="0"/>
              <a:t>                2. Tachycardia </a:t>
            </a:r>
          </a:p>
          <a:p>
            <a:pPr marL="0" indent="0">
              <a:buNone/>
            </a:pPr>
            <a:r>
              <a:rPr lang="en-IN" dirty="0"/>
              <a:t>                3.Headache </a:t>
            </a:r>
          </a:p>
          <a:p>
            <a:pPr marL="0" indent="0">
              <a:buNone/>
            </a:pPr>
            <a:r>
              <a:rPr lang="en-IN" dirty="0"/>
              <a:t>    ( but these symptoms are seen less than ¼ </a:t>
            </a:r>
            <a:r>
              <a:rPr lang="en-IN" dirty="0" err="1"/>
              <a:t>th</a:t>
            </a:r>
            <a:r>
              <a:rPr lang="en-IN" dirty="0"/>
              <a:t> of    patients )</a:t>
            </a:r>
          </a:p>
          <a:p>
            <a:r>
              <a:rPr lang="en-IN" dirty="0">
                <a:solidFill>
                  <a:srgbClr val="FF0000"/>
                </a:solidFill>
              </a:rPr>
              <a:t>Confirmation is done by testing catecholamines levels  by plasma free </a:t>
            </a:r>
            <a:r>
              <a:rPr lang="en-IN" dirty="0" err="1">
                <a:solidFill>
                  <a:srgbClr val="FF0000"/>
                </a:solidFill>
              </a:rPr>
              <a:t>metanephrines</a:t>
            </a:r>
            <a:r>
              <a:rPr lang="en-IN" dirty="0">
                <a:solidFill>
                  <a:srgbClr val="FF0000"/>
                </a:solidFill>
              </a:rPr>
              <a:t> or urinary fractioned </a:t>
            </a:r>
            <a:r>
              <a:rPr lang="en-IN" dirty="0" err="1">
                <a:solidFill>
                  <a:srgbClr val="FF0000"/>
                </a:solidFill>
              </a:rPr>
              <a:t>metanephrines</a:t>
            </a:r>
            <a:r>
              <a:rPr lang="en-IN" dirty="0">
                <a:solidFill>
                  <a:srgbClr val="FF0000"/>
                </a:solidFill>
              </a:rPr>
              <a:t>.</a:t>
            </a:r>
          </a:p>
          <a:p>
            <a:r>
              <a:rPr lang="en-IN" dirty="0">
                <a:solidFill>
                  <a:srgbClr val="FF0000"/>
                </a:solidFill>
              </a:rPr>
              <a:t> Gross :weighs from few grams  to over 2000gms 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68583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41D8-58DF-4F3C-8CEA-0B18F667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Differentiating points for pheochromocytoma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C114A-A879-4FA6-B660-547ED0F94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Often have areas of necrosis ,haemorrhage  and cyst formation .</a:t>
            </a:r>
          </a:p>
          <a:p>
            <a:r>
              <a:rPr lang="en-IN" dirty="0"/>
              <a:t>Microscopy : cells arranged in well defined nests </a:t>
            </a:r>
            <a:r>
              <a:rPr lang="en-IN" dirty="0">
                <a:solidFill>
                  <a:srgbClr val="FF0000"/>
                </a:solidFill>
              </a:rPr>
              <a:t>( ZELLBALLEN ) </a:t>
            </a:r>
            <a:r>
              <a:rPr lang="en-IN" dirty="0"/>
              <a:t> pattern separated by fibrovascular stroma .</a:t>
            </a:r>
          </a:p>
          <a:p>
            <a:r>
              <a:rPr lang="en-IN" dirty="0"/>
              <a:t>Contains  numerous dense core granules of </a:t>
            </a:r>
            <a:r>
              <a:rPr lang="en-IN" dirty="0" err="1"/>
              <a:t>neurosecrectory</a:t>
            </a:r>
            <a:r>
              <a:rPr lang="en-IN" dirty="0"/>
              <a:t> type .</a:t>
            </a:r>
          </a:p>
          <a:p>
            <a:r>
              <a:rPr lang="en-IN" dirty="0">
                <a:solidFill>
                  <a:srgbClr val="FF0000"/>
                </a:solidFill>
              </a:rPr>
              <a:t>Immunoreactive for chromogranin</a:t>
            </a:r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7215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31E7A-F5A0-43B4-A284-C6F5431CA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3810"/>
            <a:ext cx="10515600" cy="18731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6600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1987560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606A4-3F0C-4964-9A5B-80A949592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42468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dirty="0"/>
              <a:t>45 year old female came with :</a:t>
            </a:r>
          </a:p>
          <a:p>
            <a:r>
              <a:rPr lang="en-IN" dirty="0"/>
              <a:t>History :    1.Generalized weakness </a:t>
            </a:r>
          </a:p>
          <a:p>
            <a:pPr marL="0" indent="0">
              <a:buNone/>
            </a:pPr>
            <a:r>
              <a:rPr lang="en-IN" dirty="0"/>
              <a:t>                     2. History of weight gain        4 months </a:t>
            </a:r>
          </a:p>
          <a:p>
            <a:pPr marL="0" indent="0">
              <a:buNone/>
            </a:pPr>
            <a:r>
              <a:rPr lang="en-IN" dirty="0"/>
              <a:t>                     3. Palpitations, headache</a:t>
            </a:r>
          </a:p>
          <a:p>
            <a:pPr marL="0" indent="0">
              <a:buNone/>
            </a:pPr>
            <a:r>
              <a:rPr lang="en-IN" dirty="0"/>
              <a:t>                         and sweating </a:t>
            </a:r>
          </a:p>
          <a:p>
            <a:pPr marL="0" indent="0">
              <a:buNone/>
            </a:pPr>
            <a:r>
              <a:rPr lang="en-IN" dirty="0"/>
              <a:t>                          </a:t>
            </a:r>
          </a:p>
          <a:p>
            <a:pPr marL="0" indent="0">
              <a:buNone/>
            </a:pPr>
            <a:r>
              <a:rPr lang="en-IN" dirty="0"/>
              <a:t>                     4. Past history – k/c/o HTN </a:t>
            </a:r>
          </a:p>
          <a:p>
            <a:pPr marL="0" indent="0">
              <a:buNone/>
            </a:pPr>
            <a:r>
              <a:rPr lang="en-IN" dirty="0"/>
              <a:t>                                               - k/c/o DM       since 5 months, on medication 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12FB64B7-1C28-4F6E-80C3-F7206A7128E8}"/>
              </a:ext>
            </a:extLst>
          </p:cNvPr>
          <p:cNvSpPr/>
          <p:nvPr/>
        </p:nvSpPr>
        <p:spPr>
          <a:xfrm>
            <a:off x="6578352" y="4967961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IN" dirty="0"/>
              <a:t> 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B8C91516-12AC-423C-A440-20B2316FEF11}"/>
              </a:ext>
            </a:extLst>
          </p:cNvPr>
          <p:cNvSpPr/>
          <p:nvPr/>
        </p:nvSpPr>
        <p:spPr>
          <a:xfrm>
            <a:off x="6298163" y="2435290"/>
            <a:ext cx="177282" cy="153955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0600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9976C-30EA-4FFB-974F-2BDC454C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Examination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30048-B577-4D62-B8DC-843D9E56B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8"/>
            <a:ext cx="10515600" cy="4641126"/>
          </a:xfrm>
        </p:spPr>
        <p:txBody>
          <a:bodyPr>
            <a:normAutofit fontScale="92500" lnSpcReduction="10000"/>
          </a:bodyPr>
          <a:lstStyle/>
          <a:p>
            <a:r>
              <a:rPr lang="en-IN" dirty="0"/>
              <a:t>Pallor</a:t>
            </a:r>
          </a:p>
          <a:p>
            <a:r>
              <a:rPr lang="en-IN" dirty="0"/>
              <a:t>Clubbing  , icterus       negative</a:t>
            </a:r>
          </a:p>
          <a:p>
            <a:r>
              <a:rPr lang="en-IN" dirty="0">
                <a:solidFill>
                  <a:srgbClr val="FF0000"/>
                </a:solidFill>
              </a:rPr>
              <a:t>Facial puffiness </a:t>
            </a:r>
          </a:p>
          <a:p>
            <a:r>
              <a:rPr lang="en-IN" dirty="0">
                <a:solidFill>
                  <a:srgbClr val="FF0000"/>
                </a:solidFill>
              </a:rPr>
              <a:t>Hirsutism          </a:t>
            </a:r>
            <a:r>
              <a:rPr lang="en-IN" dirty="0"/>
              <a:t>       </a:t>
            </a:r>
            <a:r>
              <a:rPr lang="en-IN" dirty="0">
                <a:solidFill>
                  <a:srgbClr val="FF0000"/>
                </a:solidFill>
              </a:rPr>
              <a:t>present</a:t>
            </a:r>
          </a:p>
          <a:p>
            <a:r>
              <a:rPr lang="en-IN" dirty="0"/>
              <a:t>Pulse -88 bpm</a:t>
            </a:r>
          </a:p>
          <a:p>
            <a:r>
              <a:rPr lang="en-IN" dirty="0"/>
              <a:t>BP-140/90 mm of Hg</a:t>
            </a:r>
          </a:p>
          <a:p>
            <a:r>
              <a:rPr lang="en-IN" dirty="0"/>
              <a:t>CVS: S1, S2 heard </a:t>
            </a:r>
          </a:p>
          <a:p>
            <a:r>
              <a:rPr lang="en-IN" dirty="0"/>
              <a:t>RS: NAD </a:t>
            </a:r>
          </a:p>
          <a:p>
            <a:r>
              <a:rPr lang="en-IN" dirty="0"/>
              <a:t>CNS : NAD</a:t>
            </a:r>
          </a:p>
          <a:p>
            <a:r>
              <a:rPr lang="en-IN" dirty="0"/>
              <a:t>Per abdomen : NAD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1C9CA-C5E1-469C-A55D-64EA15443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95" y="-6901"/>
            <a:ext cx="3857625" cy="6858000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A13A8D84-DB40-421C-BA18-60FBB31DE617}"/>
              </a:ext>
            </a:extLst>
          </p:cNvPr>
          <p:cNvSpPr/>
          <p:nvPr/>
        </p:nvSpPr>
        <p:spPr>
          <a:xfrm>
            <a:off x="3746377" y="1704506"/>
            <a:ext cx="155448" cy="7102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F1C6A8E3-C3F9-44F6-8172-730A67D7EF10}"/>
              </a:ext>
            </a:extLst>
          </p:cNvPr>
          <p:cNvSpPr/>
          <p:nvPr/>
        </p:nvSpPr>
        <p:spPr>
          <a:xfrm>
            <a:off x="3391270" y="2494620"/>
            <a:ext cx="155448" cy="7812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F2B77B-29A1-48C0-801E-90140E5A9FC2}"/>
              </a:ext>
            </a:extLst>
          </p:cNvPr>
          <p:cNvSpPr/>
          <p:nvPr/>
        </p:nvSpPr>
        <p:spPr>
          <a:xfrm>
            <a:off x="8744801" y="1705313"/>
            <a:ext cx="1126987" cy="649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33312B-C783-4EDB-AD48-09E71F6743AB}"/>
              </a:ext>
            </a:extLst>
          </p:cNvPr>
          <p:cNvSpPr/>
          <p:nvPr/>
        </p:nvSpPr>
        <p:spPr>
          <a:xfrm>
            <a:off x="6920524" y="1677320"/>
            <a:ext cx="1126987" cy="649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9429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E8A50-F2FF-4902-BDAA-46AD01FA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Investigations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484D6-C4F9-46BE-B036-04B78C501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en-IN" u="sng" dirty="0"/>
              <a:t>CBC:</a:t>
            </a:r>
            <a:r>
              <a:rPr lang="en-IN" dirty="0"/>
              <a:t>  Hb = 14.6 g/dl </a:t>
            </a:r>
          </a:p>
          <a:p>
            <a:pPr marL="0" indent="0">
              <a:buNone/>
            </a:pPr>
            <a:r>
              <a:rPr lang="en-IN" dirty="0"/>
              <a:t>              TLC = 11,500/ </a:t>
            </a:r>
            <a:r>
              <a:rPr lang="en-IN" dirty="0" err="1"/>
              <a:t>cumm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       DLC: N= 65%, L = 30, E= 2% , M= 3%</a:t>
            </a:r>
          </a:p>
          <a:p>
            <a:pPr marL="0" indent="0">
              <a:buNone/>
            </a:pPr>
            <a:r>
              <a:rPr lang="en-IN" dirty="0"/>
              <a:t>              Platelets = 2. 3 lakhs / </a:t>
            </a:r>
            <a:r>
              <a:rPr lang="en-IN" dirty="0" err="1"/>
              <a:t>cumm</a:t>
            </a:r>
            <a:endParaRPr lang="en-IN" dirty="0"/>
          </a:p>
          <a:p>
            <a:endParaRPr lang="en-IN" dirty="0"/>
          </a:p>
          <a:p>
            <a:r>
              <a:rPr lang="en-IN" u="sng" dirty="0"/>
              <a:t>RFT:</a:t>
            </a:r>
            <a:r>
              <a:rPr lang="en-IN" dirty="0"/>
              <a:t>  Blood Urea= 35 mg / dl   ( 15-40 md/dl)</a:t>
            </a:r>
          </a:p>
          <a:p>
            <a:pPr marL="0" indent="0">
              <a:buNone/>
            </a:pPr>
            <a:r>
              <a:rPr lang="en-IN" dirty="0"/>
              <a:t>             Serum creatinine =0.71mg/ dl  ( 0.6 – 1.2 mg / dl )</a:t>
            </a:r>
          </a:p>
          <a:p>
            <a:pPr marL="0" indent="0">
              <a:buNone/>
            </a:pPr>
            <a:r>
              <a:rPr lang="en-IN" dirty="0"/>
              <a:t>             Sodium = 141mmol/ L  ( 135- 145 mmol/ L )</a:t>
            </a:r>
          </a:p>
          <a:p>
            <a:pPr marL="0" indent="0">
              <a:buNone/>
            </a:pPr>
            <a:r>
              <a:rPr lang="en-IN" dirty="0"/>
              <a:t>             Potassium = 4.7mmol/dl  (3.5 -5.0 mmol/dl )</a:t>
            </a:r>
          </a:p>
          <a:p>
            <a:r>
              <a:rPr lang="en-IN" u="sng" dirty="0"/>
              <a:t>LFT:</a:t>
            </a:r>
            <a:r>
              <a:rPr lang="en-IN" dirty="0"/>
              <a:t>   Total bilirubin = 0.40 mg/dl  ( 0- 1 mg /dl )</a:t>
            </a:r>
          </a:p>
          <a:p>
            <a:pPr marL="0" indent="0">
              <a:buNone/>
            </a:pPr>
            <a:r>
              <a:rPr lang="en-IN" dirty="0"/>
              <a:t>              Direct bilirubin ( conjugated )  = 0.06 mg / dl ( 0- 0.35 mg / dl )</a:t>
            </a:r>
          </a:p>
        </p:txBody>
      </p:sp>
    </p:spTree>
    <p:extLst>
      <p:ext uri="{BB962C8B-B14F-4D97-AF65-F5344CB8AC3E}">
        <p14:creationId xmlns:p14="http://schemas.microsoft.com/office/powerpoint/2010/main" val="1279226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321FD-E1FD-40D9-8C60-AC88B989A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Investigations: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20E98-DFB7-478F-A8FA-7A2C4904B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Blood sugar F= 200 mg / dl (  70 – 110 mg / dl )</a:t>
            </a:r>
          </a:p>
          <a:p>
            <a:r>
              <a:rPr lang="en-IN" dirty="0"/>
              <a:t>Hb A1c = 10 %</a:t>
            </a:r>
          </a:p>
          <a:p>
            <a:r>
              <a:rPr lang="en-IN" dirty="0"/>
              <a:t>HIV = Non reactive </a:t>
            </a:r>
          </a:p>
          <a:p>
            <a:r>
              <a:rPr lang="en-IN" u="sng" dirty="0"/>
              <a:t>Urine routine/ microscopy  </a:t>
            </a:r>
            <a:r>
              <a:rPr lang="en-IN" dirty="0"/>
              <a:t>= Pus cells : occasional 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Epithelial cells : occasional </a:t>
            </a:r>
          </a:p>
          <a:p>
            <a:pPr marL="0" indent="0">
              <a:buNone/>
            </a:pPr>
            <a:r>
              <a:rPr lang="en-IN" dirty="0"/>
              <a:t>                                                      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3946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5C702-785A-4A50-9956-57EEBDCB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6021"/>
          </a:xfrm>
        </p:spPr>
        <p:txBody>
          <a:bodyPr>
            <a:normAutofit fontScale="90000"/>
          </a:bodyPr>
          <a:lstStyle/>
          <a:p>
            <a:r>
              <a:rPr lang="en-IN" dirty="0"/>
              <a:t>Investigations :</a:t>
            </a:r>
            <a:br>
              <a:rPr lang="en-IN" dirty="0"/>
            </a:b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687C4-56CA-4933-8816-B2F8453AB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7" y="1331650"/>
            <a:ext cx="10883283" cy="5974672"/>
          </a:xfrm>
        </p:spPr>
        <p:txBody>
          <a:bodyPr>
            <a:normAutofit/>
          </a:bodyPr>
          <a:lstStyle/>
          <a:p>
            <a:r>
              <a:rPr lang="en-IN" dirty="0"/>
              <a:t>X – ray : NAD</a:t>
            </a:r>
          </a:p>
          <a:p>
            <a:r>
              <a:rPr lang="en-IN" dirty="0"/>
              <a:t>USG:  A  well defined mass noted in retro peritoneum  region .S/O adrenal neoplasm </a:t>
            </a:r>
            <a:r>
              <a:rPr lang="en-IN" dirty="0" err="1"/>
              <a:t>etiology</a:t>
            </a:r>
            <a:r>
              <a:rPr lang="en-IN" dirty="0"/>
              <a:t> likely adrenal adenoma / pheochromocytoma.  </a:t>
            </a:r>
          </a:p>
          <a:p>
            <a:pPr marL="0" indent="0">
              <a:buNone/>
            </a:pPr>
            <a:endParaRPr lang="en-IN" u="sng" dirty="0"/>
          </a:p>
          <a:p>
            <a:r>
              <a:rPr lang="en-IN" u="sng" dirty="0"/>
              <a:t>Renal Doppler study </a:t>
            </a:r>
            <a:r>
              <a:rPr lang="en-IN" dirty="0"/>
              <a:t>: Normal 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53094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A4E5E-A09F-4BF6-B50F-B611A627D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6" y="44387"/>
            <a:ext cx="11579441" cy="63297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E7F2D-EEE4-4C56-A131-9FB5D6ABBAA6}"/>
              </a:ext>
            </a:extLst>
          </p:cNvPr>
          <p:cNvSpPr txBox="1"/>
          <p:nvPr/>
        </p:nvSpPr>
        <p:spPr>
          <a:xfrm>
            <a:off x="2246050" y="5619565"/>
            <a:ext cx="7732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A well defined mass seen in retro peritoneum in the anterior pararenal space , 5.4x 4.6x4.2 cms likely adrenal mass.</a:t>
            </a:r>
          </a:p>
        </p:txBody>
      </p:sp>
    </p:spTree>
    <p:extLst>
      <p:ext uri="{BB962C8B-B14F-4D97-AF65-F5344CB8AC3E}">
        <p14:creationId xmlns:p14="http://schemas.microsoft.com/office/powerpoint/2010/main" val="694424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08554-00A8-4734-8F0C-0B497369B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7" y="1"/>
            <a:ext cx="12014448" cy="5761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7FEC6-2DE1-4FE6-8F9C-0622AFBE8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510" y="-98524"/>
            <a:ext cx="1248551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4E36B9-E24E-47BF-A4E0-1B47768B3246}"/>
              </a:ext>
            </a:extLst>
          </p:cNvPr>
          <p:cNvSpPr txBox="1"/>
          <p:nvPr/>
        </p:nvSpPr>
        <p:spPr>
          <a:xfrm>
            <a:off x="2121763" y="6036816"/>
            <a:ext cx="7596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A well defined round mass 5.8 x 5.2x 4.8cm in retroperitoneum in anterior pararenal space, appears to be left adrenal mass.  </a:t>
            </a:r>
          </a:p>
        </p:txBody>
      </p:sp>
    </p:spTree>
    <p:extLst>
      <p:ext uri="{BB962C8B-B14F-4D97-AF65-F5344CB8AC3E}">
        <p14:creationId xmlns:p14="http://schemas.microsoft.com/office/powerpoint/2010/main" val="4120322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1029</Words>
  <Application>Microsoft Office PowerPoint</Application>
  <PresentationFormat>Widescreen</PresentationFormat>
  <Paragraphs>151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Case 1 :</vt:lpstr>
      <vt:lpstr>PowerPoint Presentation</vt:lpstr>
      <vt:lpstr>Examination :</vt:lpstr>
      <vt:lpstr>Investigations :</vt:lpstr>
      <vt:lpstr>Investigations: </vt:lpstr>
      <vt:lpstr>Investigations :  </vt:lpstr>
      <vt:lpstr>PowerPoint Presentation</vt:lpstr>
      <vt:lpstr>PowerPoint Presentation</vt:lpstr>
      <vt:lpstr>Investigations :</vt:lpstr>
      <vt:lpstr>Gross :</vt:lpstr>
      <vt:lpstr>(H&amp;E, 100 x) </vt:lpstr>
      <vt:lpstr>PowerPoint Presentation</vt:lpstr>
      <vt:lpstr>(H&amp;E,100x)</vt:lpstr>
      <vt:lpstr>PowerPoint Presentation</vt:lpstr>
      <vt:lpstr>         Based on the clinical features, radiological and biochemical investigations, gross and microscopy examination the following  D/ D were considered    D/D   :     1. Adrenal corticoadenoma    2. Pheochromocytoma     3. Adrenal corticocarcinoma      Further Immunohistochemistry was done  for confirmation              </vt:lpstr>
      <vt:lpstr>Synaptophysin : cytoplasmic positivity (IHC 400x) </vt:lpstr>
      <vt:lpstr>PowerPoint Presentation</vt:lpstr>
      <vt:lpstr>PowerPoint Presentation</vt:lpstr>
      <vt:lpstr>PowerPoint Presentation</vt:lpstr>
      <vt:lpstr>  </vt:lpstr>
      <vt:lpstr>Discussion :</vt:lpstr>
      <vt:lpstr>Discussion:</vt:lpstr>
      <vt:lpstr>Differentiating points for pheochromocytoma :</vt:lpstr>
      <vt:lpstr>Differentiating points for pheochromocytoma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bhavana vasu</dc:creator>
  <cp:lastModifiedBy>bhavana vasu</cp:lastModifiedBy>
  <cp:revision>172</cp:revision>
  <dcterms:created xsi:type="dcterms:W3CDTF">2019-07-13T06:49:27Z</dcterms:created>
  <dcterms:modified xsi:type="dcterms:W3CDTF">2019-07-26T05:43:08Z</dcterms:modified>
</cp:coreProperties>
</file>