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5"/>
  </p:notesMasterIdLst>
  <p:sldIdLst>
    <p:sldId id="256" r:id="rId2"/>
    <p:sldId id="273"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93" r:id="rId19"/>
    <p:sldId id="298" r:id="rId20"/>
    <p:sldId id="295" r:id="rId21"/>
    <p:sldId id="279" r:id="rId22"/>
    <p:sldId id="297"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2C0190-8BFC-0741-A803-88103ED8923E}" type="datetimeFigureOut">
              <a:rPr lang="en-US" smtClean="0"/>
              <a:t>8/16/2019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EE5DC-5DA3-8941-99A0-1FC2F42BBF9B}" type="slidenum">
              <a:rPr lang="en-US" smtClean="0"/>
              <a:t>‹#›</a:t>
            </a:fld>
            <a:endParaRPr lang="en-US"/>
          </a:p>
        </p:txBody>
      </p:sp>
    </p:spTree>
    <p:extLst>
      <p:ext uri="{BB962C8B-B14F-4D97-AF65-F5344CB8AC3E}">
        <p14:creationId xmlns:p14="http://schemas.microsoft.com/office/powerpoint/2010/main" val="163105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DEE5DC-5DA3-8941-99A0-1FC2F42BBF9B}" type="slidenum">
              <a:rPr lang="en-US" smtClean="0"/>
              <a:t>18</a:t>
            </a:fld>
            <a:endParaRPr lang="en-US"/>
          </a:p>
        </p:txBody>
      </p:sp>
    </p:spTree>
    <p:extLst>
      <p:ext uri="{BB962C8B-B14F-4D97-AF65-F5344CB8AC3E}">
        <p14:creationId xmlns:p14="http://schemas.microsoft.com/office/powerpoint/2010/main" val="1705599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FB98A8-0ED1-4D5D-AD76-8121E64FFCB9}"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EC004-CEDE-4FED-A434-67426F4DE366}" type="slidenum">
              <a:rPr lang="en-US" smtClean="0"/>
              <a:t>‹#›</a:t>
            </a:fld>
            <a:endParaRPr lang="en-US"/>
          </a:p>
        </p:txBody>
      </p:sp>
    </p:spTree>
    <p:extLst>
      <p:ext uri="{BB962C8B-B14F-4D97-AF65-F5344CB8AC3E}">
        <p14:creationId xmlns:p14="http://schemas.microsoft.com/office/powerpoint/2010/main" val="2784148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FB98A8-0ED1-4D5D-AD76-8121E64FFCB9}"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EC004-CEDE-4FED-A434-67426F4DE366}" type="slidenum">
              <a:rPr lang="en-US" smtClean="0"/>
              <a:t>‹#›</a:t>
            </a:fld>
            <a:endParaRPr lang="en-US"/>
          </a:p>
        </p:txBody>
      </p:sp>
    </p:spTree>
    <p:extLst>
      <p:ext uri="{BB962C8B-B14F-4D97-AF65-F5344CB8AC3E}">
        <p14:creationId xmlns:p14="http://schemas.microsoft.com/office/powerpoint/2010/main" val="49213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FB98A8-0ED1-4D5D-AD76-8121E64FFCB9}"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EC004-CEDE-4FED-A434-67426F4DE36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21976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FB98A8-0ED1-4D5D-AD76-8121E64FFCB9}"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EC004-CEDE-4FED-A434-67426F4DE366}" type="slidenum">
              <a:rPr lang="en-US" smtClean="0"/>
              <a:t>‹#›</a:t>
            </a:fld>
            <a:endParaRPr lang="en-US"/>
          </a:p>
        </p:txBody>
      </p:sp>
    </p:spTree>
    <p:extLst>
      <p:ext uri="{BB962C8B-B14F-4D97-AF65-F5344CB8AC3E}">
        <p14:creationId xmlns:p14="http://schemas.microsoft.com/office/powerpoint/2010/main" val="2107255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FB98A8-0ED1-4D5D-AD76-8121E64FFCB9}"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EC004-CEDE-4FED-A434-67426F4DE36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56758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FB98A8-0ED1-4D5D-AD76-8121E64FFCB9}"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EC004-CEDE-4FED-A434-67426F4DE366}" type="slidenum">
              <a:rPr lang="en-US" smtClean="0"/>
              <a:t>‹#›</a:t>
            </a:fld>
            <a:endParaRPr lang="en-US"/>
          </a:p>
        </p:txBody>
      </p:sp>
    </p:spTree>
    <p:extLst>
      <p:ext uri="{BB962C8B-B14F-4D97-AF65-F5344CB8AC3E}">
        <p14:creationId xmlns:p14="http://schemas.microsoft.com/office/powerpoint/2010/main" val="1807641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FB98A8-0ED1-4D5D-AD76-8121E64FFCB9}"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EC004-CEDE-4FED-A434-67426F4DE366}" type="slidenum">
              <a:rPr lang="en-US" smtClean="0"/>
              <a:t>‹#›</a:t>
            </a:fld>
            <a:endParaRPr lang="en-US"/>
          </a:p>
        </p:txBody>
      </p:sp>
    </p:spTree>
    <p:extLst>
      <p:ext uri="{BB962C8B-B14F-4D97-AF65-F5344CB8AC3E}">
        <p14:creationId xmlns:p14="http://schemas.microsoft.com/office/powerpoint/2010/main" val="1358270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FB98A8-0ED1-4D5D-AD76-8121E64FFCB9}"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EC004-CEDE-4FED-A434-67426F4DE366}" type="slidenum">
              <a:rPr lang="en-US" smtClean="0"/>
              <a:t>‹#›</a:t>
            </a:fld>
            <a:endParaRPr lang="en-US"/>
          </a:p>
        </p:txBody>
      </p:sp>
    </p:spTree>
    <p:extLst>
      <p:ext uri="{BB962C8B-B14F-4D97-AF65-F5344CB8AC3E}">
        <p14:creationId xmlns:p14="http://schemas.microsoft.com/office/powerpoint/2010/main" val="1987993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FB98A8-0ED1-4D5D-AD76-8121E64FFCB9}"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EC004-CEDE-4FED-A434-67426F4DE366}" type="slidenum">
              <a:rPr lang="en-US" smtClean="0"/>
              <a:t>‹#›</a:t>
            </a:fld>
            <a:endParaRPr lang="en-US"/>
          </a:p>
        </p:txBody>
      </p:sp>
    </p:spTree>
    <p:extLst>
      <p:ext uri="{BB962C8B-B14F-4D97-AF65-F5344CB8AC3E}">
        <p14:creationId xmlns:p14="http://schemas.microsoft.com/office/powerpoint/2010/main" val="408360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FB98A8-0ED1-4D5D-AD76-8121E64FFCB9}"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EC004-CEDE-4FED-A434-67426F4DE366}" type="slidenum">
              <a:rPr lang="en-US" smtClean="0"/>
              <a:t>‹#›</a:t>
            </a:fld>
            <a:endParaRPr lang="en-US"/>
          </a:p>
        </p:txBody>
      </p:sp>
    </p:spTree>
    <p:extLst>
      <p:ext uri="{BB962C8B-B14F-4D97-AF65-F5344CB8AC3E}">
        <p14:creationId xmlns:p14="http://schemas.microsoft.com/office/powerpoint/2010/main" val="2856009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FB98A8-0ED1-4D5D-AD76-8121E64FFCB9}"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EC004-CEDE-4FED-A434-67426F4DE366}" type="slidenum">
              <a:rPr lang="en-US" smtClean="0"/>
              <a:t>‹#›</a:t>
            </a:fld>
            <a:endParaRPr lang="en-US"/>
          </a:p>
        </p:txBody>
      </p:sp>
    </p:spTree>
    <p:extLst>
      <p:ext uri="{BB962C8B-B14F-4D97-AF65-F5344CB8AC3E}">
        <p14:creationId xmlns:p14="http://schemas.microsoft.com/office/powerpoint/2010/main" val="232048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FB98A8-0ED1-4D5D-AD76-8121E64FFCB9}" type="datetimeFigureOut">
              <a:rPr lang="en-US" smtClean="0"/>
              <a:t>8/16/2019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EEC004-CEDE-4FED-A434-67426F4DE366}" type="slidenum">
              <a:rPr lang="en-US" smtClean="0"/>
              <a:t>‹#›</a:t>
            </a:fld>
            <a:endParaRPr lang="en-US"/>
          </a:p>
        </p:txBody>
      </p:sp>
    </p:spTree>
    <p:extLst>
      <p:ext uri="{BB962C8B-B14F-4D97-AF65-F5344CB8AC3E}">
        <p14:creationId xmlns:p14="http://schemas.microsoft.com/office/powerpoint/2010/main" val="2814930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FB98A8-0ED1-4D5D-AD76-8121E64FFCB9}" type="datetimeFigureOut">
              <a:rPr lang="en-US" smtClean="0"/>
              <a:t>8/16/2019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EEC004-CEDE-4FED-A434-67426F4DE366}" type="slidenum">
              <a:rPr lang="en-US" smtClean="0"/>
              <a:t>‹#›</a:t>
            </a:fld>
            <a:endParaRPr lang="en-US"/>
          </a:p>
        </p:txBody>
      </p:sp>
    </p:spTree>
    <p:extLst>
      <p:ext uri="{BB962C8B-B14F-4D97-AF65-F5344CB8AC3E}">
        <p14:creationId xmlns:p14="http://schemas.microsoft.com/office/powerpoint/2010/main" val="3452957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B98A8-0ED1-4D5D-AD76-8121E64FFCB9}" type="datetimeFigureOut">
              <a:rPr lang="en-US" smtClean="0"/>
              <a:t>8/16/2019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EEC004-CEDE-4FED-A434-67426F4DE366}" type="slidenum">
              <a:rPr lang="en-US" smtClean="0"/>
              <a:t>‹#›</a:t>
            </a:fld>
            <a:endParaRPr lang="en-US"/>
          </a:p>
        </p:txBody>
      </p:sp>
    </p:spTree>
    <p:extLst>
      <p:ext uri="{BB962C8B-B14F-4D97-AF65-F5344CB8AC3E}">
        <p14:creationId xmlns:p14="http://schemas.microsoft.com/office/powerpoint/2010/main" val="3818504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FB98A8-0ED1-4D5D-AD76-8121E64FFCB9}"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EC004-CEDE-4FED-A434-67426F4DE366}" type="slidenum">
              <a:rPr lang="en-US" smtClean="0"/>
              <a:t>‹#›</a:t>
            </a:fld>
            <a:endParaRPr lang="en-US"/>
          </a:p>
        </p:txBody>
      </p:sp>
    </p:spTree>
    <p:extLst>
      <p:ext uri="{BB962C8B-B14F-4D97-AF65-F5344CB8AC3E}">
        <p14:creationId xmlns:p14="http://schemas.microsoft.com/office/powerpoint/2010/main" val="4167948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FB98A8-0ED1-4D5D-AD76-8121E64FFCB9}"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EC004-CEDE-4FED-A434-67426F4DE366}" type="slidenum">
              <a:rPr lang="en-US" smtClean="0"/>
              <a:t>‹#›</a:t>
            </a:fld>
            <a:endParaRPr lang="en-US"/>
          </a:p>
        </p:txBody>
      </p:sp>
    </p:spTree>
    <p:extLst>
      <p:ext uri="{BB962C8B-B14F-4D97-AF65-F5344CB8AC3E}">
        <p14:creationId xmlns:p14="http://schemas.microsoft.com/office/powerpoint/2010/main" val="3466161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FB98A8-0ED1-4D5D-AD76-8121E64FFCB9}" type="datetimeFigureOut">
              <a:rPr lang="en-US" smtClean="0"/>
              <a:t>8/16/2019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EEEC004-CEDE-4FED-A434-67426F4DE366}" type="slidenum">
              <a:rPr lang="en-US" smtClean="0"/>
              <a:t>‹#›</a:t>
            </a:fld>
            <a:endParaRPr lang="en-US"/>
          </a:p>
        </p:txBody>
      </p:sp>
    </p:spTree>
    <p:extLst>
      <p:ext uri="{BB962C8B-B14F-4D97-AF65-F5344CB8AC3E}">
        <p14:creationId xmlns:p14="http://schemas.microsoft.com/office/powerpoint/2010/main" val="249341034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810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4"/>
          <p:cNvGrpSpPr/>
          <p:nvPr/>
        </p:nvGrpSpPr>
        <p:grpSpPr>
          <a:xfrm>
            <a:off x="896620" y="1056005"/>
            <a:ext cx="5812155" cy="5715"/>
            <a:chOff x="0" y="0"/>
            <a:chExt cx="5812283" cy="6096"/>
          </a:xfrm>
        </p:grpSpPr>
        <p:sp>
          <p:nvSpPr>
            <p:cNvPr id="6" name="Shape 15983"/>
            <p:cNvSpPr/>
            <p:nvPr/>
          </p:nvSpPr>
          <p:spPr>
            <a:xfrm>
              <a:off x="0" y="0"/>
              <a:ext cx="5812283" cy="9144"/>
            </a:xfrm>
            <a:custGeom>
              <a:avLst/>
              <a:gdLst/>
              <a:ahLst/>
              <a:cxnLst/>
              <a:rect l="0" t="0" r="0" b="0"/>
              <a:pathLst>
                <a:path w="5812283" h="9144">
                  <a:moveTo>
                    <a:pt x="0" y="0"/>
                  </a:moveTo>
                  <a:lnTo>
                    <a:pt x="5812283" y="0"/>
                  </a:lnTo>
                  <a:lnTo>
                    <a:pt x="5812283" y="9144"/>
                  </a:lnTo>
                  <a:lnTo>
                    <a:pt x="0" y="9144"/>
                  </a:lnTo>
                  <a:lnTo>
                    <a:pt x="0" y="0"/>
                  </a:lnTo>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grpSp>
      <p:sp>
        <p:nvSpPr>
          <p:cNvPr id="7" name="Rectangle 4"/>
          <p:cNvSpPr>
            <a:spLocks noChangeArrowheads="1"/>
          </p:cNvSpPr>
          <p:nvPr/>
        </p:nvSpPr>
        <p:spPr bwMode="auto">
          <a:xfrm>
            <a:off x="0" y="1467627"/>
            <a:ext cx="1052954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sz="2800" b="0" i="0" u="none" strike="noStrike" cap="none" normalizeH="0" baseline="0" dirty="0">
                <a:ln>
                  <a:noFill/>
                </a:ln>
                <a:solidFill>
                  <a:srgbClr val="000000"/>
                </a:solidFill>
                <a:effectLst/>
                <a:ea typeface="Times New Roman" panose="02020603050405020304" pitchFamily="18" charset="0"/>
              </a:rPr>
            </a:br>
            <a:r>
              <a:rPr kumimoji="0" lang="en-US" sz="2800" b="1" i="0" u="none" strike="noStrike" cap="none" normalizeH="0" baseline="0" dirty="0" err="1">
                <a:ln>
                  <a:noFill/>
                </a:ln>
                <a:solidFill>
                  <a:srgbClr val="222222"/>
                </a:solidFill>
                <a:effectLst/>
                <a:ea typeface="Times New Roman" panose="02020603050405020304" pitchFamily="18" charset="0"/>
              </a:rPr>
              <a:t>Comparision</a:t>
            </a:r>
            <a:r>
              <a:rPr kumimoji="0" lang="en-US" sz="2800" b="1" i="0" u="none" strike="noStrike" cap="none" normalizeH="0" baseline="0" dirty="0">
                <a:ln>
                  <a:noFill/>
                </a:ln>
                <a:solidFill>
                  <a:srgbClr val="222222"/>
                </a:solidFill>
                <a:effectLst/>
                <a:ea typeface="Times New Roman" panose="02020603050405020304" pitchFamily="18" charset="0"/>
              </a:rPr>
              <a:t> of Functional Outcome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222222"/>
                </a:solidFill>
                <a:effectLst/>
                <a:ea typeface="Times New Roman" panose="02020603050405020304" pitchFamily="18" charset="0"/>
              </a:rPr>
              <a:t>of Various Modalities of Management of Distal </a:t>
            </a:r>
            <a:r>
              <a:rPr kumimoji="0" lang="en-US" sz="2800" b="1" i="0" u="none" strike="noStrike" cap="none" normalizeH="0" baseline="0" dirty="0" err="1">
                <a:ln>
                  <a:noFill/>
                </a:ln>
                <a:solidFill>
                  <a:srgbClr val="222222"/>
                </a:solidFill>
                <a:effectLst/>
                <a:ea typeface="Times New Roman" panose="02020603050405020304" pitchFamily="18" charset="0"/>
              </a:rPr>
              <a:t>Tibial</a:t>
            </a:r>
            <a:r>
              <a:rPr kumimoji="0" lang="en-US" sz="2800" b="1" i="0" u="none" strike="noStrike" cap="none" normalizeH="0" baseline="0" dirty="0">
                <a:ln>
                  <a:noFill/>
                </a:ln>
                <a:solidFill>
                  <a:srgbClr val="222222"/>
                </a:solidFill>
                <a:effectLst/>
                <a:ea typeface="Times New Roman" panose="02020603050405020304" pitchFamily="18" charset="0"/>
              </a:rPr>
              <a:t> </a:t>
            </a:r>
            <a:r>
              <a:rPr lang="en-US" sz="2800" b="1" dirty="0">
                <a:solidFill>
                  <a:srgbClr val="222222"/>
                </a:solidFill>
                <a:ea typeface="Times New Roman" panose="02020603050405020304" pitchFamily="18" charset="0"/>
              </a:rPr>
              <a:t>Fractures </a:t>
            </a:r>
            <a:endParaRPr kumimoji="0" lang="en-US"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795678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2160589"/>
            <a:ext cx="8865018" cy="4792472"/>
          </a:xfrm>
        </p:spPr>
        <p:txBody>
          <a:bodyPr>
            <a:normAutofit/>
          </a:bodyPr>
          <a:lstStyle/>
          <a:p>
            <a:r>
              <a:rPr lang="en-GB" b="1" dirty="0"/>
              <a:t>Mode of Injury: </a:t>
            </a:r>
          </a:p>
          <a:p>
            <a:r>
              <a:rPr lang="en-GB" dirty="0"/>
              <a:t>RTA - 6</a:t>
            </a:r>
          </a:p>
          <a:p>
            <a:r>
              <a:rPr lang="en-GB" dirty="0"/>
              <a:t>Fall - 3 </a:t>
            </a:r>
          </a:p>
          <a:p>
            <a:r>
              <a:rPr lang="en-GB" dirty="0"/>
              <a:t>Fall of Heavy Object - 1</a:t>
            </a:r>
          </a:p>
          <a:p>
            <a:r>
              <a:rPr lang="en-GB" b="1" dirty="0"/>
              <a:t>Incidence of Open Injuries according to The </a:t>
            </a:r>
            <a:r>
              <a:rPr lang="en-GB" b="1" dirty="0" err="1"/>
              <a:t>Gustilo</a:t>
            </a:r>
            <a:r>
              <a:rPr lang="en-GB" b="1" dirty="0"/>
              <a:t> - Anderson System:</a:t>
            </a:r>
          </a:p>
          <a:p>
            <a:r>
              <a:rPr lang="en-GB" b="1" dirty="0"/>
              <a:t> </a:t>
            </a:r>
            <a:r>
              <a:rPr lang="en-GB" dirty="0"/>
              <a:t>1. Grade I      -  0</a:t>
            </a:r>
          </a:p>
          <a:p>
            <a:r>
              <a:rPr lang="en-GB" dirty="0"/>
              <a:t>2. Grade II      -  2</a:t>
            </a:r>
          </a:p>
          <a:p>
            <a:r>
              <a:rPr lang="en-GB" dirty="0"/>
              <a:t>3. Grade III A   -  1</a:t>
            </a:r>
          </a:p>
          <a:p>
            <a:r>
              <a:rPr lang="en-GB" dirty="0"/>
              <a:t>                  B   -  0</a:t>
            </a:r>
          </a:p>
          <a:p>
            <a:r>
              <a:rPr lang="en-GB" dirty="0"/>
              <a:t>                  C   -  0</a:t>
            </a:r>
            <a:endParaRPr lang="en-US" dirty="0"/>
          </a:p>
          <a:p>
            <a:r>
              <a:rPr lang="en-US" dirty="0"/>
              <a:t>Rest 7 patients were not having any open injury</a:t>
            </a:r>
          </a:p>
          <a:p>
            <a:endParaRPr lang="en-GB" dirty="0"/>
          </a:p>
          <a:p>
            <a:pPr marL="0" indent="0">
              <a:buNone/>
            </a:pPr>
            <a:endParaRPr lang="en-GB" dirty="0"/>
          </a:p>
          <a:p>
            <a:pPr marL="0" indent="0">
              <a:buNone/>
            </a:pPr>
            <a:endParaRPr lang="en-US" dirty="0"/>
          </a:p>
        </p:txBody>
      </p:sp>
    </p:spTree>
    <p:extLst>
      <p:ext uri="{BB962C8B-B14F-4D97-AF65-F5344CB8AC3E}">
        <p14:creationId xmlns:p14="http://schemas.microsoft.com/office/powerpoint/2010/main" val="1786182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All fractures were classified according to AO system</a:t>
            </a:r>
            <a:br>
              <a:rPr lang="en-GB" sz="2400" dirty="0"/>
            </a:br>
            <a:endParaRPr lang="en-US" sz="2400" dirty="0"/>
          </a:p>
        </p:txBody>
      </p:sp>
      <p:sp>
        <p:nvSpPr>
          <p:cNvPr id="3" name="Content Placeholder 2"/>
          <p:cNvSpPr>
            <a:spLocks noGrp="1"/>
          </p:cNvSpPr>
          <p:nvPr>
            <p:ph idx="1"/>
          </p:nvPr>
        </p:nvSpPr>
        <p:spPr>
          <a:xfrm>
            <a:off x="677334" y="2689860"/>
            <a:ext cx="8596668" cy="3351502"/>
          </a:xfrm>
        </p:spPr>
        <p:txBody>
          <a:bodyPr>
            <a:normAutofit fontScale="85000" lnSpcReduction="10000"/>
          </a:bodyPr>
          <a:lstStyle/>
          <a:p>
            <a:endParaRPr lang="en-GB" dirty="0"/>
          </a:p>
          <a:p>
            <a:endParaRPr lang="en-GB" dirty="0"/>
          </a:p>
          <a:p>
            <a:endParaRPr lang="en-GB" dirty="0"/>
          </a:p>
          <a:p>
            <a:endParaRPr lang="en-GB" dirty="0"/>
          </a:p>
          <a:p>
            <a:pPr marL="0" indent="0">
              <a:buNone/>
            </a:pPr>
            <a:endParaRPr lang="en-GB" dirty="0"/>
          </a:p>
          <a:p>
            <a:endParaRPr lang="en-GB" dirty="0"/>
          </a:p>
          <a:p>
            <a:r>
              <a:rPr lang="en-GB" dirty="0"/>
              <a:t>There were totally 8 patients in type A, 1 patients in type B and 1 patients in type C </a:t>
            </a:r>
          </a:p>
          <a:p>
            <a:r>
              <a:rPr lang="en-US" dirty="0"/>
              <a:t>43A – Extra articular</a:t>
            </a:r>
          </a:p>
          <a:p>
            <a:r>
              <a:rPr lang="en-US" dirty="0"/>
              <a:t>43B – Partial articular</a:t>
            </a:r>
          </a:p>
          <a:p>
            <a:r>
              <a:rPr lang="en-US" dirty="0"/>
              <a:t>43C – Intra Articular</a:t>
            </a:r>
          </a:p>
        </p:txBody>
      </p:sp>
      <p:pic>
        <p:nvPicPr>
          <p:cNvPr id="4" name="Picture 3"/>
          <p:cNvPicPr>
            <a:picLocks noChangeAspect="1"/>
          </p:cNvPicPr>
          <p:nvPr/>
        </p:nvPicPr>
        <p:blipFill>
          <a:blip r:embed="rId2"/>
          <a:stretch>
            <a:fillRect/>
          </a:stretch>
        </p:blipFill>
        <p:spPr>
          <a:xfrm>
            <a:off x="2757707" y="1143830"/>
            <a:ext cx="3643093" cy="3427817"/>
          </a:xfrm>
          <a:prstGeom prst="rect">
            <a:avLst/>
          </a:prstGeom>
        </p:spPr>
      </p:pic>
    </p:spTree>
    <p:extLst>
      <p:ext uri="{BB962C8B-B14F-4D97-AF65-F5344CB8AC3E}">
        <p14:creationId xmlns:p14="http://schemas.microsoft.com/office/powerpoint/2010/main" val="3485911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a:t>In 3 patients with open injuries and severe </a:t>
            </a:r>
            <a:r>
              <a:rPr lang="en-GB" dirty="0" err="1"/>
              <a:t>comminution</a:t>
            </a:r>
            <a:r>
              <a:rPr lang="en-GB" dirty="0"/>
              <a:t>,  external fixation was done, whereas, in another 4 patients with closed, simple fractures interlocking nailing was done. </a:t>
            </a:r>
          </a:p>
          <a:p>
            <a:r>
              <a:rPr lang="en-GB" dirty="0"/>
              <a:t>3 Patients with closed injuries away from the </a:t>
            </a:r>
            <a:r>
              <a:rPr lang="en-GB" dirty="0" err="1"/>
              <a:t>tibial</a:t>
            </a:r>
            <a:r>
              <a:rPr lang="en-GB" dirty="0"/>
              <a:t> plafond were treated with plating technique. </a:t>
            </a:r>
            <a:endParaRPr lang="en-US" dirty="0"/>
          </a:p>
        </p:txBody>
      </p:sp>
    </p:spTree>
    <p:extLst>
      <p:ext uri="{BB962C8B-B14F-4D97-AF65-F5344CB8AC3E}">
        <p14:creationId xmlns:p14="http://schemas.microsoft.com/office/powerpoint/2010/main" val="2474343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b="1" dirty="0"/>
              <a:t>Analysis Of Results </a:t>
            </a:r>
            <a:br>
              <a:rPr lang="en-US" dirty="0"/>
            </a:br>
            <a:endParaRPr lang="en-US" dirty="0"/>
          </a:p>
        </p:txBody>
      </p:sp>
      <p:sp>
        <p:nvSpPr>
          <p:cNvPr id="3" name="Content Placeholder 2"/>
          <p:cNvSpPr>
            <a:spLocks noGrp="1"/>
          </p:cNvSpPr>
          <p:nvPr>
            <p:ph idx="1"/>
          </p:nvPr>
        </p:nvSpPr>
        <p:spPr/>
        <p:txBody>
          <a:bodyPr/>
          <a:lstStyle/>
          <a:p>
            <a:r>
              <a:rPr lang="en-GB" dirty="0"/>
              <a:t>The outcome of treatment of distal </a:t>
            </a:r>
            <a:r>
              <a:rPr lang="en-GB" dirty="0" err="1"/>
              <a:t>tibial</a:t>
            </a:r>
            <a:r>
              <a:rPr lang="en-GB" dirty="0"/>
              <a:t> fractures, is most affected by the severity of injury, management of the fracture and occurrence of certain complications. </a:t>
            </a:r>
          </a:p>
          <a:p>
            <a:r>
              <a:rPr lang="en-GB" dirty="0"/>
              <a:t>There are no uniformly accepted criteria for rating results. </a:t>
            </a:r>
          </a:p>
          <a:p>
            <a:r>
              <a:rPr lang="en-GB" dirty="0"/>
              <a:t>A number of factors are important for assessing results of </a:t>
            </a:r>
            <a:r>
              <a:rPr lang="en-GB" dirty="0" err="1"/>
              <a:t>tibial</a:t>
            </a:r>
            <a:r>
              <a:rPr lang="en-GB" dirty="0"/>
              <a:t> shaft fractures. </a:t>
            </a:r>
            <a:endParaRPr lang="en-US" dirty="0"/>
          </a:p>
        </p:txBody>
      </p:sp>
    </p:spTree>
    <p:extLst>
      <p:ext uri="{BB962C8B-B14F-4D97-AF65-F5344CB8AC3E}">
        <p14:creationId xmlns:p14="http://schemas.microsoft.com/office/powerpoint/2010/main" val="2852121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700" dirty="0"/>
              <a:t>Criteria which was proposed by JOHNER and WRUH (1983) has now become widely accepted. </a:t>
            </a:r>
            <a:br>
              <a:rPr lang="en-GB" dirty="0"/>
            </a:br>
            <a:endParaRPr lang="en-US" dirty="0"/>
          </a:p>
        </p:txBody>
      </p:sp>
      <p:sp>
        <p:nvSpPr>
          <p:cNvPr id="3" name="Content Placeholder 2"/>
          <p:cNvSpPr>
            <a:spLocks noGrp="1"/>
          </p:cNvSpPr>
          <p:nvPr>
            <p:ph idx="1"/>
          </p:nvPr>
        </p:nvSpPr>
        <p:spPr>
          <a:xfrm>
            <a:off x="677334" y="1600201"/>
            <a:ext cx="8596668" cy="4441162"/>
          </a:xfrm>
        </p:spPr>
        <p:txBody>
          <a:bodyPr/>
          <a:lstStyle/>
          <a:p>
            <a:pPr marL="0" indent="0">
              <a:buNone/>
            </a:pPr>
            <a:r>
              <a:rPr lang="en-US" sz="2000" b="1" dirty="0"/>
              <a:t>This criterion considers </a:t>
            </a:r>
          </a:p>
          <a:p>
            <a:r>
              <a:rPr lang="en-US" dirty="0"/>
              <a:t>nonunion, </a:t>
            </a:r>
            <a:r>
              <a:rPr lang="en-US" dirty="0" err="1"/>
              <a:t>osteitis</a:t>
            </a:r>
            <a:r>
              <a:rPr lang="en-US" dirty="0"/>
              <a:t>, amputations, </a:t>
            </a:r>
          </a:p>
          <a:p>
            <a:r>
              <a:rPr lang="en-US" dirty="0"/>
              <a:t>neurovascular disturbances, </a:t>
            </a:r>
          </a:p>
          <a:p>
            <a:r>
              <a:rPr lang="en-US" dirty="0"/>
              <a:t>deformity – </a:t>
            </a:r>
            <a:r>
              <a:rPr lang="en-US" dirty="0" err="1"/>
              <a:t>varus,valgus</a:t>
            </a:r>
            <a:r>
              <a:rPr lang="en-US" dirty="0"/>
              <a:t>, rotation,</a:t>
            </a:r>
          </a:p>
          <a:p>
            <a:r>
              <a:rPr lang="en-US" dirty="0"/>
              <a:t> shortening</a:t>
            </a:r>
          </a:p>
          <a:p>
            <a:r>
              <a:rPr lang="en-US" dirty="0"/>
              <a:t>mobility of knee, ankle, </a:t>
            </a:r>
            <a:r>
              <a:rPr lang="en-US" dirty="0" err="1"/>
              <a:t>subtalar</a:t>
            </a:r>
            <a:r>
              <a:rPr lang="en-US" dirty="0"/>
              <a:t> joints,</a:t>
            </a:r>
          </a:p>
          <a:p>
            <a:r>
              <a:rPr lang="en-US" dirty="0"/>
              <a:t>pain</a:t>
            </a:r>
          </a:p>
          <a:p>
            <a:r>
              <a:rPr lang="en-US" dirty="0"/>
              <a:t>gait </a:t>
            </a:r>
          </a:p>
        </p:txBody>
      </p:sp>
    </p:spTree>
    <p:extLst>
      <p:ext uri="{BB962C8B-B14F-4D97-AF65-F5344CB8AC3E}">
        <p14:creationId xmlns:p14="http://schemas.microsoft.com/office/powerpoint/2010/main" val="3601799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b="1" dirty="0"/>
              <a:t>Non union, </a:t>
            </a:r>
            <a:r>
              <a:rPr lang="en-GB" b="1" dirty="0" err="1"/>
              <a:t>Osteitis</a:t>
            </a:r>
            <a:r>
              <a:rPr lang="en-GB" b="1" dirty="0"/>
              <a:t>, Amputation: </a:t>
            </a:r>
            <a:r>
              <a:rPr lang="en-GB" dirty="0"/>
              <a:t>None patient in our study had non-union or amputation.</a:t>
            </a:r>
          </a:p>
          <a:p>
            <a:r>
              <a:rPr lang="en-GB" b="1" dirty="0" err="1"/>
              <a:t>Neuro</a:t>
            </a:r>
            <a:r>
              <a:rPr lang="en-GB" b="1" dirty="0"/>
              <a:t> Vascular Disturbances: </a:t>
            </a:r>
            <a:r>
              <a:rPr lang="en-GB" dirty="0"/>
              <a:t>No patient had developed neurovascular complication in our study </a:t>
            </a:r>
          </a:p>
          <a:p>
            <a:r>
              <a:rPr lang="en-US" b="1" dirty="0"/>
              <a:t>Deformity: </a:t>
            </a:r>
            <a:endParaRPr lang="en-US" dirty="0"/>
          </a:p>
          <a:p>
            <a:r>
              <a:rPr lang="en-GB" dirty="0"/>
              <a:t> </a:t>
            </a:r>
            <a:r>
              <a:rPr lang="en-GB" b="1" dirty="0"/>
              <a:t>5 </a:t>
            </a:r>
            <a:r>
              <a:rPr lang="en-GB" dirty="0"/>
              <a:t>Patients had </a:t>
            </a:r>
            <a:r>
              <a:rPr lang="en-GB" dirty="0" err="1"/>
              <a:t>varus</a:t>
            </a:r>
            <a:r>
              <a:rPr lang="en-GB" dirty="0"/>
              <a:t> / valgus deformity ranging 2-5 degree </a:t>
            </a:r>
          </a:p>
          <a:p>
            <a:r>
              <a:rPr lang="en-GB" dirty="0"/>
              <a:t> </a:t>
            </a:r>
            <a:r>
              <a:rPr lang="en-GB" b="1" dirty="0"/>
              <a:t>3 </a:t>
            </a:r>
            <a:r>
              <a:rPr lang="en-GB" dirty="0"/>
              <a:t>Patients has </a:t>
            </a:r>
            <a:r>
              <a:rPr lang="en-GB" dirty="0" err="1"/>
              <a:t>varus</a:t>
            </a:r>
            <a:r>
              <a:rPr lang="en-GB" dirty="0"/>
              <a:t> / valgus deformity ranging 6-10 degree </a:t>
            </a:r>
          </a:p>
          <a:p>
            <a:r>
              <a:rPr lang="en-GB" dirty="0"/>
              <a:t> </a:t>
            </a:r>
            <a:endParaRPr lang="en-US" dirty="0"/>
          </a:p>
        </p:txBody>
      </p:sp>
    </p:spTree>
    <p:extLst>
      <p:ext uri="{BB962C8B-B14F-4D97-AF65-F5344CB8AC3E}">
        <p14:creationId xmlns:p14="http://schemas.microsoft.com/office/powerpoint/2010/main" val="1157540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682" y="609600"/>
            <a:ext cx="8142319" cy="666939"/>
          </a:xfrm>
        </p:spPr>
        <p:txBody>
          <a:bodyPr/>
          <a:lstStyle/>
          <a:p>
            <a:endParaRPr lang="en-US" dirty="0"/>
          </a:p>
        </p:txBody>
      </p:sp>
      <p:sp>
        <p:nvSpPr>
          <p:cNvPr id="3" name="Content Placeholder 2"/>
          <p:cNvSpPr>
            <a:spLocks noGrp="1"/>
          </p:cNvSpPr>
          <p:nvPr>
            <p:ph idx="1"/>
          </p:nvPr>
        </p:nvSpPr>
        <p:spPr>
          <a:xfrm>
            <a:off x="749762" y="1345777"/>
            <a:ext cx="8837858" cy="4575189"/>
          </a:xfrm>
        </p:spPr>
        <p:txBody>
          <a:bodyPr>
            <a:noAutofit/>
          </a:bodyPr>
          <a:lstStyle/>
          <a:p>
            <a:r>
              <a:rPr lang="en-US" sz="1400" b="1" dirty="0"/>
              <a:t>Mobility :</a:t>
            </a:r>
          </a:p>
          <a:p>
            <a:endParaRPr lang="en-US" sz="1400" b="1" dirty="0"/>
          </a:p>
          <a:p>
            <a:r>
              <a:rPr lang="en-US" sz="1400" b="1" dirty="0"/>
              <a:t> Knee: </a:t>
            </a:r>
            <a:endParaRPr lang="en-US" sz="1400" dirty="0"/>
          </a:p>
          <a:p>
            <a:r>
              <a:rPr lang="en-GB" sz="1400" dirty="0"/>
              <a:t> all patients had full range of movements. </a:t>
            </a:r>
          </a:p>
          <a:p>
            <a:pPr marL="0" indent="0">
              <a:buNone/>
            </a:pPr>
            <a:r>
              <a:rPr lang="en-GB" sz="1400" dirty="0"/>
              <a:t> </a:t>
            </a:r>
            <a:endParaRPr lang="en-US" sz="1400" dirty="0"/>
          </a:p>
          <a:p>
            <a:r>
              <a:rPr lang="en-US" sz="1400" b="1" dirty="0"/>
              <a:t>Ankle: </a:t>
            </a:r>
            <a:endParaRPr lang="en-US" sz="1400" dirty="0"/>
          </a:p>
          <a:p>
            <a:r>
              <a:rPr lang="en-GB" sz="1400" dirty="0"/>
              <a:t>8 patients had &gt; 80% of normal movements </a:t>
            </a:r>
          </a:p>
          <a:p>
            <a:r>
              <a:rPr lang="en-GB" sz="1400" dirty="0"/>
              <a:t>2 patients had &lt; 50% of Ankle movement. </a:t>
            </a:r>
          </a:p>
          <a:p>
            <a:endParaRPr lang="en-US" sz="1400" dirty="0"/>
          </a:p>
          <a:p>
            <a:r>
              <a:rPr lang="en-US" sz="1400" b="1" dirty="0" err="1"/>
              <a:t>Subtalar</a:t>
            </a:r>
            <a:r>
              <a:rPr lang="en-US" sz="1400" b="1" dirty="0"/>
              <a:t> Joint: </a:t>
            </a:r>
            <a:endParaRPr lang="en-US" sz="1400" dirty="0"/>
          </a:p>
          <a:p>
            <a:r>
              <a:rPr lang="en-GB" sz="1400" dirty="0"/>
              <a:t> All patients has regained almost normal range of </a:t>
            </a:r>
            <a:r>
              <a:rPr lang="en-GB" sz="1400" dirty="0" err="1"/>
              <a:t>subtalar</a:t>
            </a:r>
            <a:r>
              <a:rPr lang="en-GB" sz="1400" dirty="0"/>
              <a:t> movement</a:t>
            </a:r>
            <a:endParaRPr lang="en-US" sz="1400" dirty="0"/>
          </a:p>
        </p:txBody>
      </p:sp>
    </p:spTree>
    <p:extLst>
      <p:ext uri="{BB962C8B-B14F-4D97-AF65-F5344CB8AC3E}">
        <p14:creationId xmlns:p14="http://schemas.microsoft.com/office/powerpoint/2010/main" val="2305110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06780"/>
            <a:ext cx="8596313" cy="5135245"/>
          </a:xfrm>
        </p:spPr>
        <p:txBody>
          <a:bodyPr>
            <a:normAutofit/>
          </a:bodyPr>
          <a:lstStyle/>
          <a:p>
            <a:r>
              <a:rPr lang="en-US" b="1" dirty="0"/>
              <a:t>Pain: </a:t>
            </a:r>
            <a:endParaRPr lang="en-US" dirty="0"/>
          </a:p>
          <a:p>
            <a:r>
              <a:rPr lang="en-GB" dirty="0"/>
              <a:t>2 patients with interlocking nailing had anterior knee pain. </a:t>
            </a:r>
          </a:p>
          <a:p>
            <a:r>
              <a:rPr lang="en-GB" dirty="0"/>
              <a:t>4 patients had occasional pain at the fracture site for 2 months. </a:t>
            </a:r>
          </a:p>
          <a:p>
            <a:r>
              <a:rPr lang="en-GB" dirty="0"/>
              <a:t>4 patients had moderate amount of pain at the fracture site for 1 month. </a:t>
            </a:r>
          </a:p>
          <a:p>
            <a:r>
              <a:rPr lang="en-GB" dirty="0"/>
              <a:t>2 patients had severe pain at the fracture site</a:t>
            </a:r>
          </a:p>
          <a:p>
            <a:r>
              <a:rPr lang="en-GB" b="1" dirty="0"/>
              <a:t>Gait: </a:t>
            </a:r>
            <a:r>
              <a:rPr lang="en-GB" dirty="0"/>
              <a:t>Gait was near normal in almost all patients. </a:t>
            </a:r>
          </a:p>
        </p:txBody>
      </p:sp>
    </p:spTree>
    <p:extLst>
      <p:ext uri="{BB962C8B-B14F-4D97-AF65-F5344CB8AC3E}">
        <p14:creationId xmlns:p14="http://schemas.microsoft.com/office/powerpoint/2010/main" val="2594416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0FDA8-9031-474A-B016-10A1F8A20755}"/>
              </a:ext>
            </a:extLst>
          </p:cNvPr>
          <p:cNvSpPr>
            <a:spLocks noGrp="1"/>
          </p:cNvSpPr>
          <p:nvPr>
            <p:ph type="title"/>
          </p:nvPr>
        </p:nvSpPr>
        <p:spPr/>
        <p:txBody>
          <a:bodyPr/>
          <a:lstStyle/>
          <a:p>
            <a:r>
              <a:rPr lang="en-IN" dirty="0"/>
              <a:t>Case 1</a:t>
            </a:r>
            <a:endParaRPr lang="en-US" dirty="0"/>
          </a:p>
        </p:txBody>
      </p:sp>
      <p:sp>
        <p:nvSpPr>
          <p:cNvPr id="23" name="Text Placeholder 22">
            <a:extLst>
              <a:ext uri="{FF2B5EF4-FFF2-40B4-BE49-F238E27FC236}">
                <a16:creationId xmlns:a16="http://schemas.microsoft.com/office/drawing/2014/main" id="{F1A4EB33-23E9-954A-B464-280BA340D1C3}"/>
              </a:ext>
            </a:extLst>
          </p:cNvPr>
          <p:cNvSpPr>
            <a:spLocks noGrp="1"/>
          </p:cNvSpPr>
          <p:nvPr>
            <p:ph type="body" sz="quarter" idx="13"/>
          </p:nvPr>
        </p:nvSpPr>
        <p:spPr>
          <a:xfrm>
            <a:off x="93825" y="425552"/>
            <a:ext cx="8596669" cy="514248"/>
          </a:xfrm>
        </p:spPr>
        <p:txBody>
          <a:bodyPr/>
          <a:lstStyle/>
          <a:p>
            <a:r>
              <a:rPr lang="en-IN" dirty="0"/>
              <a:t>Case 1</a:t>
            </a:r>
            <a:endParaRPr lang="en-US" dirty="0"/>
          </a:p>
        </p:txBody>
      </p:sp>
      <p:sp>
        <p:nvSpPr>
          <p:cNvPr id="22" name="Text Placeholder 21">
            <a:extLst>
              <a:ext uri="{FF2B5EF4-FFF2-40B4-BE49-F238E27FC236}">
                <a16:creationId xmlns:a16="http://schemas.microsoft.com/office/drawing/2014/main" id="{C8AE6EF8-0D9A-DF46-BAC8-9853138F1E51}"/>
              </a:ext>
            </a:extLst>
          </p:cNvPr>
          <p:cNvSpPr>
            <a:spLocks noGrp="1"/>
          </p:cNvSpPr>
          <p:nvPr>
            <p:ph type="body" idx="1"/>
          </p:nvPr>
        </p:nvSpPr>
        <p:spPr>
          <a:xfrm>
            <a:off x="405191" y="4560012"/>
            <a:ext cx="8596668" cy="1513914"/>
          </a:xfrm>
        </p:spPr>
        <p:txBody>
          <a:bodyPr/>
          <a:lstStyle/>
          <a:p>
            <a:r>
              <a:rPr lang="en-IN" dirty="0"/>
              <a:t>AP – Lateral  RadIograph Of ankle  Of 16 y/m showing comminuted distal tibia and fibula fracture </a:t>
            </a:r>
            <a:endParaRPr lang="en-US" dirty="0"/>
          </a:p>
        </p:txBody>
      </p:sp>
      <p:pic>
        <p:nvPicPr>
          <p:cNvPr id="16" name="Picture 16">
            <a:extLst>
              <a:ext uri="{FF2B5EF4-FFF2-40B4-BE49-F238E27FC236}">
                <a16:creationId xmlns:a16="http://schemas.microsoft.com/office/drawing/2014/main" id="{1ED570F8-1748-8E4C-9E86-002E7C682210}"/>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0" y="9829800"/>
            <a:ext cx="5408613" cy="3881438"/>
          </a:xfrm>
          <a:prstGeom prst="rect">
            <a:avLst/>
          </a:prstGeom>
        </p:spPr>
      </p:pic>
      <p:pic>
        <p:nvPicPr>
          <p:cNvPr id="18" name="Picture 18">
            <a:extLst>
              <a:ext uri="{FF2B5EF4-FFF2-40B4-BE49-F238E27FC236}">
                <a16:creationId xmlns:a16="http://schemas.microsoft.com/office/drawing/2014/main" id="{384CEDED-967E-7243-8218-157B25E060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8004" y="425552"/>
            <a:ext cx="5110238" cy="3695196"/>
          </a:xfrm>
          <a:prstGeom prst="rect">
            <a:avLst/>
          </a:prstGeom>
        </p:spPr>
      </p:pic>
      <p:pic>
        <p:nvPicPr>
          <p:cNvPr id="3" name="Picture 3">
            <a:extLst>
              <a:ext uri="{FF2B5EF4-FFF2-40B4-BE49-F238E27FC236}">
                <a16:creationId xmlns:a16="http://schemas.microsoft.com/office/drawing/2014/main" id="{45FA1BC7-632E-674C-B059-2B5C87CD48E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4498" r="33201" b="5175"/>
          <a:stretch/>
        </p:blipFill>
        <p:spPr>
          <a:xfrm>
            <a:off x="405191" y="926691"/>
            <a:ext cx="4360839" cy="3597610"/>
          </a:xfrm>
          <a:prstGeom prst="rect">
            <a:avLst/>
          </a:prstGeom>
        </p:spPr>
      </p:pic>
    </p:spTree>
    <p:extLst>
      <p:ext uri="{BB962C8B-B14F-4D97-AF65-F5344CB8AC3E}">
        <p14:creationId xmlns:p14="http://schemas.microsoft.com/office/powerpoint/2010/main" val="3478088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ECB12-A0F8-8145-97B9-E081161A7C4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7933D82-F72B-7045-9B88-961F287C5793}"/>
              </a:ext>
            </a:extLst>
          </p:cNvPr>
          <p:cNvSpPr>
            <a:spLocks noGrp="1"/>
          </p:cNvSpPr>
          <p:nvPr>
            <p:ph type="body" sz="quarter" idx="13"/>
          </p:nvPr>
        </p:nvSpPr>
        <p:spPr/>
        <p:txBody>
          <a:bodyPr/>
          <a:lstStyle/>
          <a:p>
            <a:endParaRPr lang="en-US" dirty="0"/>
          </a:p>
        </p:txBody>
      </p:sp>
      <p:sp>
        <p:nvSpPr>
          <p:cNvPr id="4" name="Text Placeholder 3">
            <a:extLst>
              <a:ext uri="{FF2B5EF4-FFF2-40B4-BE49-F238E27FC236}">
                <a16:creationId xmlns:a16="http://schemas.microsoft.com/office/drawing/2014/main" id="{31891472-E7EA-D94D-848E-45C19A1231BF}"/>
              </a:ext>
            </a:extLst>
          </p:cNvPr>
          <p:cNvSpPr>
            <a:spLocks noGrp="1"/>
          </p:cNvSpPr>
          <p:nvPr>
            <p:ph type="body" idx="1"/>
          </p:nvPr>
        </p:nvSpPr>
        <p:spPr>
          <a:xfrm>
            <a:off x="677335" y="4527448"/>
            <a:ext cx="8596668" cy="1513914"/>
          </a:xfrm>
        </p:spPr>
        <p:txBody>
          <a:bodyPr/>
          <a:lstStyle/>
          <a:p>
            <a:r>
              <a:rPr lang="en-IN" dirty="0"/>
              <a:t>Immediate post of Xray showing good reduction and Xray at 6 weeks follow up showing union .</a:t>
            </a:r>
            <a:endParaRPr lang="en-US" dirty="0"/>
          </a:p>
        </p:txBody>
      </p:sp>
      <p:pic>
        <p:nvPicPr>
          <p:cNvPr id="6" name="Picture 4">
            <a:extLst>
              <a:ext uri="{FF2B5EF4-FFF2-40B4-BE49-F238E27FC236}">
                <a16:creationId xmlns:a16="http://schemas.microsoft.com/office/drawing/2014/main" id="{90C2DB94-F42C-1D46-B428-4D6CEE5924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1" b="16151"/>
          <a:stretch/>
        </p:blipFill>
        <p:spPr>
          <a:xfrm>
            <a:off x="198888" y="388887"/>
            <a:ext cx="6050076" cy="3881437"/>
          </a:xfrm>
          <a:prstGeom prst="rect">
            <a:avLst/>
          </a:prstGeom>
        </p:spPr>
      </p:pic>
      <p:pic>
        <p:nvPicPr>
          <p:cNvPr id="8" name="Picture 6">
            <a:extLst>
              <a:ext uri="{FF2B5EF4-FFF2-40B4-BE49-F238E27FC236}">
                <a16:creationId xmlns:a16="http://schemas.microsoft.com/office/drawing/2014/main" id="{C29D9251-F584-1543-9D35-663ED80FC7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45" t="12577" r="4967" b="2480"/>
          <a:stretch/>
        </p:blipFill>
        <p:spPr>
          <a:xfrm>
            <a:off x="6207380" y="327286"/>
            <a:ext cx="5984620" cy="3904116"/>
          </a:xfrm>
          <a:prstGeom prst="rect">
            <a:avLst/>
          </a:prstGeom>
        </p:spPr>
      </p:pic>
    </p:spTree>
    <p:extLst>
      <p:ext uri="{BB962C8B-B14F-4D97-AF65-F5344CB8AC3E}">
        <p14:creationId xmlns:p14="http://schemas.microsoft.com/office/powerpoint/2010/main" val="2104195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Introduction </a:t>
            </a:r>
            <a:br>
              <a:rPr lang="en-US" b="1" dirty="0"/>
            </a:br>
            <a:endParaRPr lang="en-US" dirty="0"/>
          </a:p>
        </p:txBody>
      </p:sp>
      <p:sp>
        <p:nvSpPr>
          <p:cNvPr id="3" name="Content Placeholder 2"/>
          <p:cNvSpPr>
            <a:spLocks noGrp="1"/>
          </p:cNvSpPr>
          <p:nvPr>
            <p:ph idx="1"/>
          </p:nvPr>
        </p:nvSpPr>
        <p:spPr/>
        <p:txBody>
          <a:bodyPr/>
          <a:lstStyle/>
          <a:p>
            <a:pPr lvl="0" fontAlgn="base"/>
            <a:r>
              <a:rPr lang="en-US" dirty="0"/>
              <a:t>Distal </a:t>
            </a:r>
            <a:r>
              <a:rPr lang="en-US" dirty="0" err="1"/>
              <a:t>tibial</a:t>
            </a:r>
            <a:r>
              <a:rPr lang="en-US" dirty="0"/>
              <a:t> fractures remain a challenge to orthopedic surgeons. They usually occur as a result of high energy trauma in young patients, but in the elderly they can result from a simple fall. In the elderly, the problem is compounded by poor bone-stock, their limited ability to partially weight bear in co-morbid conditions. </a:t>
            </a:r>
          </a:p>
        </p:txBody>
      </p:sp>
    </p:spTree>
    <p:extLst>
      <p:ext uri="{BB962C8B-B14F-4D97-AF65-F5344CB8AC3E}">
        <p14:creationId xmlns:p14="http://schemas.microsoft.com/office/powerpoint/2010/main" val="1265276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61A6-E63C-7045-A712-FE30C982BB7D}"/>
              </a:ext>
            </a:extLst>
          </p:cNvPr>
          <p:cNvSpPr>
            <a:spLocks noGrp="1"/>
          </p:cNvSpPr>
          <p:nvPr>
            <p:ph type="title"/>
          </p:nvPr>
        </p:nvSpPr>
        <p:spPr>
          <a:xfrm>
            <a:off x="186870" y="95352"/>
            <a:ext cx="8588203" cy="514248"/>
          </a:xfrm>
        </p:spPr>
        <p:txBody>
          <a:bodyPr>
            <a:normAutofit fontScale="90000"/>
          </a:bodyPr>
          <a:lstStyle/>
          <a:p>
            <a:r>
              <a:rPr lang="en-IN" dirty="0"/>
              <a:t>Case 2</a:t>
            </a:r>
            <a:endParaRPr lang="en-US" dirty="0"/>
          </a:p>
        </p:txBody>
      </p:sp>
      <p:sp>
        <p:nvSpPr>
          <p:cNvPr id="11" name="Text Placeholder 10">
            <a:extLst>
              <a:ext uri="{FF2B5EF4-FFF2-40B4-BE49-F238E27FC236}">
                <a16:creationId xmlns:a16="http://schemas.microsoft.com/office/drawing/2014/main" id="{C0A5149E-AFC0-ED49-A7F7-A495A4C820F9}"/>
              </a:ext>
            </a:extLst>
          </p:cNvPr>
          <p:cNvSpPr>
            <a:spLocks noGrp="1"/>
          </p:cNvSpPr>
          <p:nvPr>
            <p:ph type="body" sz="quarter" idx="13"/>
          </p:nvPr>
        </p:nvSpPr>
        <p:spPr/>
        <p:txBody>
          <a:bodyPr/>
          <a:lstStyle/>
          <a:p>
            <a:endParaRPr lang="en-US" dirty="0"/>
          </a:p>
        </p:txBody>
      </p:sp>
      <p:sp>
        <p:nvSpPr>
          <p:cNvPr id="10" name="Text Placeholder 9">
            <a:extLst>
              <a:ext uri="{FF2B5EF4-FFF2-40B4-BE49-F238E27FC236}">
                <a16:creationId xmlns:a16="http://schemas.microsoft.com/office/drawing/2014/main" id="{36FA8DBD-2616-1846-8577-1A5252EB4F7B}"/>
              </a:ext>
            </a:extLst>
          </p:cNvPr>
          <p:cNvSpPr>
            <a:spLocks noGrp="1"/>
          </p:cNvSpPr>
          <p:nvPr>
            <p:ph type="body" idx="1"/>
          </p:nvPr>
        </p:nvSpPr>
        <p:spPr>
          <a:xfrm>
            <a:off x="178405" y="5248734"/>
            <a:ext cx="8596668" cy="1513914"/>
          </a:xfrm>
        </p:spPr>
        <p:txBody>
          <a:bodyPr/>
          <a:lstStyle/>
          <a:p>
            <a:r>
              <a:rPr lang="en-IN" dirty="0"/>
              <a:t>AP AND LATERAL RADIOGRAPH OF LEG SHOWING DISTAL TIBIA FRACTURE </a:t>
            </a:r>
          </a:p>
          <a:p>
            <a:r>
              <a:rPr lang="en-IN" dirty="0"/>
              <a:t>Post op Xray showing good reduction With </a:t>
            </a:r>
            <a:r>
              <a:rPr lang="en-IN" dirty="0" err="1"/>
              <a:t>intramedullary</a:t>
            </a:r>
            <a:r>
              <a:rPr lang="en-IN" dirty="0"/>
              <a:t> interlocking nail</a:t>
            </a:r>
            <a:endParaRPr lang="en-US" dirty="0"/>
          </a:p>
        </p:txBody>
      </p:sp>
      <p:pic>
        <p:nvPicPr>
          <p:cNvPr id="12" name="Picture 12">
            <a:extLst>
              <a:ext uri="{FF2B5EF4-FFF2-40B4-BE49-F238E27FC236}">
                <a16:creationId xmlns:a16="http://schemas.microsoft.com/office/drawing/2014/main" id="{BDDEF1EF-8B1A-3149-BF0B-D1FF6F7BE7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8317"/>
          <a:stretch/>
        </p:blipFill>
        <p:spPr>
          <a:xfrm>
            <a:off x="0" y="609600"/>
            <a:ext cx="5122551" cy="3185281"/>
          </a:xfrm>
          <a:prstGeom prst="rect">
            <a:avLst/>
          </a:prstGeom>
        </p:spPr>
      </p:pic>
      <p:pic>
        <p:nvPicPr>
          <p:cNvPr id="14" name="Picture 14">
            <a:extLst>
              <a:ext uri="{FF2B5EF4-FFF2-40B4-BE49-F238E27FC236}">
                <a16:creationId xmlns:a16="http://schemas.microsoft.com/office/drawing/2014/main" id="{15584A7A-2E65-C644-AF49-328EB7995A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10" r="654" b="16876"/>
          <a:stretch/>
        </p:blipFill>
        <p:spPr>
          <a:xfrm>
            <a:off x="5122550" y="671086"/>
            <a:ext cx="5354950" cy="3123796"/>
          </a:xfrm>
          <a:prstGeom prst="rect">
            <a:avLst/>
          </a:prstGeom>
        </p:spPr>
      </p:pic>
    </p:spTree>
    <p:extLst>
      <p:ext uri="{BB962C8B-B14F-4D97-AF65-F5344CB8AC3E}">
        <p14:creationId xmlns:p14="http://schemas.microsoft.com/office/powerpoint/2010/main" val="4089483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5A00C3EC-0A87-BD48-87AE-235A3114B50B}"/>
              </a:ext>
            </a:extLst>
          </p:cNvPr>
          <p:cNvSpPr>
            <a:spLocks noGrp="1"/>
          </p:cNvSpPr>
          <p:nvPr>
            <p:ph type="body" sz="quarter" idx="13"/>
          </p:nvPr>
        </p:nvSpPr>
        <p:spPr>
          <a:xfrm>
            <a:off x="677333" y="95352"/>
            <a:ext cx="8596669" cy="514248"/>
          </a:xfrm>
        </p:spPr>
        <p:txBody>
          <a:bodyPr/>
          <a:lstStyle/>
          <a:p>
            <a:r>
              <a:rPr lang="en-IN" dirty="0"/>
              <a:t>Case 3</a:t>
            </a:r>
            <a:endParaRPr lang="en-US" dirty="0"/>
          </a:p>
        </p:txBody>
      </p:sp>
      <p:sp>
        <p:nvSpPr>
          <p:cNvPr id="3" name="Content Placeholder 2"/>
          <p:cNvSpPr>
            <a:spLocks noGrp="1"/>
          </p:cNvSpPr>
          <p:nvPr>
            <p:ph type="body" idx="1"/>
          </p:nvPr>
        </p:nvSpPr>
        <p:spPr>
          <a:xfrm>
            <a:off x="677334" y="5248734"/>
            <a:ext cx="8596668" cy="1513914"/>
          </a:xfrm>
        </p:spPr>
        <p:txBody>
          <a:bodyPr/>
          <a:lstStyle/>
          <a:p>
            <a:r>
              <a:rPr lang="en-IN" dirty="0"/>
              <a:t>AP &amp; Lateral radiograph Of ankle showing comminuted distal tibia and fibula fracture </a:t>
            </a:r>
          </a:p>
          <a:p>
            <a:r>
              <a:rPr lang="en-IN" dirty="0"/>
              <a:t>Post op Xray showing good reduction with Minimally invasive plating for distal tibia </a:t>
            </a:r>
            <a:endParaRPr lang="en-US" dirty="0"/>
          </a:p>
        </p:txBody>
      </p:sp>
      <p:pic>
        <p:nvPicPr>
          <p:cNvPr id="6" name="Picture 10">
            <a:extLst>
              <a:ext uri="{FF2B5EF4-FFF2-40B4-BE49-F238E27FC236}">
                <a16:creationId xmlns:a16="http://schemas.microsoft.com/office/drawing/2014/main" id="{49B27CF0-BB5E-5449-B275-0DD15337A2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1179"/>
            <a:ext cx="6681507" cy="4249346"/>
          </a:xfrm>
          <a:prstGeom prst="rect">
            <a:avLst/>
          </a:prstGeom>
        </p:spPr>
      </p:pic>
      <p:pic>
        <p:nvPicPr>
          <p:cNvPr id="8" name="Picture 12">
            <a:extLst>
              <a:ext uri="{FF2B5EF4-FFF2-40B4-BE49-F238E27FC236}">
                <a16:creationId xmlns:a16="http://schemas.microsoft.com/office/drawing/2014/main" id="{56D4B161-C62C-694C-B339-4977B8FE5E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1507" y="1"/>
            <a:ext cx="5510493" cy="5240940"/>
          </a:xfrm>
          <a:prstGeom prst="rect">
            <a:avLst/>
          </a:prstGeom>
        </p:spPr>
      </p:pic>
    </p:spTree>
    <p:extLst>
      <p:ext uri="{BB962C8B-B14F-4D97-AF65-F5344CB8AC3E}">
        <p14:creationId xmlns:p14="http://schemas.microsoft.com/office/powerpoint/2010/main" val="3413006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8F3EE-4321-2A49-BF1C-A4EC223821C5}"/>
              </a:ext>
            </a:extLst>
          </p:cNvPr>
          <p:cNvSpPr>
            <a:spLocks noGrp="1"/>
          </p:cNvSpPr>
          <p:nvPr>
            <p:ph type="title"/>
          </p:nvPr>
        </p:nvSpPr>
        <p:spPr>
          <a:xfrm>
            <a:off x="0" y="-1250043"/>
            <a:ext cx="8588203" cy="3022600"/>
          </a:xfrm>
        </p:spPr>
        <p:txBody>
          <a:bodyPr/>
          <a:lstStyle/>
          <a:p>
            <a:r>
              <a:rPr lang="en-IN" dirty="0"/>
              <a:t>Case 4</a:t>
            </a:r>
            <a:endParaRPr lang="en-US" dirty="0"/>
          </a:p>
        </p:txBody>
      </p:sp>
      <p:sp>
        <p:nvSpPr>
          <p:cNvPr id="4" name="Text Placeholder 3">
            <a:extLst>
              <a:ext uri="{FF2B5EF4-FFF2-40B4-BE49-F238E27FC236}">
                <a16:creationId xmlns:a16="http://schemas.microsoft.com/office/drawing/2014/main" id="{8E4CB678-F7C6-594C-AB46-6082D59E39CB}"/>
              </a:ext>
            </a:extLst>
          </p:cNvPr>
          <p:cNvSpPr>
            <a:spLocks noGrp="1"/>
          </p:cNvSpPr>
          <p:nvPr>
            <p:ph type="body" sz="quarter" idx="13"/>
          </p:nvPr>
        </p:nvSpPr>
        <p:spPr/>
        <p:txBody>
          <a:bodyPr/>
          <a:lstStyle/>
          <a:p>
            <a:endParaRPr lang="en-US"/>
          </a:p>
        </p:txBody>
      </p:sp>
      <p:sp>
        <p:nvSpPr>
          <p:cNvPr id="3" name="Content Placeholder 2">
            <a:extLst>
              <a:ext uri="{FF2B5EF4-FFF2-40B4-BE49-F238E27FC236}">
                <a16:creationId xmlns:a16="http://schemas.microsoft.com/office/drawing/2014/main" id="{35B3A0C9-B685-CA4B-AB55-A01C6C967857}"/>
              </a:ext>
            </a:extLst>
          </p:cNvPr>
          <p:cNvSpPr>
            <a:spLocks noGrp="1"/>
          </p:cNvSpPr>
          <p:nvPr>
            <p:ph type="body" idx="1"/>
          </p:nvPr>
        </p:nvSpPr>
        <p:spPr/>
        <p:txBody>
          <a:bodyPr/>
          <a:lstStyle/>
          <a:p>
            <a:r>
              <a:rPr lang="en-IN" dirty="0"/>
              <a:t>AP &amp; lateral radiograph Of 37 y/m showing distal tibia fibula fracture</a:t>
            </a:r>
          </a:p>
          <a:p>
            <a:r>
              <a:rPr lang="en-IN" dirty="0"/>
              <a:t>Immediate post op Xray showing good reduction  with external </a:t>
            </a:r>
            <a:r>
              <a:rPr lang="en-IN" dirty="0" err="1"/>
              <a:t>fixator</a:t>
            </a:r>
            <a:r>
              <a:rPr lang="en-IN" dirty="0"/>
              <a:t> for distal tibia</a:t>
            </a:r>
          </a:p>
          <a:p>
            <a:r>
              <a:rPr lang="en-IN" dirty="0"/>
              <a:t>At 8 weeks follow up Xray showing union</a:t>
            </a:r>
            <a:endParaRPr lang="en-US" dirty="0"/>
          </a:p>
        </p:txBody>
      </p:sp>
      <p:pic>
        <p:nvPicPr>
          <p:cNvPr id="11" name="Picture 11">
            <a:extLst>
              <a:ext uri="{FF2B5EF4-FFF2-40B4-BE49-F238E27FC236}">
                <a16:creationId xmlns:a16="http://schemas.microsoft.com/office/drawing/2014/main" id="{EAEAFC86-A97A-7140-B9CD-651E80A9931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049" b="8949"/>
          <a:stretch/>
        </p:blipFill>
        <p:spPr>
          <a:xfrm>
            <a:off x="30238" y="987018"/>
            <a:ext cx="3144762" cy="3552327"/>
          </a:xfrm>
          <a:prstGeom prst="rect">
            <a:avLst/>
          </a:prstGeom>
        </p:spPr>
      </p:pic>
      <p:pic>
        <p:nvPicPr>
          <p:cNvPr id="15" name="Picture 15">
            <a:extLst>
              <a:ext uri="{FF2B5EF4-FFF2-40B4-BE49-F238E27FC236}">
                <a16:creationId xmlns:a16="http://schemas.microsoft.com/office/drawing/2014/main" id="{9157F95D-3172-BE40-8350-C220B53BA8DC}"/>
              </a:ext>
            </a:extLst>
          </p:cNvPr>
          <p:cNvPicPr>
            <a:picLocks noChangeAspect="1"/>
          </p:cNvPicPr>
          <p:nvPr/>
        </p:nvPicPr>
        <p:blipFill rotWithShape="1">
          <a:blip r:embed="rId3">
            <a:extLst>
              <a:ext uri="{28A0092B-C50C-407E-A947-70E740481C1C}">
                <a14:useLocalDpi xmlns:a14="http://schemas.microsoft.com/office/drawing/2010/main" val="0"/>
              </a:ext>
            </a:extLst>
          </a:blip>
          <a:srcRect r="29668" b="4502"/>
          <a:stretch/>
        </p:blipFill>
        <p:spPr>
          <a:xfrm>
            <a:off x="3016340" y="0"/>
            <a:ext cx="4171775" cy="4114218"/>
          </a:xfrm>
          <a:prstGeom prst="rect">
            <a:avLst/>
          </a:prstGeom>
        </p:spPr>
      </p:pic>
      <p:pic>
        <p:nvPicPr>
          <p:cNvPr id="17" name="Picture 17">
            <a:extLst>
              <a:ext uri="{FF2B5EF4-FFF2-40B4-BE49-F238E27FC236}">
                <a16:creationId xmlns:a16="http://schemas.microsoft.com/office/drawing/2014/main" id="{143E89EF-CA0D-5847-A5E7-57BB0DACB0F0}"/>
              </a:ext>
            </a:extLst>
          </p:cNvPr>
          <p:cNvPicPr>
            <a:picLocks noChangeAspect="1"/>
          </p:cNvPicPr>
          <p:nvPr/>
        </p:nvPicPr>
        <p:blipFill rotWithShape="1">
          <a:blip r:embed="rId4">
            <a:extLst>
              <a:ext uri="{28A0092B-C50C-407E-A947-70E740481C1C}">
                <a14:useLocalDpi xmlns:a14="http://schemas.microsoft.com/office/drawing/2010/main" val="0"/>
              </a:ext>
            </a:extLst>
          </a:blip>
          <a:srcRect r="9261" b="7834"/>
          <a:stretch/>
        </p:blipFill>
        <p:spPr>
          <a:xfrm>
            <a:off x="7057563" y="-29321"/>
            <a:ext cx="5134437" cy="3552327"/>
          </a:xfrm>
          <a:prstGeom prst="rect">
            <a:avLst/>
          </a:prstGeom>
        </p:spPr>
      </p:pic>
    </p:spTree>
    <p:extLst>
      <p:ext uri="{BB962C8B-B14F-4D97-AF65-F5344CB8AC3E}">
        <p14:creationId xmlns:p14="http://schemas.microsoft.com/office/powerpoint/2010/main" val="3782295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709452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main challenges</a:t>
            </a:r>
          </a:p>
        </p:txBody>
      </p:sp>
      <p:sp>
        <p:nvSpPr>
          <p:cNvPr id="3" name="Content Placeholder 2"/>
          <p:cNvSpPr>
            <a:spLocks noGrp="1"/>
          </p:cNvSpPr>
          <p:nvPr>
            <p:ph idx="1"/>
          </p:nvPr>
        </p:nvSpPr>
        <p:spPr>
          <a:xfrm>
            <a:off x="838200" y="1312752"/>
            <a:ext cx="10515600" cy="4864211"/>
          </a:xfrm>
        </p:spPr>
        <p:txBody>
          <a:bodyPr>
            <a:normAutofit/>
          </a:bodyPr>
          <a:lstStyle/>
          <a:p>
            <a:pPr marL="0" indent="0">
              <a:buNone/>
            </a:pPr>
            <a:endParaRPr lang="en-US" dirty="0"/>
          </a:p>
          <a:p>
            <a:pPr lvl="0" fontAlgn="base"/>
            <a:r>
              <a:rPr lang="en-US" dirty="0"/>
              <a:t>The compromised skin and soft tissue envelope as in open fractures lead to a high incidence of complications following open reduction and internal fixation.  </a:t>
            </a:r>
          </a:p>
          <a:p>
            <a:pPr lvl="0" fontAlgn="base"/>
            <a:r>
              <a:rPr lang="en-US" dirty="0"/>
              <a:t>In the </a:t>
            </a:r>
            <a:r>
              <a:rPr lang="en-US" dirty="0" err="1"/>
              <a:t>mataphysis</a:t>
            </a:r>
            <a:r>
              <a:rPr lang="en-US" dirty="0"/>
              <a:t>, fixation is less rigid and early loosening is a frequent as the </a:t>
            </a:r>
            <a:r>
              <a:rPr lang="en-US" dirty="0" err="1"/>
              <a:t>cancellous</a:t>
            </a:r>
            <a:r>
              <a:rPr lang="en-US" dirty="0"/>
              <a:t> is open and „</a:t>
            </a:r>
            <a:r>
              <a:rPr lang="en-US" dirty="0" err="1"/>
              <a:t>celllike</a:t>
            </a:r>
            <a:r>
              <a:rPr lang="en-US" dirty="0"/>
              <a:t>‟ and therefore ill equipped to support as screw thread.  </a:t>
            </a:r>
          </a:p>
          <a:p>
            <a:pPr lvl="0" fontAlgn="base"/>
            <a:r>
              <a:rPr lang="en-US" dirty="0"/>
              <a:t>Comminuted fracture patterns, which create difficulty in achieving rigid fixation since the purchase in trabecular bone is less than optimal to permit weight bearing or even start early joint mobilization. </a:t>
            </a:r>
          </a:p>
          <a:p>
            <a:r>
              <a:rPr lang="en-US" dirty="0"/>
              <a:t>These high energy fractures may be associated with extremely damaged soft tissue envelope, as well as comminuted </a:t>
            </a:r>
            <a:r>
              <a:rPr lang="en-US" dirty="0" err="1"/>
              <a:t>metaphyseal</a:t>
            </a:r>
            <a:r>
              <a:rPr lang="en-US" dirty="0"/>
              <a:t> region and articular surface making anatomical reduction difficult</a:t>
            </a:r>
          </a:p>
        </p:txBody>
      </p:sp>
    </p:spTree>
    <p:extLst>
      <p:ext uri="{BB962C8B-B14F-4D97-AF65-F5344CB8AC3E}">
        <p14:creationId xmlns:p14="http://schemas.microsoft.com/office/powerpoint/2010/main" val="1655190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28" y="-78495"/>
            <a:ext cx="11371908" cy="1325563"/>
          </a:xfrm>
        </p:spPr>
        <p:txBody>
          <a:bodyPr>
            <a:normAutofit/>
          </a:bodyPr>
          <a:lstStyle/>
          <a:p>
            <a:br>
              <a:rPr lang="en-US" sz="2000" dirty="0">
                <a:solidFill>
                  <a:srgbClr val="FF0000"/>
                </a:solidFill>
              </a:rPr>
            </a:br>
            <a:r>
              <a:rPr lang="en-US" sz="2000" dirty="0">
                <a:solidFill>
                  <a:srgbClr val="FF0000"/>
                </a:solidFill>
              </a:rPr>
              <a:t>Following are various classical and conventional methods available to address</a:t>
            </a:r>
            <a:br>
              <a:rPr lang="en-US" sz="2000" dirty="0">
                <a:solidFill>
                  <a:srgbClr val="FF0000"/>
                </a:solidFill>
              </a:rPr>
            </a:br>
            <a:r>
              <a:rPr lang="en-US" sz="2000" dirty="0">
                <a:solidFill>
                  <a:srgbClr val="FF0000"/>
                </a:solidFill>
              </a:rPr>
              <a:t> such injuries, but each has its own set of advantages and disadvantages</a:t>
            </a:r>
          </a:p>
        </p:txBody>
      </p:sp>
      <p:sp>
        <p:nvSpPr>
          <p:cNvPr id="3" name="Content Placeholder 2"/>
          <p:cNvSpPr>
            <a:spLocks noGrp="1"/>
          </p:cNvSpPr>
          <p:nvPr>
            <p:ph idx="1"/>
          </p:nvPr>
        </p:nvSpPr>
        <p:spPr>
          <a:xfrm>
            <a:off x="715224" y="860079"/>
            <a:ext cx="10638576" cy="5316884"/>
          </a:xfrm>
        </p:spPr>
        <p:txBody>
          <a:bodyPr>
            <a:normAutofit fontScale="25000" lnSpcReduction="20000"/>
          </a:bodyPr>
          <a:lstStyle/>
          <a:p>
            <a:pPr marL="0" indent="0">
              <a:buNone/>
            </a:pPr>
            <a:r>
              <a:rPr lang="en-US" sz="9600" dirty="0"/>
              <a:t> </a:t>
            </a:r>
          </a:p>
          <a:p>
            <a:pPr lvl="0" fontAlgn="base"/>
            <a:r>
              <a:rPr lang="en-US" sz="9600" b="1" dirty="0"/>
              <a:t>Non-operative management: </a:t>
            </a:r>
            <a:r>
              <a:rPr lang="en-US" sz="9600" dirty="0"/>
              <a:t>Closed, simple fractures in patients those are having associated Co-morbid diseases rendering them  unfit for anesthesia, leaving them to be managed conservatively.  </a:t>
            </a:r>
          </a:p>
          <a:p>
            <a:pPr lvl="0" fontAlgn="base"/>
            <a:r>
              <a:rPr lang="en-US" sz="9600" b="1" dirty="0"/>
              <a:t>Intramedullary nailing: </a:t>
            </a:r>
            <a:r>
              <a:rPr lang="en-US" sz="9600" dirty="0"/>
              <a:t>Simple fractures, those without associated soft tissue envelope damage and less </a:t>
            </a:r>
            <a:r>
              <a:rPr lang="en-US" sz="9600" dirty="0" err="1"/>
              <a:t>comminution</a:t>
            </a:r>
            <a:r>
              <a:rPr lang="en-US" sz="9600" dirty="0"/>
              <a:t>, can be managed with intramedullary nailing.  </a:t>
            </a:r>
          </a:p>
          <a:p>
            <a:pPr lvl="0" fontAlgn="base"/>
            <a:r>
              <a:rPr lang="en-US" sz="9600" b="1" dirty="0"/>
              <a:t>External fixators: </a:t>
            </a:r>
            <a:r>
              <a:rPr lang="en-US" sz="9600" dirty="0"/>
              <a:t>These fixations have been successful in reducing the fractures temporarily and attending the soft tissue injuries.  </a:t>
            </a:r>
          </a:p>
          <a:p>
            <a:pPr lvl="0" fontAlgn="base"/>
            <a:r>
              <a:rPr lang="en-US" sz="9600" b="1" dirty="0"/>
              <a:t>Plating devices:  </a:t>
            </a:r>
            <a:r>
              <a:rPr lang="en-US" sz="9600" dirty="0"/>
              <a:t>Fractures not associated with significant soft tissue damage can be treated with open reduction and plating.  This may be done with conventional, bridge plating technique or locking plating.  </a:t>
            </a:r>
          </a:p>
          <a:p>
            <a:pPr lvl="0" fontAlgn="base"/>
            <a:r>
              <a:rPr lang="en-US" sz="9600" b="1" dirty="0"/>
              <a:t>Hybrid External fixation:  </a:t>
            </a:r>
            <a:r>
              <a:rPr lang="en-US" sz="9600" dirty="0"/>
              <a:t>In </a:t>
            </a:r>
            <a:r>
              <a:rPr lang="en-US" sz="9600" dirty="0" err="1"/>
              <a:t>periarticular</a:t>
            </a:r>
            <a:r>
              <a:rPr lang="en-US" sz="9600" dirty="0"/>
              <a:t> fractures wires are placed into the </a:t>
            </a:r>
            <a:r>
              <a:rPr lang="en-US" sz="9600" dirty="0" err="1"/>
              <a:t>metaphyseal</a:t>
            </a:r>
            <a:r>
              <a:rPr lang="en-US" sz="9600" dirty="0"/>
              <a:t> region and </a:t>
            </a:r>
            <a:r>
              <a:rPr lang="en-US" sz="9600" dirty="0" err="1"/>
              <a:t>schanz</a:t>
            </a:r>
            <a:r>
              <a:rPr lang="en-US" sz="9600" dirty="0"/>
              <a:t> pins into the </a:t>
            </a:r>
            <a:r>
              <a:rPr lang="en-US" sz="9600" dirty="0" err="1"/>
              <a:t>diaphyseal</a:t>
            </a:r>
            <a:r>
              <a:rPr lang="en-US" sz="9600" dirty="0"/>
              <a:t> region after reducing the fractures.  </a:t>
            </a:r>
          </a:p>
          <a:p>
            <a:endParaRPr lang="en-US" dirty="0"/>
          </a:p>
        </p:txBody>
      </p:sp>
    </p:spTree>
    <p:extLst>
      <p:ext uri="{BB962C8B-B14F-4D97-AF65-F5344CB8AC3E}">
        <p14:creationId xmlns:p14="http://schemas.microsoft.com/office/powerpoint/2010/main" val="3371104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a:t>
            </a:r>
          </a:p>
        </p:txBody>
      </p:sp>
      <p:sp>
        <p:nvSpPr>
          <p:cNvPr id="3" name="Content Placeholder 2"/>
          <p:cNvSpPr>
            <a:spLocks noGrp="1"/>
          </p:cNvSpPr>
          <p:nvPr>
            <p:ph idx="1"/>
          </p:nvPr>
        </p:nvSpPr>
        <p:spPr/>
        <p:txBody>
          <a:bodyPr/>
          <a:lstStyle/>
          <a:p>
            <a:endParaRPr lang="en-US" dirty="0"/>
          </a:p>
          <a:p>
            <a:r>
              <a:rPr lang="en-GB" dirty="0"/>
              <a:t> Pain, swelling over ankle region . </a:t>
            </a:r>
          </a:p>
          <a:p>
            <a:r>
              <a:rPr lang="en-GB" dirty="0"/>
              <a:t>Physical examination should include the assessment of neurovascular status of the patient’s injured limb, since compartment syndrome may be apparent within few hours. It is extremely important to examine the skin thoroughly and any open wound should be assessed. </a:t>
            </a:r>
            <a:endParaRPr lang="en-US" dirty="0"/>
          </a:p>
        </p:txBody>
      </p:sp>
    </p:spTree>
    <p:extLst>
      <p:ext uri="{BB962C8B-B14F-4D97-AF65-F5344CB8AC3E}">
        <p14:creationId xmlns:p14="http://schemas.microsoft.com/office/powerpoint/2010/main" val="2038566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Radiological Assessment</a:t>
            </a:r>
            <a:endParaRPr lang="en-US" dirty="0"/>
          </a:p>
        </p:txBody>
      </p:sp>
      <p:sp>
        <p:nvSpPr>
          <p:cNvPr id="3" name="Content Placeholder 2"/>
          <p:cNvSpPr>
            <a:spLocks noGrp="1"/>
          </p:cNvSpPr>
          <p:nvPr>
            <p:ph idx="1"/>
          </p:nvPr>
        </p:nvSpPr>
        <p:spPr/>
        <p:txBody>
          <a:bodyPr/>
          <a:lstStyle/>
          <a:p>
            <a:endParaRPr lang="en-US" dirty="0"/>
          </a:p>
          <a:p>
            <a:r>
              <a:rPr lang="en-GB" dirty="0"/>
              <a:t>Antero-posterior , lateral and mortise radiographs  of the ankle Joint and</a:t>
            </a:r>
          </a:p>
          <a:p>
            <a:r>
              <a:rPr lang="en-GB" dirty="0"/>
              <a:t>Antero- posterior  &amp; Lateral radiograph of  leg including knee and ankle joints must be taken. </a:t>
            </a:r>
          </a:p>
          <a:p>
            <a:r>
              <a:rPr lang="en-GB" dirty="0"/>
              <a:t>Computed tomography is useful in cases of fractures extending into the joint</a:t>
            </a:r>
          </a:p>
        </p:txBody>
      </p:sp>
    </p:spTree>
    <p:extLst>
      <p:ext uri="{BB962C8B-B14F-4D97-AF65-F5344CB8AC3E}">
        <p14:creationId xmlns:p14="http://schemas.microsoft.com/office/powerpoint/2010/main" val="3372662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906" y="108642"/>
            <a:ext cx="8186009" cy="724277"/>
          </a:xfrm>
        </p:spPr>
        <p:txBody>
          <a:bodyPr>
            <a:normAutofit/>
          </a:bodyPr>
          <a:lstStyle/>
          <a:p>
            <a:r>
              <a:rPr lang="en-GB" b="1" dirty="0"/>
              <a:t>Treatment principles</a:t>
            </a:r>
            <a:endParaRPr lang="en-US" dirty="0"/>
          </a:p>
        </p:txBody>
      </p:sp>
      <p:sp>
        <p:nvSpPr>
          <p:cNvPr id="3" name="Content Placeholder 2"/>
          <p:cNvSpPr>
            <a:spLocks noGrp="1"/>
          </p:cNvSpPr>
          <p:nvPr>
            <p:ph idx="1"/>
          </p:nvPr>
        </p:nvSpPr>
        <p:spPr/>
        <p:txBody>
          <a:bodyPr>
            <a:normAutofit fontScale="92500" lnSpcReduction="10000"/>
          </a:bodyPr>
          <a:lstStyle/>
          <a:p>
            <a:r>
              <a:rPr lang="en-GB" dirty="0"/>
              <a:t>Even though the treatment of distal </a:t>
            </a:r>
            <a:r>
              <a:rPr lang="en-GB" dirty="0" err="1"/>
              <a:t>tibial</a:t>
            </a:r>
            <a:r>
              <a:rPr lang="en-GB" dirty="0"/>
              <a:t> fractures remains controversial, the following principles should be significantly adhered  in order to achieve the goal of good functional out come.</a:t>
            </a:r>
          </a:p>
          <a:p>
            <a:r>
              <a:rPr lang="en-GB" dirty="0"/>
              <a:t> Careful assessment and treatment of the entire patient and the injured limb leads in priority than the treatment of fracture alone. The Basic principles in the management are </a:t>
            </a:r>
          </a:p>
          <a:p>
            <a:r>
              <a:rPr lang="en-GB" b="1" dirty="0"/>
              <a:t>1. </a:t>
            </a:r>
            <a:r>
              <a:rPr lang="en-GB" dirty="0"/>
              <a:t>Assurance of adequate blood flow </a:t>
            </a:r>
          </a:p>
          <a:p>
            <a:r>
              <a:rPr lang="en-GB" b="1" dirty="0"/>
              <a:t>2. </a:t>
            </a:r>
            <a:r>
              <a:rPr lang="en-GB" dirty="0"/>
              <a:t>Provisional reduction of marked deformity or dislocation </a:t>
            </a:r>
          </a:p>
          <a:p>
            <a:r>
              <a:rPr lang="en-GB" b="1" dirty="0"/>
              <a:t>3. </a:t>
            </a:r>
            <a:r>
              <a:rPr lang="en-GB" dirty="0"/>
              <a:t>Care of the open wound </a:t>
            </a:r>
          </a:p>
          <a:p>
            <a:r>
              <a:rPr lang="en-GB" b="1" dirty="0"/>
              <a:t>4. </a:t>
            </a:r>
            <a:r>
              <a:rPr lang="en-GB" dirty="0"/>
              <a:t>Precise reduction of the skeletal deformity </a:t>
            </a:r>
          </a:p>
          <a:p>
            <a:r>
              <a:rPr lang="en-GB" b="1" dirty="0"/>
              <a:t>5. </a:t>
            </a:r>
            <a:r>
              <a:rPr lang="en-GB" dirty="0"/>
              <a:t>Maintenance of reduction till the healing is complete </a:t>
            </a:r>
          </a:p>
          <a:p>
            <a:r>
              <a:rPr lang="en-US" b="1" dirty="0"/>
              <a:t>6. </a:t>
            </a:r>
            <a:r>
              <a:rPr lang="en-US" dirty="0"/>
              <a:t>Rehabilitation </a:t>
            </a:r>
          </a:p>
          <a:p>
            <a:endParaRPr lang="en-US" dirty="0"/>
          </a:p>
        </p:txBody>
      </p:sp>
    </p:spTree>
    <p:extLst>
      <p:ext uri="{BB962C8B-B14F-4D97-AF65-F5344CB8AC3E}">
        <p14:creationId xmlns:p14="http://schemas.microsoft.com/office/powerpoint/2010/main" val="484297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a:t>This study deals with the analysis of out come of various modalities of treatment of distal </a:t>
            </a:r>
            <a:r>
              <a:rPr lang="en-GB" dirty="0" err="1"/>
              <a:t>tibial</a:t>
            </a:r>
            <a:r>
              <a:rPr lang="en-GB" dirty="0"/>
              <a:t> fractures depending on the type of fracture, location of the fracture and the status of the soft tissue envelope.</a:t>
            </a:r>
            <a:endParaRPr lang="en-US" dirty="0"/>
          </a:p>
        </p:txBody>
      </p:sp>
    </p:spTree>
    <p:extLst>
      <p:ext uri="{BB962C8B-B14F-4D97-AF65-F5344CB8AC3E}">
        <p14:creationId xmlns:p14="http://schemas.microsoft.com/office/powerpoint/2010/main" val="3888178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Patients admitted with distal </a:t>
            </a:r>
            <a:r>
              <a:rPr lang="en-GB" sz="2400" dirty="0" err="1"/>
              <a:t>tibial</a:t>
            </a:r>
            <a:r>
              <a:rPr lang="en-GB" sz="2400" dirty="0"/>
              <a:t> fractures with or without intra articular extension and those having closed or open injuries were considered for this study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2720972"/>
              </p:ext>
            </p:extLst>
          </p:nvPr>
        </p:nvGraphicFramePr>
        <p:xfrm>
          <a:off x="1028701" y="1958340"/>
          <a:ext cx="8161018" cy="2529840"/>
        </p:xfrm>
        <a:graphic>
          <a:graphicData uri="http://schemas.openxmlformats.org/drawingml/2006/table">
            <a:tbl>
              <a:tblPr firstRow="1" firstCol="1" bandRow="1">
                <a:tableStyleId>{5C22544A-7EE6-4342-B048-85BDC9FD1C3A}</a:tableStyleId>
              </a:tblPr>
              <a:tblGrid>
                <a:gridCol w="2972287">
                  <a:extLst>
                    <a:ext uri="{9D8B030D-6E8A-4147-A177-3AD203B41FA5}">
                      <a16:colId xmlns:a16="http://schemas.microsoft.com/office/drawing/2014/main" val="20000"/>
                    </a:ext>
                  </a:extLst>
                </a:gridCol>
                <a:gridCol w="2714226">
                  <a:extLst>
                    <a:ext uri="{9D8B030D-6E8A-4147-A177-3AD203B41FA5}">
                      <a16:colId xmlns:a16="http://schemas.microsoft.com/office/drawing/2014/main" val="20001"/>
                    </a:ext>
                  </a:extLst>
                </a:gridCol>
                <a:gridCol w="2474505">
                  <a:extLst>
                    <a:ext uri="{9D8B030D-6E8A-4147-A177-3AD203B41FA5}">
                      <a16:colId xmlns:a16="http://schemas.microsoft.com/office/drawing/2014/main" val="20002"/>
                    </a:ext>
                  </a:extLst>
                </a:gridCol>
              </a:tblGrid>
              <a:tr h="421640">
                <a:tc>
                  <a:txBody>
                    <a:bodyPr/>
                    <a:lstStyle/>
                    <a:p>
                      <a:pPr marL="0" marR="0" indent="0" algn="ctr">
                        <a:lnSpc>
                          <a:spcPct val="115000"/>
                        </a:lnSpc>
                        <a:spcBef>
                          <a:spcPts val="0"/>
                        </a:spcBef>
                        <a:spcAft>
                          <a:spcPts val="0"/>
                        </a:spcAft>
                      </a:pPr>
                      <a:r>
                        <a:rPr lang="en-US" sz="2000" dirty="0">
                          <a:solidFill>
                            <a:schemeClr val="tx1"/>
                          </a:solidFill>
                          <a:effectLst/>
                        </a:rPr>
                        <a:t>Age</a:t>
                      </a:r>
                      <a:r>
                        <a:rPr lang="en-US" sz="800" dirty="0">
                          <a:solidFill>
                            <a:schemeClr val="tx1"/>
                          </a:solidFill>
                          <a:effectLst/>
                        </a:rPr>
                        <a:t> </a:t>
                      </a:r>
                      <a:r>
                        <a:rPr lang="en-US" sz="1800" dirty="0">
                          <a:solidFill>
                            <a:schemeClr val="tx1"/>
                          </a:solidFill>
                          <a:effectLst/>
                        </a:rPr>
                        <a:t>Group </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indent="0" algn="ctr">
                        <a:lnSpc>
                          <a:spcPct val="115000"/>
                        </a:lnSpc>
                        <a:spcBef>
                          <a:spcPts val="0"/>
                        </a:spcBef>
                        <a:spcAft>
                          <a:spcPts val="0"/>
                        </a:spcAft>
                      </a:pPr>
                      <a:r>
                        <a:rPr lang="en-US" sz="2400" dirty="0">
                          <a:solidFill>
                            <a:schemeClr val="tx1"/>
                          </a:solidFill>
                          <a:effectLst/>
                        </a:rPr>
                        <a:t>Male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indent="0" algn="ctr">
                        <a:lnSpc>
                          <a:spcPct val="115000"/>
                        </a:lnSpc>
                        <a:spcBef>
                          <a:spcPts val="0"/>
                        </a:spcBef>
                        <a:spcAft>
                          <a:spcPts val="0"/>
                        </a:spcAft>
                      </a:pPr>
                      <a:r>
                        <a:rPr lang="en-US" sz="2400" dirty="0">
                          <a:solidFill>
                            <a:schemeClr val="tx1"/>
                          </a:solidFill>
                          <a:effectLst/>
                        </a:rPr>
                        <a:t>Female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tc>
                <a:extLst>
                  <a:ext uri="{0D108BD9-81ED-4DB2-BD59-A6C34878D82A}">
                    <a16:rowId xmlns:a16="http://schemas.microsoft.com/office/drawing/2014/main" val="10000"/>
                  </a:ext>
                </a:extLst>
              </a:tr>
              <a:tr h="421640">
                <a:tc>
                  <a:txBody>
                    <a:bodyPr/>
                    <a:lstStyle/>
                    <a:p>
                      <a:pPr marL="0" marR="0" indent="0" algn="ctr">
                        <a:lnSpc>
                          <a:spcPct val="115000"/>
                        </a:lnSpc>
                        <a:spcBef>
                          <a:spcPts val="0"/>
                        </a:spcBef>
                        <a:spcAft>
                          <a:spcPts val="0"/>
                        </a:spcAft>
                      </a:pPr>
                      <a:r>
                        <a:rPr lang="en-US" sz="1600" dirty="0">
                          <a:solidFill>
                            <a:schemeClr val="tx1"/>
                          </a:solidFill>
                          <a:effectLst/>
                          <a:latin typeface="+mn-lt"/>
                          <a:ea typeface="+mn-ea"/>
                          <a:cs typeface="+mn-cs"/>
                        </a:rPr>
                        <a:t>16-30</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indent="0" algn="ctr">
                        <a:lnSpc>
                          <a:spcPct val="115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73025" marR="73025" marT="0" marB="0"/>
                </a:tc>
                <a:tc>
                  <a:txBody>
                    <a:bodyPr/>
                    <a:lstStyle/>
                    <a:p>
                      <a:pPr marL="0" marR="0" indent="0" algn="ctr">
                        <a:lnSpc>
                          <a:spcPct val="115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73025" marR="73025" marT="0" marB="0"/>
                </a:tc>
                <a:extLst>
                  <a:ext uri="{0D108BD9-81ED-4DB2-BD59-A6C34878D82A}">
                    <a16:rowId xmlns:a16="http://schemas.microsoft.com/office/drawing/2014/main" val="10001"/>
                  </a:ext>
                </a:extLst>
              </a:tr>
              <a:tr h="421640">
                <a:tc>
                  <a:txBody>
                    <a:bodyPr/>
                    <a:lstStyle/>
                    <a:p>
                      <a:pPr marL="0" marR="0" indent="0" algn="ctr">
                        <a:lnSpc>
                          <a:spcPct val="115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31-40</a:t>
                      </a:r>
                    </a:p>
                  </a:txBody>
                  <a:tcPr marL="73025" marR="73025" marT="0" marB="0"/>
                </a:tc>
                <a:tc>
                  <a:txBody>
                    <a:bodyPr/>
                    <a:lstStyle/>
                    <a:p>
                      <a:pPr marL="0" marR="0" indent="0" algn="ctr">
                        <a:lnSpc>
                          <a:spcPct val="115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73025" marR="73025" marT="0" marB="0"/>
                </a:tc>
                <a:tc>
                  <a:txBody>
                    <a:bodyPr/>
                    <a:lstStyle/>
                    <a:p>
                      <a:pPr marL="0" marR="0" indent="0" algn="ctr">
                        <a:lnSpc>
                          <a:spcPct val="115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73025" marR="73025" marT="0" marB="0"/>
                </a:tc>
                <a:extLst>
                  <a:ext uri="{0D108BD9-81ED-4DB2-BD59-A6C34878D82A}">
                    <a16:rowId xmlns:a16="http://schemas.microsoft.com/office/drawing/2014/main" val="10002"/>
                  </a:ext>
                </a:extLst>
              </a:tr>
              <a:tr h="421640">
                <a:tc>
                  <a:txBody>
                    <a:bodyPr/>
                    <a:lstStyle/>
                    <a:p>
                      <a:pPr marL="0" marR="0" indent="0" algn="ctr">
                        <a:lnSpc>
                          <a:spcPct val="115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41-50</a:t>
                      </a:r>
                    </a:p>
                  </a:txBody>
                  <a:tcPr marL="73025" marR="73025" marT="0" marB="0"/>
                </a:tc>
                <a:tc>
                  <a:txBody>
                    <a:bodyPr/>
                    <a:lstStyle/>
                    <a:p>
                      <a:pPr marL="0" marR="0" indent="0" algn="ctr">
                        <a:lnSpc>
                          <a:spcPct val="115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73025" marR="73025" marT="0" marB="0"/>
                </a:tc>
                <a:tc>
                  <a:txBody>
                    <a:bodyPr/>
                    <a:lstStyle/>
                    <a:p>
                      <a:pPr marL="0" marR="0" indent="0" algn="ctr">
                        <a:lnSpc>
                          <a:spcPct val="115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73025" marR="73025" marT="0" marB="0"/>
                </a:tc>
                <a:extLst>
                  <a:ext uri="{0D108BD9-81ED-4DB2-BD59-A6C34878D82A}">
                    <a16:rowId xmlns:a16="http://schemas.microsoft.com/office/drawing/2014/main" val="10003"/>
                  </a:ext>
                </a:extLst>
              </a:tr>
              <a:tr h="421640">
                <a:tc>
                  <a:txBody>
                    <a:bodyPr/>
                    <a:lstStyle/>
                    <a:p>
                      <a:pPr marL="0" marR="0" indent="0" algn="ctr">
                        <a:lnSpc>
                          <a:spcPct val="115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51-60</a:t>
                      </a:r>
                    </a:p>
                  </a:txBody>
                  <a:tcPr marL="73025" marR="73025" marT="0" marB="0"/>
                </a:tc>
                <a:tc>
                  <a:txBody>
                    <a:bodyPr/>
                    <a:lstStyle/>
                    <a:p>
                      <a:pPr marL="0" marR="0" indent="0" algn="ctr">
                        <a:lnSpc>
                          <a:spcPct val="115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73025" marR="73025" marT="0" marB="0"/>
                </a:tc>
                <a:tc>
                  <a:txBody>
                    <a:bodyPr/>
                    <a:lstStyle/>
                    <a:p>
                      <a:pPr marL="0" marR="0" indent="0" algn="ctr">
                        <a:lnSpc>
                          <a:spcPct val="115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73025" marR="73025" marT="0" marB="0"/>
                </a:tc>
                <a:extLst>
                  <a:ext uri="{0D108BD9-81ED-4DB2-BD59-A6C34878D82A}">
                    <a16:rowId xmlns:a16="http://schemas.microsoft.com/office/drawing/2014/main" val="10004"/>
                  </a:ext>
                </a:extLst>
              </a:tr>
              <a:tr h="421640">
                <a:tc>
                  <a:txBody>
                    <a:bodyPr/>
                    <a:lstStyle/>
                    <a:p>
                      <a:pPr marL="0" marR="0" indent="0" algn="ctr">
                        <a:lnSpc>
                          <a:spcPct val="115000"/>
                        </a:lnSpc>
                        <a:spcBef>
                          <a:spcPts val="0"/>
                        </a:spcBef>
                        <a:spcAft>
                          <a:spcPts val="0"/>
                        </a:spcAft>
                      </a:pPr>
                      <a:endPar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indent="0" algn="ctr">
                        <a:lnSpc>
                          <a:spcPct val="115000"/>
                        </a:lnSpc>
                        <a:spcBef>
                          <a:spcPts val="0"/>
                        </a:spcBef>
                        <a:spcAft>
                          <a:spcPts val="0"/>
                        </a:spcAft>
                      </a:pP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indent="0" algn="ctr">
                        <a:lnSpc>
                          <a:spcPct val="115000"/>
                        </a:lnSpc>
                        <a:spcBef>
                          <a:spcPts val="0"/>
                        </a:spcBef>
                        <a:spcAft>
                          <a:spcPts val="0"/>
                        </a:spcAft>
                      </a:pP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tc>
                <a:extLst>
                  <a:ext uri="{0D108BD9-81ED-4DB2-BD59-A6C34878D82A}">
                    <a16:rowId xmlns:a16="http://schemas.microsoft.com/office/drawing/2014/main" val="10005"/>
                  </a:ext>
                </a:extLst>
              </a:tr>
            </a:tbl>
          </a:graphicData>
        </a:graphic>
      </p:graphicFrame>
      <p:sp>
        <p:nvSpPr>
          <p:cNvPr id="8" name="Rectangle 7"/>
          <p:cNvSpPr/>
          <p:nvPr/>
        </p:nvSpPr>
        <p:spPr>
          <a:xfrm>
            <a:off x="1783080" y="4549140"/>
            <a:ext cx="6736080" cy="923330"/>
          </a:xfrm>
          <a:prstGeom prst="rect">
            <a:avLst/>
          </a:prstGeom>
        </p:spPr>
        <p:txBody>
          <a:bodyPr wrap="square">
            <a:spAutoFit/>
          </a:bodyPr>
          <a:lstStyle/>
          <a:p>
            <a:r>
              <a:rPr lang="en-GB" dirty="0">
                <a:solidFill>
                  <a:srgbClr val="000000"/>
                </a:solidFill>
                <a:latin typeface="Times New Roman" panose="02020603050405020304" pitchFamily="18" charset="0"/>
              </a:rPr>
              <a:t>The total number of patients in this study is  10  with their ages ranging from 16-65 years with an average of  35  years. </a:t>
            </a:r>
          </a:p>
          <a:p>
            <a:r>
              <a:rPr lang="en-GB" dirty="0">
                <a:solidFill>
                  <a:srgbClr val="000000"/>
                </a:solidFill>
                <a:latin typeface="Times New Roman" panose="02020603050405020304" pitchFamily="18" charset="0"/>
              </a:rPr>
              <a:t>There were 9 males and  1 female.</a:t>
            </a:r>
            <a:endParaRPr lang="en-US" dirty="0"/>
          </a:p>
        </p:txBody>
      </p:sp>
    </p:spTree>
    <p:extLst>
      <p:ext uri="{BB962C8B-B14F-4D97-AF65-F5344CB8AC3E}">
        <p14:creationId xmlns:p14="http://schemas.microsoft.com/office/powerpoint/2010/main" val="415426996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2621</TotalTime>
  <Words>1168</Words>
  <Application>Microsoft Office PowerPoint</Application>
  <PresentationFormat>Widescreen</PresentationFormat>
  <Paragraphs>130</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Times New Roman</vt:lpstr>
      <vt:lpstr>Trebuchet MS</vt:lpstr>
      <vt:lpstr>Wingdings 3</vt:lpstr>
      <vt:lpstr>Facet</vt:lpstr>
      <vt:lpstr>PowerPoint Presentation</vt:lpstr>
      <vt:lpstr>Introduction  </vt:lpstr>
      <vt:lpstr>The main challenges</vt:lpstr>
      <vt:lpstr> Following are various classical and conventional methods available to address  such injuries, but each has its own set of advantages and disadvantages</vt:lpstr>
      <vt:lpstr>Clinical features</vt:lpstr>
      <vt:lpstr>Radiological Assessment</vt:lpstr>
      <vt:lpstr>Treatment principles</vt:lpstr>
      <vt:lpstr>PowerPoint Presentation</vt:lpstr>
      <vt:lpstr>Patients admitted with distal tibial fractures with or without intra articular extension and those having closed or open injuries were considered for this study</vt:lpstr>
      <vt:lpstr>PowerPoint Presentation</vt:lpstr>
      <vt:lpstr>All fractures were classified according to AO system </vt:lpstr>
      <vt:lpstr>PowerPoint Presentation</vt:lpstr>
      <vt:lpstr> Analysis Of Results  </vt:lpstr>
      <vt:lpstr>Criteria which was proposed by JOHNER and WRUH (1983) has now become widely accepted.  </vt:lpstr>
      <vt:lpstr>PowerPoint Presentation</vt:lpstr>
      <vt:lpstr>PowerPoint Presentation</vt:lpstr>
      <vt:lpstr>PowerPoint Presentation</vt:lpstr>
      <vt:lpstr>Case 1</vt:lpstr>
      <vt:lpstr>PowerPoint Presentation</vt:lpstr>
      <vt:lpstr>Case 2</vt:lpstr>
      <vt:lpstr>PowerPoint Presentation</vt:lpstr>
      <vt:lpstr>Case 4</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Vijay Gaikwad</cp:lastModifiedBy>
  <cp:revision>27</cp:revision>
  <dcterms:created xsi:type="dcterms:W3CDTF">2019-07-22T18:53:28Z</dcterms:created>
  <dcterms:modified xsi:type="dcterms:W3CDTF">2019-08-16T05:48:12Z</dcterms:modified>
</cp:coreProperties>
</file>