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84" r:id="rId13"/>
    <p:sldId id="266" r:id="rId14"/>
    <p:sldId id="267" r:id="rId15"/>
    <p:sldId id="270" r:id="rId16"/>
    <p:sldId id="278" r:id="rId17"/>
    <p:sldId id="279" r:id="rId18"/>
    <p:sldId id="280" r:id="rId19"/>
    <p:sldId id="281" r:id="rId20"/>
    <p:sldId id="282" r:id="rId21"/>
    <p:sldId id="277" r:id="rId22"/>
    <p:sldId id="276" r:id="rId23"/>
    <p:sldId id="271" r:id="rId24"/>
    <p:sldId id="275" r:id="rId25"/>
    <p:sldId id="256" r:id="rId26"/>
    <p:sldId id="269" r:id="rId27"/>
    <p:sldId id="273" r:id="rId28"/>
    <p:sldId id="283" r:id="rId29"/>
    <p:sldId id="27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8"/>
  </p:normalViewPr>
  <p:slideViewPr>
    <p:cSldViewPr snapToGrid="0" snapToObjects="1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99AB4-F3BD-2B41-B919-AF7971444DC5}" type="datetimeFigureOut">
              <a:rPr lang="en-US" smtClean="0"/>
              <a:t>24/07/2019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3F6D5-B766-A34A-8F72-F55DF32CB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5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MMRC- Modified Medical</a:t>
            </a:r>
            <a:r>
              <a:rPr lang="en-US" baseline="0" dirty="0" smtClean="0"/>
              <a:t> research council, it is a dyspnea scale. </a:t>
            </a:r>
            <a:endParaRPr lang="en-US" dirty="0" smtClean="0"/>
          </a:p>
          <a:p>
            <a:r>
              <a:rPr lang="en-US" dirty="0" smtClean="0"/>
              <a:t>All</a:t>
            </a:r>
            <a:r>
              <a:rPr lang="en-US" baseline="0" dirty="0" smtClean="0"/>
              <a:t> complaints were present since 20 days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3F6D5-B766-A34A-8F72-F55DF32CB0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2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LVDD- Left </a:t>
            </a:r>
            <a:r>
              <a:rPr lang="en-US" dirty="0" err="1" smtClean="0"/>
              <a:t>Ventricualar</a:t>
            </a:r>
            <a:r>
              <a:rPr lang="en-US" baseline="0" dirty="0" smtClean="0"/>
              <a:t> Diastolic Dysfunction.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3F6D5-B766-A34A-8F72-F55DF32CB0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27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</a:t>
            </a:r>
            <a:r>
              <a:rPr lang="en-US" baseline="0" dirty="0" smtClean="0"/>
              <a:t> in 3 tissue bits </a:t>
            </a:r>
            <a:r>
              <a:rPr lang="en-US" baseline="0" smtClean="0"/>
              <a:t>each measuring 0.1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3F6D5-B766-A34A-8F72-F55DF32CB0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32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Histopathological examination showed round to polygonal cells with moderate pleomorphic nuclei showing nucleoli. Cytoplasm is pale eosinophilic. There were even oval to spindle shaped cells infiltrating in small nest in a background of </a:t>
            </a:r>
            <a:r>
              <a:rPr lang="en-US" dirty="0" err="1" smtClean="0"/>
              <a:t>desmoplastic</a:t>
            </a:r>
            <a:r>
              <a:rPr lang="en-US" dirty="0" smtClean="0"/>
              <a:t> stroma. These cells showed pleomorphism and </a:t>
            </a:r>
            <a:r>
              <a:rPr lang="en-US" dirty="0" err="1" smtClean="0"/>
              <a:t>hyperchromasia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3F6D5-B766-A34A-8F72-F55DF32CB0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2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It was Strongly positive for </a:t>
            </a:r>
            <a:r>
              <a:rPr lang="en-US" dirty="0" err="1" smtClean="0"/>
              <a:t>calretinin</a:t>
            </a:r>
            <a:r>
              <a:rPr lang="en-US" dirty="0" smtClean="0"/>
              <a:t>, positive for EMA, and negative for TTF-1 which rules out adenocarcinoma. </a:t>
            </a:r>
          </a:p>
          <a:p>
            <a:endParaRPr lang="en-US" dirty="0" smtClean="0"/>
          </a:p>
          <a:p>
            <a:r>
              <a:rPr lang="en-US" dirty="0" smtClean="0"/>
              <a:t>Other markers</a:t>
            </a:r>
            <a:r>
              <a:rPr lang="en-US" baseline="0" dirty="0" smtClean="0"/>
              <a:t> done were EMA, VIMENTIN, CK-PAN, WT-1, CD15, CEA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3F6D5-B766-A34A-8F72-F55DF32CB0F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24/07/2019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24/07/2019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24/07/2019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24/07/2019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24/07/2019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24/07/2019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24/07/2019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24/07/2019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24/07/2019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24/07/2019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24/07/2019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24/07/2019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24/07/2019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24/07/2019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24/07/2019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24/07/2019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24/07/2019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24/07/2019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583" y="1241946"/>
            <a:ext cx="10146188" cy="1597891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AN </a:t>
            </a:r>
            <a:r>
              <a:rPr lang="en-US" sz="4400" b="1" dirty="0" smtClean="0">
                <a:solidFill>
                  <a:srgbClr val="FFFF00"/>
                </a:solidFill>
              </a:rPr>
              <a:t>UNUSUAL </a:t>
            </a:r>
            <a:r>
              <a:rPr lang="en-US" sz="4400" b="1" dirty="0">
                <a:solidFill>
                  <a:srgbClr val="FFFF00"/>
                </a:solidFill>
              </a:rPr>
              <a:t>CASE OF </a:t>
            </a:r>
            <a:r>
              <a:rPr lang="en-US" sz="4400" b="1" dirty="0" smtClean="0">
                <a:solidFill>
                  <a:srgbClr val="FFFF00"/>
                </a:solidFill>
              </a:rPr>
              <a:t>PLEURAL </a:t>
            </a:r>
            <a:r>
              <a:rPr lang="en-US" sz="4400" b="1" dirty="0">
                <a:solidFill>
                  <a:srgbClr val="FFFF00"/>
                </a:solidFill>
              </a:rPr>
              <a:t>EFFUSION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0800000" flipV="1">
            <a:off x="1994137" y="3513220"/>
            <a:ext cx="8946541" cy="18785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DR.ANIKET BHIDE</a:t>
            </a:r>
          </a:p>
          <a:p>
            <a:pPr marL="0" indent="0" algn="ctr">
              <a:buNone/>
            </a:pPr>
            <a:r>
              <a:rPr lang="en-US" sz="3200" b="1" dirty="0" smtClean="0"/>
              <a:t>DEPARTMENT </a:t>
            </a:r>
            <a:r>
              <a:rPr lang="en-US" sz="3200" b="1" dirty="0" smtClean="0"/>
              <a:t>OF PATHOLOGY- </a:t>
            </a:r>
            <a:r>
              <a:rPr lang="en-US" sz="3200" b="1" dirty="0" smtClean="0"/>
              <a:t>JRII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2546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Diagnostic and Therapeutic Pleural fluid Aspiration was done </a:t>
            </a:r>
          </a:p>
          <a:p>
            <a:r>
              <a:rPr lang="en-US" dirty="0" smtClean="0"/>
              <a:t>Approximately 800ml of fluid was aspirated, which was straw </a:t>
            </a:r>
            <a:r>
              <a:rPr lang="en-US" dirty="0" err="1" smtClean="0"/>
              <a:t>coloured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The fluid was then sent to the Central Clinical Laboratory(CCL) for </a:t>
            </a:r>
            <a:r>
              <a:rPr lang="en-US" dirty="0"/>
              <a:t>R</a:t>
            </a:r>
            <a:r>
              <a:rPr lang="en-US" dirty="0" smtClean="0"/>
              <a:t>outine Microscopy, proteins and glucose and to the pathology department for examination for malignant cytology.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2052918"/>
            <a:ext cx="11760200" cy="4665382"/>
          </a:xfrm>
        </p:spPr>
        <p:txBody>
          <a:bodyPr>
            <a:noAutofit/>
          </a:bodyPr>
          <a:lstStyle/>
          <a:p>
            <a:r>
              <a:rPr lang="en-US" dirty="0" smtClean="0"/>
              <a:t>3ml of fluid was received in the CCL, straw </a:t>
            </a:r>
            <a:r>
              <a:rPr lang="en-US" dirty="0" err="1" smtClean="0"/>
              <a:t>coloured</a:t>
            </a:r>
            <a:r>
              <a:rPr lang="en-US" dirty="0"/>
              <a:t> </a:t>
            </a:r>
            <a:r>
              <a:rPr lang="en-US" dirty="0" smtClean="0"/>
              <a:t>in appearance 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clot,coagulum</a:t>
            </a:r>
            <a:r>
              <a:rPr lang="en-US" dirty="0" smtClean="0"/>
              <a:t> or deposits seen</a:t>
            </a:r>
          </a:p>
          <a:p>
            <a:endParaRPr lang="en-US" dirty="0"/>
          </a:p>
          <a:p>
            <a:r>
              <a:rPr lang="en-US" dirty="0" smtClean="0"/>
              <a:t>Microscopy revealed</a:t>
            </a:r>
          </a:p>
          <a:p>
            <a:pPr marL="0" indent="0">
              <a:buNone/>
            </a:pPr>
            <a:r>
              <a:rPr lang="en-US" dirty="0" smtClean="0"/>
              <a:t>Total leucocyte count of 3000 cells (N-40%; L-20%, </a:t>
            </a:r>
            <a:r>
              <a:rPr lang="en-US" dirty="0" err="1" smtClean="0"/>
              <a:t>Mesothelial</a:t>
            </a:r>
            <a:r>
              <a:rPr lang="en-US" dirty="0" smtClean="0"/>
              <a:t> cells-40%)</a:t>
            </a:r>
          </a:p>
          <a:p>
            <a:pPr marL="0" indent="0">
              <a:buNone/>
            </a:pPr>
            <a:r>
              <a:rPr lang="en-US" dirty="0" smtClean="0"/>
              <a:t>RBC count- 20-22 cells </a:t>
            </a:r>
          </a:p>
        </p:txBody>
      </p:sp>
    </p:spTree>
    <p:extLst>
      <p:ext uri="{BB962C8B-B14F-4D97-AF65-F5344CB8AC3E}">
        <p14:creationId xmlns:p14="http://schemas.microsoft.com/office/powerpoint/2010/main" val="52346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Furthermore the fluid was then sent for Biochemical Examination which showed </a:t>
            </a:r>
          </a:p>
          <a:p>
            <a:pPr marL="0" indent="0">
              <a:buNone/>
            </a:pPr>
            <a:r>
              <a:rPr lang="en-US" sz="2800" b="1" dirty="0"/>
              <a:t>Proteins- 6 </a:t>
            </a:r>
            <a:r>
              <a:rPr lang="en-US" sz="2800" b="1" dirty="0" err="1"/>
              <a:t>gm</a:t>
            </a:r>
            <a:r>
              <a:rPr lang="en-US" sz="2800" b="1" dirty="0"/>
              <a:t>%</a:t>
            </a:r>
          </a:p>
          <a:p>
            <a:pPr marL="0" indent="0">
              <a:buNone/>
            </a:pPr>
            <a:r>
              <a:rPr lang="en-US" sz="2800" b="1" dirty="0"/>
              <a:t>LDH- 2440 IU/L</a:t>
            </a:r>
          </a:p>
          <a:p>
            <a:pPr marL="0" indent="0">
              <a:buNone/>
            </a:pPr>
            <a:r>
              <a:rPr lang="en-US" sz="2800" b="1" dirty="0"/>
              <a:t>Glucose- 6mg/dl</a:t>
            </a:r>
          </a:p>
          <a:p>
            <a:pPr marL="0" indent="0">
              <a:buNone/>
            </a:pPr>
            <a:r>
              <a:rPr lang="en-US" sz="2800" b="1" dirty="0"/>
              <a:t>ADA-47 IU/L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84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111" y="0"/>
            <a:ext cx="9404723" cy="8068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799910"/>
            <a:ext cx="11874500" cy="5562600"/>
          </a:xfrm>
        </p:spPr>
        <p:txBody>
          <a:bodyPr>
            <a:noAutofit/>
          </a:bodyPr>
          <a:lstStyle/>
          <a:p>
            <a:endParaRPr lang="en-US" sz="2800" dirty="0" smtClean="0"/>
          </a:p>
          <a:p>
            <a:r>
              <a:rPr lang="en-US" sz="2800" b="1" dirty="0" smtClean="0"/>
              <a:t>The Pleural fluid was stained with </a:t>
            </a:r>
            <a:r>
              <a:rPr lang="en-US" sz="2800" b="1" dirty="0" err="1" smtClean="0"/>
              <a:t>leishman’s</a:t>
            </a:r>
            <a:r>
              <a:rPr lang="en-US" sz="2800" b="1" dirty="0" smtClean="0"/>
              <a:t> stain and examined under the microscope. </a:t>
            </a:r>
          </a:p>
          <a:p>
            <a:pPr marL="0" indent="0">
              <a:buNone/>
            </a:pPr>
            <a:r>
              <a:rPr lang="en-US" sz="2800" b="1" dirty="0" smtClean="0"/>
              <a:t>    Microscopy showed a markedly cellular smear predominantly consisting of polymorphs and macrophages. </a:t>
            </a: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r>
              <a:rPr lang="en-US" sz="2800" b="1" dirty="0" smtClean="0"/>
              <a:t>Pleural fluid sent for malignant cytology to the department of pathology  was reported as smears showing benign clusters of reactive </a:t>
            </a:r>
            <a:r>
              <a:rPr lang="en-US" sz="2800" b="1" dirty="0" err="1" smtClean="0"/>
              <a:t>mesothelial</a:t>
            </a:r>
            <a:r>
              <a:rPr lang="en-US" sz="2800" b="1" dirty="0" smtClean="0"/>
              <a:t> cells with collection of chronic inflammatory cells along with </a:t>
            </a:r>
            <a:r>
              <a:rPr lang="en-US" sz="2800" b="1" dirty="0" err="1" smtClean="0"/>
              <a:t>histiocytes</a:t>
            </a:r>
            <a:r>
              <a:rPr lang="en-US" sz="2800" b="1" dirty="0" smtClean="0"/>
              <a:t> </a:t>
            </a:r>
          </a:p>
          <a:p>
            <a:r>
              <a:rPr lang="en-US" sz="2800" b="1" dirty="0" smtClean="0"/>
              <a:t>Background was </a:t>
            </a:r>
            <a:r>
              <a:rPr lang="en-US" sz="2800" b="1" dirty="0" err="1" smtClean="0"/>
              <a:t>proteinacious</a:t>
            </a:r>
            <a:r>
              <a:rPr lang="en-US" sz="2800" b="1" dirty="0" smtClean="0"/>
              <a:t> </a:t>
            </a:r>
          </a:p>
          <a:p>
            <a:r>
              <a:rPr lang="en-US" sz="2800" b="1" dirty="0" smtClean="0"/>
              <a:t>No Malignant cells/granuloma seen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2503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711" y="0"/>
            <a:ext cx="9404723" cy="254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25600"/>
            <a:ext cx="11849100" cy="5232400"/>
          </a:xfrm>
        </p:spPr>
        <p:txBody>
          <a:bodyPr/>
          <a:lstStyle/>
          <a:p>
            <a:r>
              <a:rPr lang="en-US" sz="2800" b="1" dirty="0" err="1" smtClean="0"/>
              <a:t>Thoracoscopy</a:t>
            </a:r>
            <a:r>
              <a:rPr lang="en-US" sz="2800" b="1" dirty="0" smtClean="0"/>
              <a:t> was done and the biopsy obtained was then sent for </a:t>
            </a:r>
            <a:r>
              <a:rPr lang="en-US" sz="2800" b="1" dirty="0" err="1" smtClean="0"/>
              <a:t>histopathological</a:t>
            </a:r>
            <a:r>
              <a:rPr lang="en-US" sz="2800" b="1" dirty="0" smtClean="0"/>
              <a:t> examination. </a:t>
            </a:r>
          </a:p>
          <a:p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The specimen was received  for </a:t>
            </a:r>
            <a:r>
              <a:rPr lang="en-US" sz="2800" b="1" dirty="0" err="1" smtClean="0"/>
              <a:t>histo</a:t>
            </a:r>
            <a:r>
              <a:rPr lang="en-US" sz="2800" b="1" dirty="0" smtClean="0"/>
              <a:t>-pathological examination in 3 separate bottles.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36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45130" y="266700"/>
            <a:ext cx="9404723" cy="4631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1" y="436728"/>
            <a:ext cx="3323039" cy="620973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07" y="777922"/>
            <a:ext cx="7989664" cy="599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2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39070"/>
            <a:ext cx="9404723" cy="2023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221" y="795060"/>
            <a:ext cx="8044613" cy="6033459"/>
          </a:xfrm>
        </p:spPr>
      </p:pic>
    </p:spTree>
    <p:extLst>
      <p:ext uri="{BB962C8B-B14F-4D97-AF65-F5344CB8AC3E}">
        <p14:creationId xmlns:p14="http://schemas.microsoft.com/office/powerpoint/2010/main" val="254332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39070"/>
            <a:ext cx="9404723" cy="22967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71" y="43820"/>
            <a:ext cx="8494989" cy="637124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1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778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16" y="709684"/>
            <a:ext cx="8131152" cy="6098364"/>
          </a:xfrm>
        </p:spPr>
      </p:pic>
    </p:spTree>
    <p:extLst>
      <p:ext uri="{BB962C8B-B14F-4D97-AF65-F5344CB8AC3E}">
        <p14:creationId xmlns:p14="http://schemas.microsoft.com/office/powerpoint/2010/main" val="8833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750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13" y="764275"/>
            <a:ext cx="8049264" cy="6036948"/>
          </a:xfrm>
        </p:spPr>
      </p:pic>
    </p:spTree>
    <p:extLst>
      <p:ext uri="{BB962C8B-B14F-4D97-AF65-F5344CB8AC3E}">
        <p14:creationId xmlns:p14="http://schemas.microsoft.com/office/powerpoint/2010/main" val="222983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59" y="2031922"/>
            <a:ext cx="11815483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     </a:t>
            </a:r>
            <a:r>
              <a:rPr lang="en-US" sz="2400" b="1" dirty="0" smtClean="0"/>
              <a:t>A </a:t>
            </a:r>
            <a:r>
              <a:rPr lang="en-US" sz="2400" b="1" dirty="0" smtClean="0"/>
              <a:t>50 year old male patient, engineer by profession presented with complaints of- </a:t>
            </a:r>
          </a:p>
          <a:p>
            <a:r>
              <a:rPr lang="en-US" sz="2400" b="1" dirty="0" smtClean="0"/>
              <a:t>Breathlessness- Since 20 days, was insidious, progressive, </a:t>
            </a:r>
            <a:r>
              <a:rPr lang="en-US" sz="2400" b="1" dirty="0"/>
              <a:t>M</a:t>
            </a:r>
            <a:r>
              <a:rPr lang="en-US" sz="2400" b="1" dirty="0" smtClean="0"/>
              <a:t>MRC II, No history of wheeze/allergic trigger/orthopnea. </a:t>
            </a:r>
          </a:p>
          <a:p>
            <a:r>
              <a:rPr lang="en-US" sz="2400" b="1" dirty="0" smtClean="0"/>
              <a:t>Dry Cough since 20 days </a:t>
            </a:r>
          </a:p>
          <a:p>
            <a:r>
              <a:rPr lang="en-US" sz="2400" b="1" dirty="0" smtClean="0"/>
              <a:t>Nausea </a:t>
            </a:r>
          </a:p>
          <a:p>
            <a:r>
              <a:rPr lang="en-US" sz="2400" b="1" dirty="0" smtClean="0"/>
              <a:t>Right Sided Chest Pain which increased in lying position </a:t>
            </a:r>
          </a:p>
          <a:p>
            <a:pPr marL="0" indent="0">
              <a:buNone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3879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22967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26" y="682387"/>
            <a:ext cx="8181194" cy="6135895"/>
          </a:xfrm>
        </p:spPr>
      </p:pic>
    </p:spTree>
    <p:extLst>
      <p:ext uri="{BB962C8B-B14F-4D97-AF65-F5344CB8AC3E}">
        <p14:creationId xmlns:p14="http://schemas.microsoft.com/office/powerpoint/2010/main" val="162266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614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615" y="2052918"/>
            <a:ext cx="11354937" cy="4195481"/>
          </a:xfrm>
        </p:spPr>
        <p:txBody>
          <a:bodyPr/>
          <a:lstStyle/>
          <a:p>
            <a:r>
              <a:rPr lang="en-US" sz="2800" b="1" dirty="0"/>
              <a:t>The sampled tissue was </a:t>
            </a:r>
            <a:r>
              <a:rPr lang="en-US" sz="2800" b="1" u="sng" dirty="0"/>
              <a:t>Positive for Malignancy </a:t>
            </a:r>
            <a:endParaRPr lang="en-US" sz="2800" b="1" u="sng" dirty="0" smtClean="0"/>
          </a:p>
          <a:p>
            <a:r>
              <a:rPr lang="en-US" sz="2800" b="1" dirty="0" smtClean="0"/>
              <a:t>Based on the </a:t>
            </a:r>
            <a:r>
              <a:rPr lang="en-US" sz="2800" b="1" dirty="0" err="1" smtClean="0"/>
              <a:t>ivestigations</a:t>
            </a:r>
            <a:r>
              <a:rPr lang="en-US" sz="2800" b="1" dirty="0" smtClean="0"/>
              <a:t> done the differentials are- </a:t>
            </a:r>
            <a:endParaRPr lang="en-US" sz="2800" b="1" dirty="0"/>
          </a:p>
          <a:p>
            <a:r>
              <a:rPr lang="en-US" sz="2800" b="1" dirty="0"/>
              <a:t>A)Malignant mesothelioma </a:t>
            </a:r>
          </a:p>
          <a:p>
            <a:r>
              <a:rPr lang="en-US" sz="2800" b="1" dirty="0"/>
              <a:t>B)Adenocarcinoma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40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2433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For </a:t>
            </a:r>
            <a:r>
              <a:rPr lang="en-US" sz="3600" b="1" dirty="0"/>
              <a:t>c</a:t>
            </a:r>
            <a:r>
              <a:rPr lang="en-US" sz="3600" b="1" dirty="0" smtClean="0"/>
              <a:t>onfirmation IHC was done.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8783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8849" y="27296"/>
            <a:ext cx="453858" cy="150125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973" y="31177"/>
            <a:ext cx="6810233" cy="61512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3952" y="6291618"/>
            <a:ext cx="5063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IHC Marker </a:t>
            </a:r>
            <a:r>
              <a:rPr lang="en-US" sz="2400" b="1" dirty="0" err="1" smtClean="0"/>
              <a:t>Calretinin</a:t>
            </a:r>
            <a:r>
              <a:rPr lang="en-US" sz="2400" b="1" dirty="0" smtClean="0"/>
              <a:t> (400x)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56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46111" y="559557"/>
            <a:ext cx="281937" cy="5322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112" y="136478"/>
            <a:ext cx="7460584" cy="58821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5522" y="6258763"/>
            <a:ext cx="3739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IHC Marker EMA (400x)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1146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7343" y="1"/>
            <a:ext cx="8825658" cy="685800"/>
          </a:xfrm>
        </p:spPr>
        <p:txBody>
          <a:bodyPr/>
          <a:lstStyle/>
          <a:p>
            <a:pPr algn="ctr"/>
            <a:r>
              <a:rPr lang="en-US" sz="4400" b="1" dirty="0" smtClean="0"/>
              <a:t>Discussion 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76" y="1104900"/>
            <a:ext cx="11940989" cy="5753101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1" cap="none" dirty="0" smtClean="0">
                <a:solidFill>
                  <a:schemeClr val="tx1"/>
                </a:solidFill>
              </a:rPr>
              <a:t>Malignant mesothelioma arises from </a:t>
            </a:r>
            <a:r>
              <a:rPr lang="en-US" sz="2400" b="1" cap="none" dirty="0" err="1" smtClean="0">
                <a:solidFill>
                  <a:schemeClr val="tx1"/>
                </a:solidFill>
              </a:rPr>
              <a:t>mesothelial</a:t>
            </a:r>
            <a:r>
              <a:rPr lang="en-US" sz="2400" b="1" cap="none" dirty="0" smtClean="0">
                <a:solidFill>
                  <a:schemeClr val="tx1"/>
                </a:solidFill>
              </a:rPr>
              <a:t> lining of pleura, peritoneum, pericardium and tunica </a:t>
            </a:r>
            <a:r>
              <a:rPr lang="en-US" sz="2400" b="1" cap="none" dirty="0" err="1" smtClean="0">
                <a:solidFill>
                  <a:schemeClr val="tx1"/>
                </a:solidFill>
              </a:rPr>
              <a:t>vaginalis</a:t>
            </a:r>
            <a:r>
              <a:rPr lang="en-US" sz="2400" b="1" cap="none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1" cap="none" dirty="0" smtClean="0">
                <a:solidFill>
                  <a:schemeClr val="tx1"/>
                </a:solidFill>
              </a:rPr>
              <a:t>Malignant pleural mesothelioma is the most common of these. </a:t>
            </a:r>
          </a:p>
          <a:p>
            <a:pPr marL="342900" indent="-342900">
              <a:buFont typeface="Arial" charset="0"/>
              <a:buChar char="•"/>
            </a:pPr>
            <a:endParaRPr lang="en-US" sz="2400" b="1" cap="none" dirty="0" smtClean="0">
              <a:solidFill>
                <a:schemeClr val="tx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1" cap="none" dirty="0" smtClean="0">
                <a:solidFill>
                  <a:schemeClr val="tx1"/>
                </a:solidFill>
              </a:rPr>
              <a:t>Approximately 80% to 90% of individuals with this cancer have a history of exposure to asbestos. </a:t>
            </a:r>
          </a:p>
          <a:p>
            <a:pPr marL="342900" indent="-342900">
              <a:buFont typeface="Arial" charset="0"/>
              <a:buChar char="•"/>
            </a:pPr>
            <a:endParaRPr lang="en-US" sz="2400" b="1" cap="none" dirty="0" smtClean="0">
              <a:solidFill>
                <a:schemeClr val="tx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1" cap="none" dirty="0" smtClean="0">
                <a:solidFill>
                  <a:schemeClr val="tx1"/>
                </a:solidFill>
              </a:rPr>
              <a:t>Those who work directly with asbestos (shipyard workers, miners, insulators) are at greatest risk, </a:t>
            </a:r>
          </a:p>
          <a:p>
            <a:pPr marL="342900" indent="-342900">
              <a:buFont typeface="Arial" charset="0"/>
              <a:buChar char="•"/>
            </a:pPr>
            <a:endParaRPr lang="en-US" sz="2400" b="1" cap="none" dirty="0" smtClean="0">
              <a:solidFill>
                <a:schemeClr val="tx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1" cap="none" dirty="0" smtClean="0">
                <a:solidFill>
                  <a:schemeClr val="tx1"/>
                </a:solidFill>
              </a:rPr>
              <a:t>The latent period after the initial exposure is long, often 25 to 40 years, suggesting that causative driver mutations are acquired slowly, over a long period of time. </a:t>
            </a:r>
          </a:p>
          <a:p>
            <a:pPr marL="342900" indent="-342900">
              <a:buFont typeface="Arial" charset="0"/>
              <a:buChar char="•"/>
            </a:pPr>
            <a:endParaRPr lang="en-US" cap="none" dirty="0" smtClean="0"/>
          </a:p>
          <a:p>
            <a:pPr marL="342900" indent="-342900">
              <a:buFont typeface="Arial" charset="0"/>
              <a:buChar char="•"/>
            </a:pPr>
            <a:endParaRPr lang="en-US" cap="none" dirty="0" smtClean="0"/>
          </a:p>
          <a:p>
            <a:pPr marL="342900" indent="-342900">
              <a:buFont typeface="Arial" charset="0"/>
              <a:buChar char="•"/>
            </a:pPr>
            <a:endParaRPr lang="en-US" cap="none" dirty="0" smtClean="0"/>
          </a:p>
          <a:p>
            <a:pPr marL="342900" indent="-342900">
              <a:buFont typeface="Arial" charset="0"/>
              <a:buChar char="•"/>
            </a:pPr>
            <a:endParaRPr lang="en-US" cap="none" dirty="0" smtClean="0"/>
          </a:p>
          <a:p>
            <a:pPr marL="342900" indent="-342900">
              <a:buFont typeface="Arial" charset="0"/>
              <a:buChar char="•"/>
            </a:pPr>
            <a:endParaRPr lang="en-US" cap="none" dirty="0" smtClean="0"/>
          </a:p>
          <a:p>
            <a:pPr marL="342900" indent="-342900">
              <a:buFont typeface="Arial" charset="0"/>
              <a:buChar char="•"/>
            </a:pPr>
            <a:endParaRPr lang="en-US" cap="none" dirty="0" smtClean="0"/>
          </a:p>
          <a:p>
            <a:pPr marL="342900" indent="-342900">
              <a:buFont typeface="Arial" charset="0"/>
              <a:buChar char="•"/>
            </a:pPr>
            <a:endParaRPr lang="en-US" cap="none" dirty="0" smtClean="0"/>
          </a:p>
          <a:p>
            <a:pPr marL="342900" indent="-342900">
              <a:buFont typeface="Arial" charset="0"/>
              <a:buChar char="•"/>
            </a:pPr>
            <a:endParaRPr lang="en-US" cap="none" dirty="0" smtClean="0"/>
          </a:p>
          <a:p>
            <a:endParaRPr lang="en-US" cap="none" dirty="0" smtClean="0"/>
          </a:p>
          <a:p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33057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4571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0300"/>
            <a:ext cx="12065000" cy="56007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sz="2800" b="1" dirty="0" smtClean="0"/>
              <a:t>It </a:t>
            </a:r>
            <a:r>
              <a:rPr lang="en-US" sz="2800" b="1" dirty="0"/>
              <a:t>has been hypothesized that asbestos fibers preferentially gather near the </a:t>
            </a:r>
            <a:r>
              <a:rPr lang="en-US" sz="2800" b="1" dirty="0" err="1"/>
              <a:t>mesothelial</a:t>
            </a:r>
            <a:r>
              <a:rPr lang="en-US" sz="2800" b="1" dirty="0"/>
              <a:t> cell layer, where they generate reactive oxygen species that cause DNA damage and mutations. </a:t>
            </a:r>
          </a:p>
          <a:p>
            <a:endParaRPr lang="en-US" sz="2800" b="1" dirty="0" smtClean="0"/>
          </a:p>
          <a:p>
            <a:r>
              <a:rPr lang="en-US" sz="2800" b="1" dirty="0"/>
              <a:t>Malignant mesotheliomas are often preceded by extensive pleural fibrosis and plaque formation, readily seen on </a:t>
            </a:r>
            <a:r>
              <a:rPr lang="en-US" sz="2800" b="1" dirty="0" smtClean="0"/>
              <a:t>computed </a:t>
            </a:r>
            <a:r>
              <a:rPr lang="en-US" sz="2800" b="1" dirty="0"/>
              <a:t>tomography scans. These tumors begin in a localized area and over time spread widely, either by contiguous growth or by diffuse seeding of pleural surfaces. </a:t>
            </a:r>
          </a:p>
          <a:p>
            <a:endParaRPr lang="en-US" sz="2800" b="1" dirty="0" smtClean="0"/>
          </a:p>
          <a:p>
            <a:r>
              <a:rPr lang="en-US" sz="2800" b="1" dirty="0"/>
              <a:t>The neoplasm may directly invade the thoracic wall or the </a:t>
            </a:r>
            <a:r>
              <a:rPr lang="en-US" sz="2800" b="1" dirty="0" err="1"/>
              <a:t>subpleural</a:t>
            </a:r>
            <a:r>
              <a:rPr lang="en-US" sz="2800" b="1" dirty="0"/>
              <a:t> lung tissue, but distant metastases are </a:t>
            </a:r>
            <a:r>
              <a:rPr lang="en-US" sz="2800" b="1" dirty="0" smtClean="0"/>
              <a:t>uncommon</a:t>
            </a:r>
            <a:r>
              <a:rPr lang="en-US" sz="2800" b="1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78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2471"/>
          </a:xfrm>
        </p:spPr>
        <p:txBody>
          <a:bodyPr/>
          <a:lstStyle/>
          <a:p>
            <a:pPr algn="ctr"/>
            <a:r>
              <a:rPr lang="en-US" sz="3200" b="1" dirty="0" smtClean="0"/>
              <a:t>Treatment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347" y="1311442"/>
            <a:ext cx="11899231" cy="5426242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 smtClean="0"/>
              <a:t>Treatment modalities for mesothelioma include surgery, chemotherapy and radiotherapy and recent studies have shown emergence of immunotherapy as well.</a:t>
            </a:r>
          </a:p>
          <a:p>
            <a:endParaRPr lang="en-US" sz="2600" b="1" dirty="0"/>
          </a:p>
          <a:p>
            <a:r>
              <a:rPr lang="en-US" sz="2600" b="1" dirty="0" smtClean="0"/>
              <a:t>Surgery is usually indicated for patients that are diagnosed in the early stages. The median overall survival for these patients after treatment is 22.5 months. </a:t>
            </a:r>
          </a:p>
          <a:p>
            <a:endParaRPr lang="en-US" sz="2600" b="1" dirty="0"/>
          </a:p>
          <a:p>
            <a:r>
              <a:rPr lang="en-US" sz="2600" b="1" dirty="0" smtClean="0"/>
              <a:t>Patients who are diagnosed late generally undergo chemotherapy as the preferred choice of treatment as surgery is not advisable.</a:t>
            </a:r>
          </a:p>
          <a:p>
            <a:r>
              <a:rPr lang="en-US" sz="2600" b="1" dirty="0" smtClean="0"/>
              <a:t>The overall survival for patient in stage 3 is 17.9 months and in stage 4 is 14.9 months</a:t>
            </a:r>
          </a:p>
          <a:p>
            <a:endParaRPr lang="en-US" sz="2600" b="1" dirty="0"/>
          </a:p>
          <a:p>
            <a:r>
              <a:rPr lang="en-US" sz="2600" b="1" dirty="0" smtClean="0"/>
              <a:t>Radiotherapy is not a frequently used modality, whereas </a:t>
            </a:r>
            <a:r>
              <a:rPr lang="en-US" sz="2600" b="1" dirty="0"/>
              <a:t>I</a:t>
            </a:r>
            <a:r>
              <a:rPr lang="en-US" sz="2600" b="1" dirty="0" smtClean="0"/>
              <a:t>mmunotherapy is a emerging mode of treatment under trial. </a:t>
            </a:r>
            <a:endParaRPr lang="en-US" sz="2600" b="1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084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3413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3833"/>
            <a:ext cx="12050973" cy="539086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Patient was then referred to an oncology center for further management as suggested.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593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46111" y="276726"/>
            <a:ext cx="9404723" cy="17599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i="1" u="sng" dirty="0" smtClean="0"/>
              <a:t>  THANK YOU</a:t>
            </a:r>
            <a:endParaRPr lang="en-US" sz="6600" b="1" i="1" u="sng" dirty="0"/>
          </a:p>
        </p:txBody>
      </p:sp>
    </p:spTree>
    <p:extLst>
      <p:ext uri="{BB962C8B-B14F-4D97-AF65-F5344CB8AC3E}">
        <p14:creationId xmlns:p14="http://schemas.microsoft.com/office/powerpoint/2010/main" val="54348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147" y="0"/>
            <a:ext cx="9404723" cy="381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918" y="1113899"/>
            <a:ext cx="12044082" cy="55939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Past History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Patient is a known case of Diabetes Mellitus type 2 since 10 years on insulin (</a:t>
            </a:r>
            <a:r>
              <a:rPr lang="en-US" sz="2400" b="1" dirty="0" err="1" smtClean="0"/>
              <a:t>actrapid</a:t>
            </a:r>
            <a:r>
              <a:rPr lang="en-US" sz="2400" b="1" dirty="0" smtClean="0"/>
              <a:t>) and also coronary artery disease since 7 years.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Personal </a:t>
            </a:r>
            <a:r>
              <a:rPr lang="en-US" sz="2800" b="1" dirty="0" smtClean="0">
                <a:solidFill>
                  <a:srgbClr val="FFFF00"/>
                </a:solidFill>
              </a:rPr>
              <a:t>History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No fever or reduced Appetite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Weight Loss since 20 days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Bowel Bladder Unaltered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No </a:t>
            </a:r>
            <a:r>
              <a:rPr lang="en-US" sz="2400" b="1" dirty="0"/>
              <a:t>A</a:t>
            </a:r>
            <a:r>
              <a:rPr lang="en-US" sz="2400" b="1" dirty="0" smtClean="0"/>
              <a:t>ddictions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No history of pulmonary TB in family </a:t>
            </a:r>
          </a:p>
        </p:txBody>
      </p:sp>
    </p:spTree>
    <p:extLst>
      <p:ext uri="{BB962C8B-B14F-4D97-AF65-F5344CB8AC3E}">
        <p14:creationId xmlns:p14="http://schemas.microsoft.com/office/powerpoint/2010/main" val="205934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339" y="1452818"/>
            <a:ext cx="9404723" cy="703729"/>
          </a:xfrm>
        </p:spPr>
        <p:txBody>
          <a:bodyPr/>
          <a:lstStyle/>
          <a:p>
            <a:pPr algn="ctr"/>
            <a:r>
              <a:rPr lang="en-US" sz="3600" b="1" dirty="0" smtClean="0"/>
              <a:t>On Examination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805" y="2320321"/>
            <a:ext cx="11900647" cy="5809128"/>
          </a:xfrm>
        </p:spPr>
        <p:txBody>
          <a:bodyPr/>
          <a:lstStyle/>
          <a:p>
            <a:r>
              <a:rPr lang="en-US" sz="2800" b="1" dirty="0" smtClean="0"/>
              <a:t>The patient was conscious, cooperative and well oriented </a:t>
            </a:r>
          </a:p>
          <a:p>
            <a:r>
              <a:rPr lang="en-US" sz="2800" b="1" dirty="0" smtClean="0"/>
              <a:t>No Pallor, Icterus, Clubbing Cyanosis, Lymphadenopathy, Edema</a:t>
            </a:r>
          </a:p>
          <a:p>
            <a:r>
              <a:rPr lang="en-US" sz="2800" b="1" dirty="0" smtClean="0"/>
              <a:t>Patient was Afebrile</a:t>
            </a:r>
          </a:p>
          <a:p>
            <a:r>
              <a:rPr lang="en-US" sz="2800" b="1" dirty="0" smtClean="0"/>
              <a:t>BP-120/80 </a:t>
            </a:r>
            <a:r>
              <a:rPr lang="en-US" sz="2800" b="1" dirty="0" err="1" smtClean="0"/>
              <a:t>mmhg</a:t>
            </a:r>
            <a:r>
              <a:rPr lang="en-US" sz="2800" b="1" dirty="0" smtClean="0"/>
              <a:t> </a:t>
            </a:r>
          </a:p>
          <a:p>
            <a:r>
              <a:rPr lang="en-US" sz="2800" b="1" dirty="0" smtClean="0"/>
              <a:t>RR-18/min </a:t>
            </a:r>
          </a:p>
          <a:p>
            <a:r>
              <a:rPr lang="en-US" sz="2800" b="1" dirty="0" smtClean="0"/>
              <a:t>Pulse- 82/min</a:t>
            </a:r>
          </a:p>
          <a:p>
            <a:r>
              <a:rPr lang="en-US" sz="2800" b="1" dirty="0" smtClean="0"/>
              <a:t>SpO2 was normal, 95%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15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82706"/>
          </a:xfrm>
        </p:spPr>
        <p:txBody>
          <a:bodyPr/>
          <a:lstStyle/>
          <a:p>
            <a:pPr algn="ctr"/>
            <a:r>
              <a:rPr lang="en-US" sz="4000" smtClean="0"/>
              <a:t>Systemic Examination 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76" y="1210234"/>
            <a:ext cx="12084424" cy="5499847"/>
          </a:xfrm>
        </p:spPr>
        <p:txBody>
          <a:bodyPr/>
          <a:lstStyle/>
          <a:p>
            <a:r>
              <a:rPr lang="en-US" dirty="0" smtClean="0"/>
              <a:t>RS- Inspection- Right decreased chest movement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Palpation- TVF decreased on right 4</a:t>
            </a:r>
            <a:r>
              <a:rPr lang="en-US" baseline="30000" dirty="0" smtClean="0"/>
              <a:t>th</a:t>
            </a:r>
            <a:r>
              <a:rPr lang="en-US" dirty="0" smtClean="0"/>
              <a:t> ICS and below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Percussion- Dull note present on right 4</a:t>
            </a:r>
            <a:r>
              <a:rPr lang="en-US" baseline="30000" dirty="0" smtClean="0"/>
              <a:t>th</a:t>
            </a:r>
            <a:r>
              <a:rPr lang="en-US" dirty="0" smtClean="0"/>
              <a:t> ICS and below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Auscultation- Left; Normal vesicular breath sounds </a:t>
            </a:r>
          </a:p>
          <a:p>
            <a:pPr marL="0" indent="0" algn="ctr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Right; decreased breath sounds (Right Mammary, Right Inter-Scapular Area, Infra-scapular area, Infra-axillary area)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CVS- S</a:t>
            </a:r>
            <a:r>
              <a:rPr lang="en-US" sz="1400" dirty="0" smtClean="0"/>
              <a:t>1</a:t>
            </a:r>
            <a:r>
              <a:rPr lang="en-US" dirty="0" smtClean="0"/>
              <a:t>S</a:t>
            </a:r>
            <a:r>
              <a:rPr lang="en-US" sz="1400" dirty="0" smtClean="0"/>
              <a:t>2   </a:t>
            </a:r>
            <a:r>
              <a:rPr lang="en-US" dirty="0" smtClean="0"/>
              <a:t>heard. No murmur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CNS- Conscious and Well Oriented. NAD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P/A- Soft and non Tender.</a:t>
            </a:r>
            <a:r>
              <a:rPr lang="en-US" dirty="0"/>
              <a:t> </a:t>
            </a:r>
            <a:r>
              <a:rPr lang="en-US" dirty="0" smtClean="0"/>
              <a:t>No </a:t>
            </a:r>
            <a:r>
              <a:rPr lang="en-US" dirty="0" err="1" smtClean="0"/>
              <a:t>Hepatosplenomegaly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9325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687" y="0"/>
            <a:ext cx="9404723" cy="632012"/>
          </a:xfrm>
        </p:spPr>
        <p:txBody>
          <a:bodyPr/>
          <a:lstStyle/>
          <a:p>
            <a:pPr algn="ctr"/>
            <a:r>
              <a:rPr lang="en-US" sz="3200" smtClean="0"/>
              <a:t>Investigations </a:t>
            </a:r>
            <a:endParaRPr lang="en-US" sz="320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055793"/>
              </p:ext>
            </p:extLst>
          </p:nvPr>
        </p:nvGraphicFramePr>
        <p:xfrm>
          <a:off x="2435829" y="801688"/>
          <a:ext cx="6040438" cy="5718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2471"/>
                <a:gridCol w="487967"/>
              </a:tblGrid>
              <a:tr h="3463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6350">
                <a:tc>
                  <a:txBody>
                    <a:bodyPr/>
                    <a:lstStyle/>
                    <a:p>
                      <a:r>
                        <a:rPr lang="en-US" dirty="0" smtClean="0"/>
                        <a:t>CBC-</a:t>
                      </a:r>
                      <a:r>
                        <a:rPr lang="en-US" baseline="0" dirty="0" smtClean="0"/>
                        <a:t> Within normal limits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97810">
                <a:tc>
                  <a:txBody>
                    <a:bodyPr/>
                    <a:lstStyle/>
                    <a:p>
                      <a:r>
                        <a:rPr lang="en-US" dirty="0" smtClean="0"/>
                        <a:t>Serum</a:t>
                      </a:r>
                      <a:r>
                        <a:rPr lang="en-US" baseline="0" dirty="0" smtClean="0"/>
                        <a:t> Electrolytes- Within normal limits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635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</a:t>
                      </a:r>
                      <a:r>
                        <a:rPr lang="en-US" dirty="0" err="1" smtClean="0"/>
                        <a:t>Billirubin</a:t>
                      </a:r>
                      <a:r>
                        <a:rPr lang="en-US" baseline="0" dirty="0" smtClean="0"/>
                        <a:t>- 0.45mg/dl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6350">
                <a:tc>
                  <a:txBody>
                    <a:bodyPr/>
                    <a:lstStyle/>
                    <a:p>
                      <a:r>
                        <a:rPr lang="en-US" dirty="0" smtClean="0"/>
                        <a:t>Conjugated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Billirubin</a:t>
                      </a:r>
                      <a:r>
                        <a:rPr lang="en-US" baseline="0" dirty="0" smtClean="0"/>
                        <a:t>- 0.16mg/dl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6350">
                <a:tc>
                  <a:txBody>
                    <a:bodyPr/>
                    <a:lstStyle/>
                    <a:p>
                      <a:r>
                        <a:rPr lang="en-US" dirty="0" smtClean="0"/>
                        <a:t>Unconjugated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billirubin</a:t>
                      </a:r>
                      <a:r>
                        <a:rPr lang="en-US" baseline="0" dirty="0" smtClean="0"/>
                        <a:t>- 0.29mg/dl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6350">
                <a:tc>
                  <a:txBody>
                    <a:bodyPr/>
                    <a:lstStyle/>
                    <a:p>
                      <a:r>
                        <a:rPr lang="en-US" dirty="0" smtClean="0"/>
                        <a:t>SGOT-20 IU/L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6350">
                <a:tc>
                  <a:txBody>
                    <a:bodyPr/>
                    <a:lstStyle/>
                    <a:p>
                      <a:r>
                        <a:rPr lang="en-US" dirty="0" smtClean="0"/>
                        <a:t>SGPT- 21 IU/L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6350">
                <a:tc>
                  <a:txBody>
                    <a:bodyPr/>
                    <a:lstStyle/>
                    <a:p>
                      <a:r>
                        <a:rPr lang="en-US" dirty="0" smtClean="0"/>
                        <a:t>Alkaline</a:t>
                      </a:r>
                      <a:r>
                        <a:rPr lang="en-US" baseline="0" dirty="0" smtClean="0"/>
                        <a:t> Phosphatase- 43 IU/L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6350">
                <a:tc>
                  <a:txBody>
                    <a:bodyPr/>
                    <a:lstStyle/>
                    <a:p>
                      <a:r>
                        <a:rPr lang="en-US" dirty="0" smtClean="0"/>
                        <a:t>HBA</a:t>
                      </a:r>
                      <a:r>
                        <a:rPr lang="en-US" sz="1200" dirty="0" smtClean="0"/>
                        <a:t>1</a:t>
                      </a:r>
                      <a:r>
                        <a:rPr lang="en-US" dirty="0" smtClean="0"/>
                        <a:t>C- 11.20</a:t>
                      </a:r>
                      <a:r>
                        <a:rPr lang="en-US" baseline="0" dirty="0" smtClean="0"/>
                        <a:t>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6350">
                <a:tc>
                  <a:txBody>
                    <a:bodyPr/>
                    <a:lstStyle/>
                    <a:p>
                      <a:r>
                        <a:rPr lang="en-US" dirty="0" smtClean="0"/>
                        <a:t>Serum</a:t>
                      </a:r>
                      <a:r>
                        <a:rPr lang="en-US" baseline="0" dirty="0" smtClean="0"/>
                        <a:t> Uric Acid- 8 mg/dl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6350">
                <a:tc>
                  <a:txBody>
                    <a:bodyPr/>
                    <a:lstStyle/>
                    <a:p>
                      <a:r>
                        <a:rPr lang="en-US" dirty="0" smtClean="0"/>
                        <a:t>Serum Urea-18mg/dl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6350">
                <a:tc>
                  <a:txBody>
                    <a:bodyPr/>
                    <a:lstStyle/>
                    <a:p>
                      <a:r>
                        <a:rPr lang="en-US" dirty="0" smtClean="0"/>
                        <a:t>Serum Creatinine-</a:t>
                      </a:r>
                      <a:r>
                        <a:rPr lang="en-US" baseline="0" dirty="0" smtClean="0"/>
                        <a:t> 0.80 mg/dl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63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63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88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525" y="0"/>
            <a:ext cx="9404723" cy="18228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2600" y="1727200"/>
            <a:ext cx="4080853" cy="4932081"/>
          </a:xfrm>
        </p:spPr>
        <p:txBody>
          <a:bodyPr/>
          <a:lstStyle/>
          <a:p>
            <a:r>
              <a:rPr lang="en-US" dirty="0" smtClean="0"/>
              <a:t>Chest X-ray was done which showed Right massive pleural effusion.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0" y="1727200"/>
            <a:ext cx="5941825" cy="475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9498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320800"/>
            <a:ext cx="11328400" cy="5321300"/>
          </a:xfrm>
        </p:spPr>
        <p:txBody>
          <a:bodyPr>
            <a:normAutofit/>
          </a:bodyPr>
          <a:lstStyle/>
          <a:p>
            <a:r>
              <a:rPr lang="en-US" dirty="0" smtClean="0"/>
              <a:t>2D Echo was done which was suggestive of IHD with a ejection fraction of 45% </a:t>
            </a:r>
          </a:p>
          <a:p>
            <a:pPr marL="0" indent="0">
              <a:buNone/>
            </a:pPr>
            <a:r>
              <a:rPr lang="en-US" dirty="0" smtClean="0"/>
              <a:t>Grade I LVDD with mild Tricuspid regurgitation. </a:t>
            </a:r>
          </a:p>
          <a:p>
            <a:endParaRPr lang="en-US" dirty="0"/>
          </a:p>
          <a:p>
            <a:r>
              <a:rPr lang="en-US" dirty="0" smtClean="0"/>
              <a:t>USG abdomen and pelvis was normal </a:t>
            </a:r>
          </a:p>
          <a:p>
            <a:endParaRPr lang="en-US" dirty="0"/>
          </a:p>
          <a:p>
            <a:r>
              <a:rPr lang="en-US" dirty="0" smtClean="0"/>
              <a:t>USG thorax was suggestive of massive effusion with </a:t>
            </a:r>
            <a:r>
              <a:rPr lang="en-US" dirty="0" err="1" smtClean="0"/>
              <a:t>septations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PET CT scan was also done </a:t>
            </a:r>
          </a:p>
          <a:p>
            <a:pPr marL="0" indent="0">
              <a:buNone/>
            </a:pPr>
            <a:r>
              <a:rPr lang="en-US" dirty="0" smtClean="0"/>
              <a:t>The scan showed a right sided </a:t>
            </a:r>
            <a:r>
              <a:rPr lang="en-US" dirty="0" err="1" smtClean="0"/>
              <a:t>loculated</a:t>
            </a:r>
            <a:r>
              <a:rPr lang="en-US" dirty="0" smtClean="0"/>
              <a:t> pleural effusion with FDG avid pleural thickening, S/O of primary pleural malignancy as mesothelioma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0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11" y="0"/>
            <a:ext cx="9404723" cy="14521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1" y="825500"/>
            <a:ext cx="4000499" cy="5892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CT scan of the thorax was done by obtaining thin sections from lung apices to the domes of the diaphragm. </a:t>
            </a:r>
          </a:p>
          <a:p>
            <a:endParaRPr lang="en-US" dirty="0"/>
          </a:p>
          <a:p>
            <a:r>
              <a:rPr lang="en-US" dirty="0" smtClean="0"/>
              <a:t>Gross pleural effusion was seen with surrounding thick, enhancing pleura and compression  </a:t>
            </a:r>
            <a:r>
              <a:rPr lang="en-US" dirty="0" err="1" smtClean="0"/>
              <a:t>atelecstasis</a:t>
            </a:r>
            <a:r>
              <a:rPr lang="en-US" dirty="0" smtClean="0"/>
              <a:t> of right lung. </a:t>
            </a:r>
          </a:p>
          <a:p>
            <a:endParaRPr lang="en-US" dirty="0" smtClean="0"/>
          </a:p>
          <a:p>
            <a:r>
              <a:rPr lang="en-US" dirty="0" smtClean="0"/>
              <a:t>Above finding possibly due to empyema </a:t>
            </a:r>
          </a:p>
          <a:p>
            <a:endParaRPr lang="en-US" dirty="0"/>
          </a:p>
          <a:p>
            <a:r>
              <a:rPr lang="en-US" dirty="0" smtClean="0"/>
              <a:t>Left lung parenchyma, trachea, heart and mediastinal lymph node all appear to be normal.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1672167"/>
            <a:ext cx="3784600" cy="5046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3686175"/>
            <a:ext cx="42291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5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6067</TotalTime>
  <Words>1080</Words>
  <Application>Microsoft Office PowerPoint</Application>
  <PresentationFormat>Widescreen</PresentationFormat>
  <Paragraphs>156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Century Gothic</vt:lpstr>
      <vt:lpstr>Wingdings 3</vt:lpstr>
      <vt:lpstr>Ion</vt:lpstr>
      <vt:lpstr>AN UNUSUAL CASE OF PLEURAL EFFUSION </vt:lpstr>
      <vt:lpstr>PowerPoint Presentation</vt:lpstr>
      <vt:lpstr>PowerPoint Presentation</vt:lpstr>
      <vt:lpstr>On Examination</vt:lpstr>
      <vt:lpstr>Systemic Examination </vt:lpstr>
      <vt:lpstr>Investigations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 </vt:lpstr>
      <vt:lpstr>PowerPoint Presentation</vt:lpstr>
      <vt:lpstr>Treatment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Malignant Mesothelioma </dc:title>
  <dc:creator>Microsoft Office User</dc:creator>
  <cp:lastModifiedBy>DELL</cp:lastModifiedBy>
  <cp:revision>96</cp:revision>
  <dcterms:created xsi:type="dcterms:W3CDTF">2019-07-17T02:13:50Z</dcterms:created>
  <dcterms:modified xsi:type="dcterms:W3CDTF">2019-07-24T11:02:31Z</dcterms:modified>
</cp:coreProperties>
</file>