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58" r:id="rId5"/>
    <p:sldId id="264" r:id="rId6"/>
    <p:sldId id="265" r:id="rId7"/>
    <p:sldId id="278" r:id="rId8"/>
    <p:sldId id="279" r:id="rId9"/>
    <p:sldId id="275" r:id="rId10"/>
    <p:sldId id="260" r:id="rId11"/>
    <p:sldId id="266" r:id="rId12"/>
    <p:sldId id="272" r:id="rId13"/>
    <p:sldId id="267" r:id="rId14"/>
    <p:sldId id="268" r:id="rId15"/>
    <p:sldId id="259" r:id="rId16"/>
    <p:sldId id="271" r:id="rId17"/>
    <p:sldId id="269" r:id="rId18"/>
    <p:sldId id="261" r:id="rId19"/>
    <p:sldId id="262" r:id="rId20"/>
    <p:sldId id="263" r:id="rId21"/>
    <p:sldId id="281" r:id="rId22"/>
    <p:sldId id="280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2A74FEA-0F05-49A4-8C03-580F7C8B4A20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50F5AC-0FDD-4EEE-B2DC-C7BCF6CEB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4FEA-0F05-49A4-8C03-580F7C8B4A20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F5AC-0FDD-4EEE-B2DC-C7BCF6CEB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4FEA-0F05-49A4-8C03-580F7C8B4A20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F5AC-0FDD-4EEE-B2DC-C7BCF6CEB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A74FEA-0F05-49A4-8C03-580F7C8B4A20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50F5AC-0FDD-4EEE-B2DC-C7BCF6CEBD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2A74FEA-0F05-49A4-8C03-580F7C8B4A20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50F5AC-0FDD-4EEE-B2DC-C7BCF6CEB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4FEA-0F05-49A4-8C03-580F7C8B4A20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F5AC-0FDD-4EEE-B2DC-C7BCF6CEBD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4FEA-0F05-49A4-8C03-580F7C8B4A20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F5AC-0FDD-4EEE-B2DC-C7BCF6CEBD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A74FEA-0F05-49A4-8C03-580F7C8B4A20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50F5AC-0FDD-4EEE-B2DC-C7BCF6CEBD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4FEA-0F05-49A4-8C03-580F7C8B4A20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F5AC-0FDD-4EEE-B2DC-C7BCF6CEB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A74FEA-0F05-49A4-8C03-580F7C8B4A20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50F5AC-0FDD-4EEE-B2DC-C7BCF6CEBD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A74FEA-0F05-49A4-8C03-580F7C8B4A20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50F5AC-0FDD-4EEE-B2DC-C7BCF6CEBD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A74FEA-0F05-49A4-8C03-580F7C8B4A20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50F5AC-0FDD-4EEE-B2DC-C7BCF6CEB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od\Desktop\CME\revision%20THR\ezgif.com-rotate.mp4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438400"/>
            <a:ext cx="6500842" cy="1894362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A CASE OF FAILED HEMIARTHROPLASTY OF HIP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12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3328982" cy="214314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DURING THE SURGERY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754" t="24049" r="27692" b="24065"/>
          <a:stretch/>
        </p:blipFill>
        <p:spPr>
          <a:xfrm rot="5400000">
            <a:off x="3082340" y="598180"/>
            <a:ext cx="6336879" cy="5661816"/>
          </a:xfrm>
        </p:spPr>
      </p:pic>
    </p:spTree>
    <p:extLst>
      <p:ext uri="{BB962C8B-B14F-4D97-AF65-F5344CB8AC3E}">
        <p14:creationId xmlns="" xmlns:p14="http://schemas.microsoft.com/office/powerpoint/2010/main" val="24659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9764" y="859764"/>
            <a:ext cx="6878108" cy="5158581"/>
          </a:xfrm>
        </p:spPr>
      </p:pic>
      <p:sp>
        <p:nvSpPr>
          <p:cNvPr id="5" name="Oval 4"/>
          <p:cNvSpPr/>
          <p:nvPr/>
        </p:nvSpPr>
        <p:spPr>
          <a:xfrm rot="763223">
            <a:off x="2428860" y="1428736"/>
            <a:ext cx="1000132" cy="2357454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Arrow Connector 6"/>
          <p:cNvCxnSpPr>
            <a:stCxn id="5" idx="6"/>
          </p:cNvCxnSpPr>
          <p:nvPr/>
        </p:nvCxnSpPr>
        <p:spPr>
          <a:xfrm flipV="1">
            <a:off x="3416719" y="2714620"/>
            <a:ext cx="231056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29256" y="2357430"/>
            <a:ext cx="34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000" dirty="0" smtClean="0"/>
              <a:t>EXTENDED TROCHANTERIC OSTEOTOMY WAS DONE</a:t>
            </a:r>
            <a:endParaRPr lang="en-IN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57884" y="4500570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TO REMOVE THE  CEMENT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6207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71" t="28018" r="5391" b="12602"/>
          <a:stretch/>
        </p:blipFill>
        <p:spPr>
          <a:xfrm>
            <a:off x="0" y="1700808"/>
            <a:ext cx="9156726" cy="3528392"/>
          </a:xfrm>
        </p:spPr>
      </p:pic>
    </p:spTree>
    <p:extLst>
      <p:ext uri="{BB962C8B-B14F-4D97-AF65-F5344CB8AC3E}">
        <p14:creationId xmlns="" xmlns:p14="http://schemas.microsoft.com/office/powerpoint/2010/main" val="318627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9764" y="859763"/>
            <a:ext cx="6878108" cy="5158581"/>
          </a:xfrm>
        </p:spPr>
      </p:pic>
      <p:sp>
        <p:nvSpPr>
          <p:cNvPr id="6" name="Right Brace 5"/>
          <p:cNvSpPr/>
          <p:nvPr/>
        </p:nvSpPr>
        <p:spPr>
          <a:xfrm rot="1296592">
            <a:off x="2617546" y="2075435"/>
            <a:ext cx="857256" cy="235213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Arrow Connector 7"/>
          <p:cNvCxnSpPr/>
          <p:nvPr/>
        </p:nvCxnSpPr>
        <p:spPr>
          <a:xfrm rot="10800000" flipH="1" flipV="1">
            <a:off x="3500430" y="3429000"/>
            <a:ext cx="22703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57884" y="2928934"/>
            <a:ext cx="2786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/>
              <a:t>FEMORAL CANAL CLEARED OF ALL CEMENT DEBRIS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30496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60061" y="837571"/>
            <a:ext cx="6880490" cy="5160368"/>
          </a:xfrm>
        </p:spPr>
      </p:pic>
      <p:sp>
        <p:nvSpPr>
          <p:cNvPr id="5" name="Oval 4"/>
          <p:cNvSpPr/>
          <p:nvPr/>
        </p:nvSpPr>
        <p:spPr>
          <a:xfrm>
            <a:off x="2143108" y="2357430"/>
            <a:ext cx="1285884" cy="1357322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Arrow Connector 6"/>
          <p:cNvCxnSpPr>
            <a:stCxn id="5" idx="6"/>
          </p:cNvCxnSpPr>
          <p:nvPr/>
        </p:nvCxnSpPr>
        <p:spPr>
          <a:xfrm>
            <a:off x="3428992" y="3036090"/>
            <a:ext cx="278608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00760" y="2571744"/>
            <a:ext cx="29289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000" dirty="0" smtClean="0"/>
              <a:t>REMOVING THE METALLOSIS</a:t>
            </a:r>
            <a:endParaRPr lang="en-IN" sz="3000" dirty="0"/>
          </a:p>
        </p:txBody>
      </p:sp>
    </p:spTree>
    <p:extLst>
      <p:ext uri="{BB962C8B-B14F-4D97-AF65-F5344CB8AC3E}">
        <p14:creationId xmlns="" xmlns:p14="http://schemas.microsoft.com/office/powerpoint/2010/main" val="1953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INTRA-OPERATIVE FINDINGS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33425" y="1724026"/>
            <a:ext cx="5867400" cy="4400550"/>
          </a:xfrm>
        </p:spPr>
      </p:pic>
      <p:sp>
        <p:nvSpPr>
          <p:cNvPr id="5" name="TextBox 4"/>
          <p:cNvSpPr txBox="1"/>
          <p:nvPr/>
        </p:nvSpPr>
        <p:spPr>
          <a:xfrm>
            <a:off x="4857752" y="271462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METALLOSIS OF THE SOFT TISSUE 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30025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en-US" dirty="0" smtClean="0"/>
              <a:t>HISTOPATHOLOGY REPORT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85" b="11783"/>
          <a:stretch/>
        </p:blipFill>
        <p:spPr>
          <a:xfrm>
            <a:off x="1763688" y="1268761"/>
            <a:ext cx="4944042" cy="4554070"/>
          </a:xfrm>
        </p:spPr>
      </p:pic>
    </p:spTree>
    <p:extLst>
      <p:ext uri="{BB962C8B-B14F-4D97-AF65-F5344CB8AC3E}">
        <p14:creationId xmlns="" xmlns:p14="http://schemas.microsoft.com/office/powerpoint/2010/main" val="28622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4419600" cy="23161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ORIGINAL IMPLANT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1715" cy="6858000"/>
          </a:xfrm>
        </p:spPr>
      </p:pic>
    </p:spTree>
    <p:extLst>
      <p:ext uri="{BB962C8B-B14F-4D97-AF65-F5344CB8AC3E}">
        <p14:creationId xmlns="" xmlns:p14="http://schemas.microsoft.com/office/powerpoint/2010/main" val="27801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28" y="2071678"/>
            <a:ext cx="3886200" cy="18589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NEW IMPLANT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1" y="857250"/>
            <a:ext cx="6858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5181600" y="4724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GEN-X LONG STEM </a:t>
            </a:r>
          </a:p>
          <a:p>
            <a:pPr algn="ctr"/>
            <a:r>
              <a:rPr lang="en-US" dirty="0" smtClean="0"/>
              <a:t>STAINLESS STEEL</a:t>
            </a:r>
          </a:p>
          <a:p>
            <a:pPr algn="ctr"/>
            <a:r>
              <a:rPr lang="en-US" dirty="0" smtClean="0"/>
              <a:t> (H.A. COATED)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5013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143000"/>
          </a:xfrm>
        </p:spPr>
        <p:txBody>
          <a:bodyPr/>
          <a:lstStyle/>
          <a:p>
            <a:r>
              <a:rPr lang="en-US" dirty="0" smtClean="0"/>
              <a:t>POST-OPERATIVE X-RAY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889"/>
          <a:stretch/>
        </p:blipFill>
        <p:spPr>
          <a:xfrm>
            <a:off x="457200" y="869750"/>
            <a:ext cx="8001000" cy="5755337"/>
          </a:xfrm>
        </p:spPr>
      </p:pic>
      <p:sp>
        <p:nvSpPr>
          <p:cNvPr id="3" name="Rectangle 2"/>
          <p:cNvSpPr/>
          <p:nvPr/>
        </p:nvSpPr>
        <p:spPr>
          <a:xfrm>
            <a:off x="467544" y="908720"/>
            <a:ext cx="136815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39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58/M, complaints of pain in the left hip region since 3 years, aggravated over the past 2-3 months</a:t>
            </a:r>
          </a:p>
          <a:p>
            <a:r>
              <a:rPr lang="en-US" dirty="0" smtClean="0"/>
              <a:t>No history of </a:t>
            </a:r>
            <a:r>
              <a:rPr lang="en-US" dirty="0" smtClean="0"/>
              <a:t>trauma or fall.</a:t>
            </a:r>
            <a:endParaRPr lang="en-US" dirty="0" smtClean="0"/>
          </a:p>
          <a:p>
            <a:r>
              <a:rPr lang="en-US" dirty="0" smtClean="0"/>
              <a:t>History of joint replacement done 10 years ago</a:t>
            </a:r>
          </a:p>
          <a:p>
            <a:r>
              <a:rPr lang="en-US" dirty="0" smtClean="0"/>
              <a:t>No co morbidities reported</a:t>
            </a:r>
          </a:p>
        </p:txBody>
      </p:sp>
    </p:spTree>
    <p:extLst>
      <p:ext uri="{BB962C8B-B14F-4D97-AF65-F5344CB8AC3E}">
        <p14:creationId xmlns="" xmlns:p14="http://schemas.microsoft.com/office/powerpoint/2010/main" val="3556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988" r="5512" b="18264"/>
          <a:stretch/>
        </p:blipFill>
        <p:spPr>
          <a:xfrm>
            <a:off x="13855" y="0"/>
            <a:ext cx="9339138" cy="6556075"/>
          </a:xfrm>
        </p:spPr>
      </p:pic>
      <p:sp>
        <p:nvSpPr>
          <p:cNvPr id="5" name="Oval 4"/>
          <p:cNvSpPr/>
          <p:nvPr/>
        </p:nvSpPr>
        <p:spPr>
          <a:xfrm>
            <a:off x="7215206" y="2857496"/>
            <a:ext cx="571504" cy="57150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7643834" y="2285992"/>
            <a:ext cx="571504" cy="57150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6607983" y="4107661"/>
            <a:ext cx="1643074" cy="28575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4"/>
          </p:cNvCxnSpPr>
          <p:nvPr/>
        </p:nvCxnSpPr>
        <p:spPr>
          <a:xfrm rot="5400000">
            <a:off x="6786578" y="3929068"/>
            <a:ext cx="2214580" cy="7143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15008" y="5143512"/>
            <a:ext cx="34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chemeClr val="bg1"/>
                </a:solidFill>
              </a:rPr>
              <a:t>THE OSTETOMIZED FLAP FIXED IN PLACE USING </a:t>
            </a:r>
          </a:p>
          <a:p>
            <a:pPr algn="ctr"/>
            <a:r>
              <a:rPr lang="en-IN" b="1" dirty="0" smtClean="0">
                <a:solidFill>
                  <a:schemeClr val="bg1"/>
                </a:solidFill>
              </a:rPr>
              <a:t>DEPUY SYNTHASE CABLES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 rot="2380786">
            <a:off x="2450006" y="2951849"/>
            <a:ext cx="654098" cy="2160240"/>
          </a:xfrm>
          <a:prstGeom prst="rightBrace">
            <a:avLst>
              <a:gd name="adj1" fmla="val 8333"/>
              <a:gd name="adj2" fmla="val 49668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55776" y="4365104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ANATOMICAL REDUCTION OBTAINED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09321"/>
            <a:ext cx="8388424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279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Post-op rehabilitation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Bed side sitting and quadriceps and knee range of motion exercises were started from the third day.</a:t>
            </a:r>
          </a:p>
          <a:p>
            <a:r>
              <a:rPr lang="en-US" dirty="0" smtClean="0"/>
              <a:t>Patient was kept Non weight bearing and ambulation with walker for three weeks.</a:t>
            </a:r>
          </a:p>
          <a:p>
            <a:r>
              <a:rPr lang="en-US" dirty="0" smtClean="0"/>
              <a:t>He was strictly advised to avoid sitting cross-legged, squatting and strictly walk on flat surfaces and planes for </a:t>
            </a:r>
            <a:r>
              <a:rPr lang="en-US" dirty="0" err="1" smtClean="0"/>
              <a:t>atleast</a:t>
            </a:r>
            <a:r>
              <a:rPr lang="en-US" dirty="0" smtClean="0"/>
              <a:t> 3-4 weeks of the post operative period.</a:t>
            </a:r>
          </a:p>
          <a:p>
            <a:r>
              <a:rPr lang="en-US" dirty="0" smtClean="0"/>
              <a:t>Patient was started with full weight bearing after 6 weeks.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ezgif.com-rotate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838200"/>
            <a:ext cx="69088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THANK YOU…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23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7467600" cy="864096"/>
          </a:xfrm>
        </p:spPr>
        <p:txBody>
          <a:bodyPr/>
          <a:lstStyle/>
          <a:p>
            <a:r>
              <a:rPr lang="en-IN" dirty="0" smtClean="0"/>
              <a:t>on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4873752"/>
          </a:xfrm>
        </p:spPr>
        <p:txBody>
          <a:bodyPr/>
          <a:lstStyle/>
          <a:p>
            <a:r>
              <a:rPr lang="en-IN" dirty="0" smtClean="0"/>
              <a:t>14-15 cms old healed scar seen along the </a:t>
            </a:r>
          </a:p>
          <a:p>
            <a:pPr marL="0" indent="0">
              <a:buNone/>
            </a:pPr>
            <a:r>
              <a:rPr lang="en-IN" dirty="0" err="1" smtClean="0"/>
              <a:t>postero</a:t>
            </a:r>
            <a:r>
              <a:rPr lang="en-IN" dirty="0" smtClean="0"/>
              <a:t>-lateral portion of the left hip joint.</a:t>
            </a:r>
          </a:p>
          <a:p>
            <a:r>
              <a:rPr lang="en-IN" dirty="0" smtClean="0"/>
              <a:t>No scar dehiscence or tenderness present</a:t>
            </a:r>
          </a:p>
          <a:p>
            <a:r>
              <a:rPr lang="en-IN" dirty="0" smtClean="0"/>
              <a:t>No sinus/ </a:t>
            </a:r>
            <a:r>
              <a:rPr lang="en-IN" dirty="0"/>
              <a:t>discharge/ induration present</a:t>
            </a:r>
            <a:endParaRPr lang="en-IN" dirty="0" smtClean="0"/>
          </a:p>
          <a:p>
            <a:r>
              <a:rPr lang="en-IN" dirty="0" smtClean="0"/>
              <a:t>The patient had painful limp on attempting to walk</a:t>
            </a:r>
          </a:p>
          <a:p>
            <a:r>
              <a:rPr lang="en-IN" dirty="0" smtClean="0"/>
              <a:t>Range of motion-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86116" y="3429000"/>
          <a:ext cx="5857884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24"/>
                <a:gridCol w="928694"/>
                <a:gridCol w="1500166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MOVEMENT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LEFT</a:t>
                      </a:r>
                      <a:r>
                        <a:rPr lang="en-IN" baseline="0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RIGHT</a:t>
                      </a:r>
                    </a:p>
                    <a:p>
                      <a:r>
                        <a:rPr lang="en-IN" dirty="0" smtClean="0"/>
                        <a:t>(NORMAL)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FLEXION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120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EXTENSION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ABDUCTION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40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ADDUCTION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25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INT.ROTATION</a:t>
                      </a:r>
                      <a:r>
                        <a:rPr lang="en-IN" baseline="0" dirty="0" smtClean="0"/>
                        <a:t> AT 90 FLEXION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45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EXT.ROTATION</a:t>
                      </a:r>
                      <a:r>
                        <a:rPr lang="en-IN" baseline="0" dirty="0" smtClean="0"/>
                        <a:t> AT 90 FLEXION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45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2" y="0"/>
            <a:ext cx="7467600" cy="1143000"/>
          </a:xfrm>
        </p:spPr>
        <p:txBody>
          <a:bodyPr/>
          <a:lstStyle/>
          <a:p>
            <a:r>
              <a:rPr lang="en-US" dirty="0" smtClean="0"/>
              <a:t>PRE-OPERATIVE X-RAY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98"/>
          <a:stretch/>
        </p:blipFill>
        <p:spPr>
          <a:xfrm>
            <a:off x="595222" y="1175861"/>
            <a:ext cx="6903681" cy="5682139"/>
          </a:xfrm>
        </p:spPr>
      </p:pic>
      <p:cxnSp>
        <p:nvCxnSpPr>
          <p:cNvPr id="6" name="Straight Arrow Connector 5"/>
          <p:cNvCxnSpPr>
            <a:stCxn id="8" idx="2"/>
          </p:cNvCxnSpPr>
          <p:nvPr/>
        </p:nvCxnSpPr>
        <p:spPr>
          <a:xfrm rot="10800000" flipV="1">
            <a:off x="4876800" y="5791200"/>
            <a:ext cx="838200" cy="304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715000" y="5486400"/>
            <a:ext cx="762000" cy="609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6019800"/>
            <a:ext cx="1406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BROKEN IMPLANT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34774" y="2956566"/>
            <a:ext cx="810296" cy="67118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Arc 2"/>
          <p:cNvSpPr/>
          <p:nvPr/>
        </p:nvSpPr>
        <p:spPr>
          <a:xfrm rot="17326930">
            <a:off x="4488973" y="3832844"/>
            <a:ext cx="1440160" cy="1008112"/>
          </a:xfrm>
          <a:prstGeom prst="arc">
            <a:avLst>
              <a:gd name="adj1" fmla="val 14107782"/>
              <a:gd name="adj2" fmla="val 125788"/>
            </a:avLst>
          </a:prstGeom>
          <a:noFill/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36096" y="2204864"/>
            <a:ext cx="201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THIN RIM OF ACETABULUM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560" y="1412776"/>
            <a:ext cx="936104" cy="504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1560" y="6381328"/>
            <a:ext cx="468052" cy="476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49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578"/>
          <a:stretch/>
        </p:blipFill>
        <p:spPr>
          <a:xfrm>
            <a:off x="185923" y="1"/>
            <a:ext cx="8760719" cy="599535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5436096" y="1988840"/>
            <a:ext cx="1374300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6810396" y="1628800"/>
            <a:ext cx="762000" cy="609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8881" y="2132856"/>
            <a:ext cx="1406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BROKEN IMPLANT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86728" y="2132856"/>
            <a:ext cx="1482153" cy="2160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624728" y="1781200"/>
            <a:ext cx="762000" cy="609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5226" y="4437112"/>
            <a:ext cx="1406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THICK CEMENT MANTLE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831319" y="2671175"/>
            <a:ext cx="837025" cy="140589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79462" y="3157736"/>
            <a:ext cx="1872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OSTEOLYSIS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072528" y="3204592"/>
            <a:ext cx="741076" cy="1080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310528" y="2852936"/>
            <a:ext cx="762000" cy="609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61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020"/>
          <a:stretch/>
        </p:blipFill>
        <p:spPr>
          <a:xfrm>
            <a:off x="1981200" y="698740"/>
            <a:ext cx="5105400" cy="6152333"/>
          </a:xfrm>
        </p:spPr>
      </p:pic>
      <p:sp>
        <p:nvSpPr>
          <p:cNvPr id="5" name="TextBox 4"/>
          <p:cNvSpPr txBox="1"/>
          <p:nvPr/>
        </p:nvSpPr>
        <p:spPr>
          <a:xfrm>
            <a:off x="5643570" y="3929066"/>
            <a:ext cx="1406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BROKEN IMPLANT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976810" y="4066408"/>
            <a:ext cx="595322" cy="7697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214810" y="3714752"/>
            <a:ext cx="762000" cy="609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9712" y="6381328"/>
            <a:ext cx="792088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162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PRE-OP PREPARATIONS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Routine lab investigations- to rule out infection</a:t>
            </a:r>
          </a:p>
          <a:p>
            <a:pPr marL="0" indent="0">
              <a:buNone/>
            </a:pPr>
            <a:r>
              <a:rPr lang="en-US" dirty="0" smtClean="0"/>
              <a:t>HB-13.8GM%</a:t>
            </a:r>
          </a:p>
          <a:p>
            <a:pPr marL="0" indent="0">
              <a:buNone/>
            </a:pPr>
            <a:r>
              <a:rPr lang="en-US" dirty="0" smtClean="0"/>
              <a:t>TLC- 7400/cu.mm</a:t>
            </a:r>
          </a:p>
          <a:p>
            <a:pPr marL="0" indent="0">
              <a:buNone/>
            </a:pPr>
            <a:r>
              <a:rPr lang="en-US" dirty="0" smtClean="0"/>
              <a:t>CRP (Q)- 5.6 mg/L.</a:t>
            </a:r>
          </a:p>
          <a:p>
            <a:pPr marL="0" indent="0">
              <a:buNone/>
            </a:pPr>
            <a:r>
              <a:rPr lang="en-US" dirty="0" smtClean="0"/>
              <a:t>ESR-12mm</a:t>
            </a:r>
            <a:endParaRPr lang="en-US" dirty="0"/>
          </a:p>
          <a:p>
            <a:r>
              <a:rPr lang="en-US" dirty="0" err="1" smtClean="0"/>
              <a:t>Templating</a:t>
            </a:r>
            <a:r>
              <a:rPr lang="en-US" dirty="0" smtClean="0"/>
              <a:t> was done</a:t>
            </a:r>
          </a:p>
          <a:p>
            <a:r>
              <a:rPr lang="en-US" dirty="0" smtClean="0"/>
              <a:t>Hip aspiration was done and sent for culture which showed no growth of any organism.</a:t>
            </a:r>
          </a:p>
          <a:p>
            <a:r>
              <a:rPr lang="en-US" dirty="0" smtClean="0"/>
              <a:t>Bone cement was kept ready</a:t>
            </a:r>
          </a:p>
          <a:p>
            <a:r>
              <a:rPr lang="en-US" dirty="0" smtClean="0"/>
              <a:t>Bone Grafting consent was taken and kept ready if the need arises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752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INTRA-OP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INFECTION WAS RULED OUT CLINICALLY USING INTRA-OP FINDINGS</a:t>
            </a:r>
          </a:p>
          <a:p>
            <a:r>
              <a:rPr lang="en-US" dirty="0" smtClean="0"/>
              <a:t>Soft tissue was healthy.</a:t>
            </a:r>
          </a:p>
          <a:p>
            <a:r>
              <a:rPr lang="en-US" dirty="0" smtClean="0"/>
              <a:t>Bone was undamaged and healthy</a:t>
            </a:r>
          </a:p>
          <a:p>
            <a:r>
              <a:rPr lang="en-US" dirty="0" smtClean="0"/>
              <a:t>There was no presence of any sinus, discharge or any collection</a:t>
            </a:r>
          </a:p>
          <a:p>
            <a:r>
              <a:rPr lang="en-US" dirty="0" smtClean="0"/>
              <a:t>Histopathology and culture/sensitivity samples of the tissue were sent.</a:t>
            </a:r>
          </a:p>
          <a:p>
            <a:r>
              <a:rPr lang="en-US" dirty="0" smtClean="0"/>
              <a:t>Other methods to rule out infection using kits (like leucocyte esterase test, alpha </a:t>
            </a:r>
            <a:r>
              <a:rPr lang="en-US" dirty="0" err="1" smtClean="0"/>
              <a:t>defensin</a:t>
            </a:r>
            <a:r>
              <a:rPr lang="en-US" dirty="0" smtClean="0"/>
              <a:t> test) can also be used.</a:t>
            </a:r>
          </a:p>
        </p:txBody>
      </p:sp>
    </p:spTree>
    <p:extLst>
      <p:ext uri="{BB962C8B-B14F-4D97-AF65-F5344CB8AC3E}">
        <p14:creationId xmlns="" xmlns:p14="http://schemas.microsoft.com/office/powerpoint/2010/main" val="25721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CHALLENGES MET INTRA-OP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Ruling Out Of Infection</a:t>
            </a:r>
          </a:p>
          <a:p>
            <a:r>
              <a:rPr lang="en-US" dirty="0" smtClean="0"/>
              <a:t>Planning Of Osteotomy</a:t>
            </a:r>
          </a:p>
          <a:p>
            <a:r>
              <a:rPr lang="en-US" dirty="0" smtClean="0"/>
              <a:t>Removing The Cement Mantle</a:t>
            </a:r>
          </a:p>
          <a:p>
            <a:r>
              <a:rPr lang="en-US" dirty="0" smtClean="0"/>
              <a:t>Removing The Stem</a:t>
            </a:r>
          </a:p>
          <a:p>
            <a:r>
              <a:rPr lang="en-US" dirty="0" smtClean="0"/>
              <a:t>Stable Fixation Of Osteotomy</a:t>
            </a:r>
          </a:p>
          <a:p>
            <a:r>
              <a:rPr lang="en-US" dirty="0" err="1" smtClean="0"/>
              <a:t>Haemorrhage</a:t>
            </a:r>
            <a:endParaRPr lang="en-US" dirty="0" smtClean="0"/>
          </a:p>
          <a:p>
            <a:r>
              <a:rPr lang="en-US" dirty="0" smtClean="0"/>
              <a:t>Ensuring Minimal Bone Loss</a:t>
            </a:r>
          </a:p>
          <a:p>
            <a:r>
              <a:rPr lang="en-US" dirty="0" smtClean="0"/>
              <a:t>Big Inventory Of The Instruments And Implants</a:t>
            </a:r>
          </a:p>
        </p:txBody>
      </p:sp>
    </p:spTree>
    <p:extLst>
      <p:ext uri="{BB962C8B-B14F-4D97-AF65-F5344CB8AC3E}">
        <p14:creationId xmlns="" xmlns:p14="http://schemas.microsoft.com/office/powerpoint/2010/main" val="218552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477</TotalTime>
  <Words>429</Words>
  <Application>Microsoft Office PowerPoint</Application>
  <PresentationFormat>On-screen Show (4:3)</PresentationFormat>
  <Paragraphs>95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Oriel</vt:lpstr>
      <vt:lpstr>A CASE OF FAILED HEMIARTHROPLASTY OF HIP</vt:lpstr>
      <vt:lpstr>HISTORY</vt:lpstr>
      <vt:lpstr>on examination</vt:lpstr>
      <vt:lpstr>PRE-OPERATIVE X-RAY</vt:lpstr>
      <vt:lpstr>Slide 5</vt:lpstr>
      <vt:lpstr>Slide 6</vt:lpstr>
      <vt:lpstr>PRE-OP PREPARATIONS</vt:lpstr>
      <vt:lpstr>INTRA-OP</vt:lpstr>
      <vt:lpstr>CHALLENGES MET INTRA-OP</vt:lpstr>
      <vt:lpstr>DURING THE SURGERY</vt:lpstr>
      <vt:lpstr>Slide 11</vt:lpstr>
      <vt:lpstr>Slide 12</vt:lpstr>
      <vt:lpstr>Slide 13</vt:lpstr>
      <vt:lpstr>Slide 14</vt:lpstr>
      <vt:lpstr>INTRA-OPERATIVE FINDINGS</vt:lpstr>
      <vt:lpstr>HISTOPATHOLOGY REPORT</vt:lpstr>
      <vt:lpstr>THE ORIGINAL IMPLANT</vt:lpstr>
      <vt:lpstr>THE NEW IMPLANT </vt:lpstr>
      <vt:lpstr>POST-OPERATIVE X-RAY</vt:lpstr>
      <vt:lpstr>Slide 20</vt:lpstr>
      <vt:lpstr>Post-op rehabilitation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DISCUSSION</dc:title>
  <dc:creator>DELL</dc:creator>
  <cp:lastModifiedBy>hod</cp:lastModifiedBy>
  <cp:revision>30</cp:revision>
  <dcterms:created xsi:type="dcterms:W3CDTF">2019-05-28T19:03:40Z</dcterms:created>
  <dcterms:modified xsi:type="dcterms:W3CDTF">2019-07-26T03:54:58Z</dcterms:modified>
</cp:coreProperties>
</file>