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96" r:id="rId6"/>
    <p:sldId id="261" r:id="rId7"/>
    <p:sldId id="263" r:id="rId8"/>
    <p:sldId id="266" r:id="rId9"/>
    <p:sldId id="297" r:id="rId10"/>
    <p:sldId id="268" r:id="rId11"/>
    <p:sldId id="276" r:id="rId12"/>
    <p:sldId id="293" r:id="rId13"/>
    <p:sldId id="278" r:id="rId14"/>
    <p:sldId id="269" r:id="rId15"/>
    <p:sldId id="273" r:id="rId16"/>
    <p:sldId id="299" r:id="rId17"/>
    <p:sldId id="294" r:id="rId18"/>
    <p:sldId id="295" r:id="rId19"/>
    <p:sldId id="291" r:id="rId20"/>
    <p:sldId id="292" r:id="rId21"/>
    <p:sldId id="270" r:id="rId22"/>
    <p:sldId id="272" r:id="rId23"/>
    <p:sldId id="277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8889" autoAdjust="0"/>
  </p:normalViewPr>
  <p:slideViewPr>
    <p:cSldViewPr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F2496-49A0-40B9-9B3D-802C877355C0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64F04-6B79-4D41-B419-EF9240ECC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200" b="1" dirty="0"/>
              <a:t>ABSOLUTE INDICATIONS   -  </a:t>
            </a:r>
            <a:r>
              <a:rPr lang="en-US" sz="1200" dirty="0"/>
              <a:t>1. OPEN PELVIC FRACTURES  OR THOSE IN WHICH THERE IS ASSOCIATED VISCERAL PERFORATION REQUIRING OPERATIVE INTERVENTIONS.</a:t>
            </a:r>
          </a:p>
          <a:p>
            <a:pPr>
              <a:buNone/>
            </a:pPr>
            <a:r>
              <a:rPr lang="en-US" sz="1200" dirty="0"/>
              <a:t>                                                         2.  OPEN BOOK FRACTURES OR VERTICALLY UNSTABLE  FRACTURES WITH ASSOCIATED PATIENT HEAMODYNAMIC INSTABILITY.</a:t>
            </a:r>
          </a:p>
          <a:p>
            <a:pPr>
              <a:buFont typeface="Wingdings" pitchFamily="2" charset="2"/>
              <a:buChar char="q"/>
            </a:pPr>
            <a:r>
              <a:rPr lang="en-US" sz="1200" b="1" dirty="0"/>
              <a:t>RELATIVE INDICATION</a:t>
            </a:r>
            <a:r>
              <a:rPr lang="en-US" sz="1200" dirty="0"/>
              <a:t>- 1. SYMPHYSEAL DIASTASIS &gt; 2.5 CM (LOSS OF MECHANICAL INSTABILITY)</a:t>
            </a:r>
          </a:p>
          <a:p>
            <a:pPr>
              <a:buNone/>
            </a:pPr>
            <a:r>
              <a:rPr lang="en-US" sz="1200" dirty="0"/>
              <a:t>                                                  2. LEG LENTH DISCREPANCY  &gt;1.5 CM.</a:t>
            </a:r>
          </a:p>
          <a:p>
            <a:pPr>
              <a:buNone/>
            </a:pPr>
            <a:r>
              <a:rPr lang="en-US" sz="1200" dirty="0"/>
              <a:t>                                                  3. ROTATIONAL DEFORMITY</a:t>
            </a:r>
          </a:p>
          <a:p>
            <a:pPr>
              <a:buNone/>
            </a:pPr>
            <a:r>
              <a:rPr lang="en-US" sz="1200" dirty="0"/>
              <a:t>                                                  4. SACRAL DISPLACEMENT</a:t>
            </a:r>
          </a:p>
          <a:p>
            <a:pPr>
              <a:buNone/>
            </a:pPr>
            <a:r>
              <a:rPr lang="en-US" sz="1200" dirty="0"/>
              <a:t>                                                  5. INTRACTABLE PAIN.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64F04-6B79-4D41-B419-EF9240ECCDD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 Rounded MT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DB1E-92C1-4BC6-B550-7C013629F3C7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59C6-4340-4F1A-B37D-53F777F295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 Rounded MT Bold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DB1E-92C1-4BC6-B550-7C013629F3C7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59C6-4340-4F1A-B37D-53F777F29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 Rounded MT Bold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DB1E-92C1-4BC6-B550-7C013629F3C7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59C6-4340-4F1A-B37D-53F777F29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DB1E-92C1-4BC6-B550-7C013629F3C7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59C6-4340-4F1A-B37D-53F777F29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 Rounded MT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DB1E-92C1-4BC6-B550-7C013629F3C7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59C6-4340-4F1A-B37D-53F777F29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DB1E-92C1-4BC6-B550-7C013629F3C7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59C6-4340-4F1A-B37D-53F777F29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DB1E-92C1-4BC6-B550-7C013629F3C7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59C6-4340-4F1A-B37D-53F777F29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DB1E-92C1-4BC6-B550-7C013629F3C7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59C6-4340-4F1A-B37D-53F777F29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DB1E-92C1-4BC6-B550-7C013629F3C7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59C6-4340-4F1A-B37D-53F777F29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DB1E-92C1-4BC6-B550-7C013629F3C7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59C6-4340-4F1A-B37D-53F777F295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 Rounded MT Bold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2BCDB1E-92C1-4BC6-B550-7C013629F3C7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 Rounded MT Bold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AA759C6-4340-4F1A-B37D-53F777F29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 Rounded MT Bold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 Rounded MT Bold" pitchFamily="34" charset="0"/>
              </a:defRPr>
            </a:lvl1pPr>
            <a:extLst/>
          </a:lstStyle>
          <a:p>
            <a:fld id="{22BCDB1E-92C1-4BC6-B550-7C013629F3C7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 Rounded MT Bold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 Rounded MT Bold" pitchFamily="34" charset="0"/>
              </a:defRPr>
            </a:lvl1pPr>
            <a:extLst/>
          </a:lstStyle>
          <a:p>
            <a:fld id="{FAA759C6-4340-4F1A-B37D-53F777F29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Arial Rounded MT Bold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Arial Rounded MT Bold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/>
              <a:t>Dr. </a:t>
            </a:r>
            <a:r>
              <a:rPr lang="en-US" dirty="0" err="1"/>
              <a:t>Amol</a:t>
            </a:r>
            <a:r>
              <a:rPr lang="en-US" dirty="0"/>
              <a:t> Patil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5400" b="1" dirty="0">
                <a:latin typeface="Arial Rounded MT Bold" pitchFamily="34" charset="0"/>
              </a:rPr>
              <a:t>A CASE OF NEGLECTED PELVIS FRACTURE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Pelvis  </a:t>
            </a:r>
            <a:r>
              <a:rPr lang="en-US" dirty="0" err="1"/>
              <a:t>symphyseal</a:t>
            </a:r>
            <a:r>
              <a:rPr lang="en-US" dirty="0"/>
              <a:t>   </a:t>
            </a:r>
            <a:r>
              <a:rPr lang="en-US" dirty="0" err="1"/>
              <a:t>diastasis</a:t>
            </a:r>
            <a:r>
              <a:rPr lang="en-US" dirty="0"/>
              <a:t> – (APC)  Antero-posterior   compression   type II  Unstable  fracture  according to YOUNG AND BURGESS classification.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DECIDING THE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Pre Operatively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Bed   Ridden  patient.</a:t>
            </a:r>
          </a:p>
          <a:p>
            <a:endParaRPr lang="en-US" dirty="0"/>
          </a:p>
          <a:p>
            <a:r>
              <a:rPr lang="en-US" dirty="0"/>
              <a:t>Anatomical   variation.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172200"/>
            <a:ext cx="5943600" cy="304800"/>
          </a:xfrm>
        </p:spPr>
        <p:txBody>
          <a:bodyPr>
            <a:normAutofit/>
          </a:bodyPr>
          <a:lstStyle/>
          <a:p>
            <a:pPr algn="r"/>
            <a:r>
              <a:rPr lang="en-US" sz="1100" b="1" dirty="0"/>
              <a:t>COPYRIGHTS @ GRAYS ANATOMY</a:t>
            </a:r>
          </a:p>
        </p:txBody>
      </p:sp>
      <p:pic>
        <p:nvPicPr>
          <p:cNvPr id="4" name="Content Placeholder 3" descr="IMG-20190721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036637"/>
            <a:ext cx="8125151" cy="58213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00"/>
            <a:ext cx="8229600" cy="457200"/>
          </a:xfrm>
        </p:spPr>
        <p:txBody>
          <a:bodyPr>
            <a:normAutofit/>
          </a:bodyPr>
          <a:lstStyle/>
          <a:p>
            <a:pPr algn="r"/>
            <a:r>
              <a:rPr lang="en-US" sz="1100" b="1" dirty="0"/>
              <a:t>COPYRIGHT @ROCKWWOD &amp; GREENS FRACTURES IN ADULTS VOLUME 2</a:t>
            </a:r>
          </a:p>
        </p:txBody>
      </p:sp>
      <p:pic>
        <p:nvPicPr>
          <p:cNvPr id="4" name="Content Placeholder 3" descr="IMG-20190721-WA0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838200"/>
            <a:ext cx="7848600" cy="6019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itchFamily="34" charset="0"/>
              </a:rPr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 Rounded MT Bold" pitchFamily="34" charset="0"/>
            </a:endParaRPr>
          </a:p>
          <a:p>
            <a:r>
              <a:rPr lang="en-US" dirty="0">
                <a:latin typeface="Arial Rounded MT Bold" pitchFamily="34" charset="0"/>
              </a:rPr>
              <a:t>Pubic  </a:t>
            </a:r>
            <a:r>
              <a:rPr lang="en-US" dirty="0" err="1">
                <a:latin typeface="Arial Rounded MT Bold" pitchFamily="34" charset="0"/>
              </a:rPr>
              <a:t>Diastasis</a:t>
            </a:r>
            <a:r>
              <a:rPr lang="en-US" dirty="0">
                <a:latin typeface="Arial Rounded MT Bold" pitchFamily="34" charset="0"/>
              </a:rPr>
              <a:t> – ORIF with plating.</a:t>
            </a:r>
          </a:p>
          <a:p>
            <a:r>
              <a:rPr lang="en-US" dirty="0">
                <a:latin typeface="Arial Rounded MT Bold" pitchFamily="34" charset="0"/>
              </a:rPr>
              <a:t>SI joint – CRIF with CC screw Fixation.</a:t>
            </a:r>
          </a:p>
          <a:p>
            <a:endParaRPr lang="en-US" dirty="0">
              <a:latin typeface="Arial Rounded MT Bold" pitchFamily="34" charset="0"/>
            </a:endParaRPr>
          </a:p>
          <a:p>
            <a:pPr>
              <a:buNone/>
            </a:pPr>
            <a:endParaRPr lang="en-US" dirty="0">
              <a:latin typeface="Arial Rounded MT Bold" pitchFamily="34" charset="0"/>
            </a:endParaRPr>
          </a:p>
          <a:p>
            <a:r>
              <a:rPr lang="en-US" dirty="0">
                <a:latin typeface="Arial Rounded MT Bold" pitchFamily="34" charset="0"/>
              </a:rPr>
              <a:t>Intra op </a:t>
            </a:r>
          </a:p>
          <a:p>
            <a:pPr>
              <a:buNone/>
            </a:pPr>
            <a:r>
              <a:rPr lang="en-US" dirty="0">
                <a:latin typeface="Arial Rounded MT Bold" pitchFamily="34" charset="0"/>
              </a:rPr>
              <a:t>       -Reduction and deformity correction.</a:t>
            </a:r>
          </a:p>
          <a:p>
            <a:pPr>
              <a:buNone/>
            </a:pPr>
            <a:r>
              <a:rPr lang="en-US" dirty="0">
                <a:latin typeface="Arial Rounded MT Bold" pitchFamily="34" charset="0"/>
              </a:rPr>
              <a:t>       -</a:t>
            </a:r>
            <a:r>
              <a:rPr lang="en-US" dirty="0" err="1">
                <a:latin typeface="Arial Rounded MT Bold" pitchFamily="34" charset="0"/>
              </a:rPr>
              <a:t>Neuro</a:t>
            </a:r>
            <a:r>
              <a:rPr lang="en-US" dirty="0">
                <a:latin typeface="Arial Rounded MT Bold" pitchFamily="34" charset="0"/>
              </a:rPr>
              <a:t> vascular  damage.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INTRA OP IMAGES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IMG-20190722-WA0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171699" y="-38103"/>
            <a:ext cx="4572001" cy="7696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90711-WA00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752600"/>
            <a:ext cx="6705600" cy="4759325"/>
          </a:xfrm>
        </p:spPr>
      </p:pic>
      <p:cxnSp>
        <p:nvCxnSpPr>
          <p:cNvPr id="10" name="Straight Arrow Connector 9"/>
          <p:cNvCxnSpPr/>
          <p:nvPr/>
        </p:nvCxnSpPr>
        <p:spPr>
          <a:xfrm rot="5400000">
            <a:off x="3924300" y="44577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838700" y="4533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90721-WA0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524000"/>
            <a:ext cx="5334000" cy="51355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90722-WA0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189037"/>
            <a:ext cx="6248400" cy="5668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90722-WA0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112837"/>
            <a:ext cx="6629400" cy="57451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30 yr Male brought to EM on Stretcher.</a:t>
            </a:r>
          </a:p>
          <a:p>
            <a:endParaRPr lang="en-US" dirty="0"/>
          </a:p>
          <a:p>
            <a:r>
              <a:rPr lang="en-US" dirty="0"/>
              <a:t>C/O pain in pubic region.</a:t>
            </a:r>
          </a:p>
          <a:p>
            <a:endParaRPr lang="en-US" dirty="0"/>
          </a:p>
          <a:p>
            <a:r>
              <a:rPr lang="en-US" dirty="0"/>
              <a:t>H/o MVA.</a:t>
            </a:r>
          </a:p>
          <a:p>
            <a:endParaRPr lang="en-US" dirty="0"/>
          </a:p>
          <a:p>
            <a:r>
              <a:rPr lang="en-US" dirty="0"/>
              <a:t>Previous  conservative  treatment taken.</a:t>
            </a:r>
          </a:p>
          <a:p>
            <a:endParaRPr lang="en-US" dirty="0"/>
          </a:p>
          <a:p>
            <a:r>
              <a:rPr lang="en-US" dirty="0"/>
              <a:t>Unable to sit.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90722-WA0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447800"/>
            <a:ext cx="6172200" cy="52117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OPX RAY – PELVIS </a:t>
            </a:r>
          </a:p>
        </p:txBody>
      </p:sp>
      <p:pic>
        <p:nvPicPr>
          <p:cNvPr id="4" name="Content Placeholder 3" descr="IMG-20190710-WA0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047" y="1774825"/>
            <a:ext cx="4607905" cy="46259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90710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884237"/>
            <a:ext cx="8153400" cy="58213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OP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Arial Rounded MT Bold" pitchFamily="34" charset="0"/>
              </a:rPr>
              <a:t>Prpoed</a:t>
            </a:r>
            <a:r>
              <a:rPr lang="en-US" sz="2000" dirty="0">
                <a:latin typeface="Arial Rounded MT Bold" pitchFamily="34" charset="0"/>
              </a:rPr>
              <a:t>  up  position  till  45 </a:t>
            </a:r>
            <a:r>
              <a:rPr lang="en-US" sz="2000" dirty="0"/>
              <a:t> degree</a:t>
            </a:r>
            <a:r>
              <a:rPr lang="en-US" sz="2000" dirty="0">
                <a:latin typeface="Arial Rounded MT Bold" pitchFamily="34" charset="0"/>
              </a:rPr>
              <a:t>   for  2   weeks.</a:t>
            </a:r>
          </a:p>
          <a:p>
            <a:endParaRPr lang="en-US" sz="2000" dirty="0"/>
          </a:p>
          <a:p>
            <a:pPr>
              <a:buNone/>
            </a:pPr>
            <a:endParaRPr lang="en-US" sz="2000" dirty="0">
              <a:latin typeface="Arial Rounded MT Bold" pitchFamily="34" charset="0"/>
            </a:endParaRPr>
          </a:p>
          <a:p>
            <a:r>
              <a:rPr lang="en-US" sz="2000" dirty="0">
                <a:latin typeface="Arial Rounded MT Bold" pitchFamily="34" charset="0"/>
              </a:rPr>
              <a:t>Weight  bearing  walking  after  4   weeks.</a:t>
            </a:r>
          </a:p>
          <a:p>
            <a:endParaRPr lang="en-US" sz="2000" dirty="0"/>
          </a:p>
          <a:p>
            <a:pPr>
              <a:buNone/>
            </a:pPr>
            <a:endParaRPr lang="en-US" sz="2000" dirty="0">
              <a:latin typeface="Arial Rounded MT Bold" pitchFamily="34" charset="0"/>
            </a:endParaRPr>
          </a:p>
          <a:p>
            <a:r>
              <a:rPr lang="en-US" sz="2000" dirty="0">
                <a:latin typeface="Arial Rounded MT Bold" pitchFamily="34" charset="0"/>
              </a:rPr>
              <a:t>Check  x  ray  after  4   weeks.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itchFamily="34" charset="0"/>
              </a:rPr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itchFamily="34" charset="0"/>
              </a:rPr>
              <a:t>If managed properly, Pelvic injuries can be </a:t>
            </a:r>
            <a:r>
              <a:rPr lang="en-US" dirty="0"/>
              <a:t>treated</a:t>
            </a:r>
            <a:r>
              <a:rPr lang="en-US" dirty="0">
                <a:latin typeface="Arial Rounded MT Bold" pitchFamily="34" charset="0"/>
              </a:rPr>
              <a:t> without extensive approaches.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EXAMINATION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G/E- WNL.</a:t>
            </a:r>
          </a:p>
          <a:p>
            <a:endParaRPr lang="en-US" dirty="0"/>
          </a:p>
          <a:p>
            <a:r>
              <a:rPr lang="en-US" dirty="0"/>
              <a:t>ON Ex- Tenderness over pubic and low back region.</a:t>
            </a:r>
          </a:p>
          <a:p>
            <a:pPr>
              <a:buNone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dirty="0"/>
              <a:t>Pelvic Distraction/compression tests +</a:t>
            </a:r>
          </a:p>
          <a:p>
            <a:pPr>
              <a:buNone/>
            </a:pPr>
            <a:r>
              <a:rPr lang="en-US" dirty="0"/>
              <a:t>      Pelvic </a:t>
            </a:r>
            <a:r>
              <a:rPr lang="en-US" dirty="0" err="1"/>
              <a:t>symphysis</a:t>
            </a:r>
            <a:r>
              <a:rPr lang="en-US" dirty="0"/>
              <a:t> gap of 3 finger breadth present.</a:t>
            </a:r>
          </a:p>
          <a:p>
            <a:endParaRPr lang="en-US" dirty="0"/>
          </a:p>
          <a:p>
            <a:r>
              <a:rPr lang="en-US" dirty="0"/>
              <a:t>No DNVC.</a:t>
            </a:r>
          </a:p>
          <a:p>
            <a:endParaRPr lang="en-US" dirty="0"/>
          </a:p>
          <a:p>
            <a:r>
              <a:rPr lang="en-US" dirty="0" err="1"/>
              <a:t>Rt</a:t>
            </a:r>
            <a:r>
              <a:rPr lang="en-US" dirty="0"/>
              <a:t> lower limb shortening of 2cm.</a:t>
            </a:r>
          </a:p>
          <a:p>
            <a:pPr marL="514350" indent="-514350"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RADIOLOGICAL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90719-WA00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4001"/>
            <a:ext cx="7391400" cy="4876800"/>
          </a:xfrm>
        </p:spPr>
      </p:pic>
      <p:sp>
        <p:nvSpPr>
          <p:cNvPr id="5" name="Rounded Rectangle 4"/>
          <p:cNvSpPr/>
          <p:nvPr/>
        </p:nvSpPr>
        <p:spPr>
          <a:xfrm>
            <a:off x="914400" y="5867400"/>
            <a:ext cx="6629400" cy="5334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itchFamily="34" charset="0"/>
              </a:rPr>
              <a:t>PELVIS WITH BOTH HIP AP VIEW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 RAY S/O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Unstable  Pelvic  Ring </a:t>
            </a:r>
            <a:r>
              <a:rPr lang="en-US" dirty="0" err="1"/>
              <a:t>Diastasis</a:t>
            </a:r>
            <a:endParaRPr lang="en-US" dirty="0"/>
          </a:p>
          <a:p>
            <a:r>
              <a:rPr lang="en-US" dirty="0"/>
              <a:t>USG- </a:t>
            </a:r>
            <a:r>
              <a:rPr lang="en-US" dirty="0" err="1"/>
              <a:t>Abdo</a:t>
            </a:r>
            <a:r>
              <a:rPr lang="en-US" dirty="0"/>
              <a:t>-pelvis (WNL)</a:t>
            </a:r>
          </a:p>
          <a:p>
            <a:r>
              <a:rPr lang="en-US"/>
              <a:t>CT Scan 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/>
              <a:t>C T SCAN</a:t>
            </a:r>
          </a:p>
        </p:txBody>
      </p:sp>
      <p:pic>
        <p:nvPicPr>
          <p:cNvPr id="21" name="Content Placeholder 20" descr="IMG-20190722-WA00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4038600" cy="4625975"/>
          </a:xfrm>
        </p:spPr>
      </p:pic>
      <p:pic>
        <p:nvPicPr>
          <p:cNvPr id="22" name="Picture 21" descr="IMG-20190722-WA0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52600"/>
            <a:ext cx="4067175" cy="4591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CT Scan Axial cut</a:t>
            </a:r>
          </a:p>
        </p:txBody>
      </p:sp>
      <p:pic>
        <p:nvPicPr>
          <p:cNvPr id="4" name="Content Placeholder 3" descr="IMG-20190705-WA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8696"/>
            <a:ext cx="8229600" cy="38982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90721-WA00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40056"/>
            <a:ext cx="8229600" cy="4436944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6781800" y="4572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9000" y="4419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32 mm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774</TotalTime>
  <Words>332</Words>
  <Application>Microsoft Office PowerPoint</Application>
  <PresentationFormat>On-screen Show (4:3)</PresentationFormat>
  <Paragraphs>70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Rounded MT Bold</vt:lpstr>
      <vt:lpstr>Calibri</vt:lpstr>
      <vt:lpstr>Wingdings</vt:lpstr>
      <vt:lpstr>Wingdings 2</vt:lpstr>
      <vt:lpstr>Wingdings 3</vt:lpstr>
      <vt:lpstr>Module</vt:lpstr>
      <vt:lpstr>Dr. Amol Patil </vt:lpstr>
      <vt:lpstr>HISTORY</vt:lpstr>
      <vt:lpstr>ON EXAMINATION </vt:lpstr>
      <vt:lpstr>RADIOLOGICAL EVALUATION</vt:lpstr>
      <vt:lpstr>PowerPoint Presentation</vt:lpstr>
      <vt:lpstr>X RAY S/O</vt:lpstr>
      <vt:lpstr>C T SCAN</vt:lpstr>
      <vt:lpstr>CT Scan Axial cut</vt:lpstr>
      <vt:lpstr>PowerPoint Presentation</vt:lpstr>
      <vt:lpstr>DIAGNOSIS</vt:lpstr>
      <vt:lpstr>CHALLENGES DECIDING THE MANAGEMENT</vt:lpstr>
      <vt:lpstr>COPYRIGHTS @ GRAYS ANATOMY</vt:lpstr>
      <vt:lpstr>COPYRIGHT @ROCKWWOD &amp; GREENS FRACTURES IN ADULTS VOLUME 2</vt:lpstr>
      <vt:lpstr>TREATMENT </vt:lpstr>
      <vt:lpstr>INTRA OP IMAGES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OPX RAY – PELVIS </vt:lpstr>
      <vt:lpstr>PowerPoint Presentation</vt:lpstr>
      <vt:lpstr>POST OP MANAGEMENT</vt:lpstr>
      <vt:lpstr>Take Home Message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</dc:title>
  <dc:creator>SHREE</dc:creator>
  <cp:lastModifiedBy>Vijay Gaikwad</cp:lastModifiedBy>
  <cp:revision>96</cp:revision>
  <dcterms:created xsi:type="dcterms:W3CDTF">2019-07-19T15:28:24Z</dcterms:created>
  <dcterms:modified xsi:type="dcterms:W3CDTF">2019-08-16T05:50:07Z</dcterms:modified>
</cp:coreProperties>
</file>