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4" r:id="rId2"/>
    <p:sldId id="293" r:id="rId3"/>
    <p:sldId id="294" r:id="rId4"/>
    <p:sldId id="279" r:id="rId5"/>
    <p:sldId id="280" r:id="rId6"/>
    <p:sldId id="285" r:id="rId7"/>
    <p:sldId id="281" r:id="rId8"/>
    <p:sldId id="295" r:id="rId9"/>
    <p:sldId id="296" r:id="rId10"/>
    <p:sldId id="283" r:id="rId11"/>
    <p:sldId id="263" r:id="rId12"/>
    <p:sldId id="264" r:id="rId13"/>
    <p:sldId id="297" r:id="rId14"/>
    <p:sldId id="267" r:id="rId15"/>
    <p:sldId id="287" r:id="rId16"/>
    <p:sldId id="268" r:id="rId17"/>
    <p:sldId id="288" r:id="rId18"/>
    <p:sldId id="269" r:id="rId19"/>
    <p:sldId id="299" r:id="rId20"/>
    <p:sldId id="289" r:id="rId21"/>
    <p:sldId id="271" r:id="rId22"/>
    <p:sldId id="292" r:id="rId23"/>
    <p:sldId id="291" r:id="rId24"/>
    <p:sldId id="300" r:id="rId25"/>
    <p:sldId id="302" r:id="rId26"/>
    <p:sldId id="277" r:id="rId27"/>
    <p:sldId id="278" r:id="rId28"/>
    <p:sldId id="304" r:id="rId29"/>
    <p:sldId id="305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9927" autoAdjust="0"/>
  </p:normalViewPr>
  <p:slideViewPr>
    <p:cSldViewPr>
      <p:cViewPr>
        <p:scale>
          <a:sx n="75" d="100"/>
          <a:sy n="75" d="100"/>
        </p:scale>
        <p:origin x="-1699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727D-09C8-4292-B115-DEFC7EB7B2F7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66A3-DCC7-4C2A-A62D-502E6E47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kinetics showing rapid initial enhancement after washout or plateau is suspicious of malignancy;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the kinetics showing persistent enhancement is more likely benign.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58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and B area right and left cranio-caudal( CC)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and D are right and left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medio-lateral oblique ( MLO ) views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BREAST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breast showed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heterogenously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dense type c parenchyma.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ill defined mass lesion seen in the left breast diffusely involving the upper outer quadrant and extending in to the lower outer quadrant too and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margins are obscured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small irregular masses seen adjacent to this large mass.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Architectural distortion seen. There is skin thickening and nipple retraction seen.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 4C: High suspicion for malignancy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breast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heterogenously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dense type c parenchyma. So for the pre-op assessment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advised.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an ill defined ,large heterogeneous mass seen predominantly occupying the upper outer quadrant 7.97cm ( CC) x  7.6 cm ( AP) x 6cm ( Trans) of the left breast . Multiple small heterogeneous lesions seen in the adjacent region .It showed heterogeneous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 intensity on  STIR and T2WI and showed diffusion restriction with corresponding low values.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8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post contrast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study,it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multiple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heterogenously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enhancing  lesions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MIP Images</a:t>
            </a:r>
            <a:r>
              <a:rPr lang="en-US" baseline="0" dirty="0" smtClean="0"/>
              <a:t> shows the increased vascularity to the mass lesion.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b="1" baseline="0" dirty="0" smtClean="0"/>
              <a:t> well defined small lesion was seen in right axilla on MRI showing diffusion restriction and post-contrast enhancement on post contrast study.</a:t>
            </a:r>
          </a:p>
          <a:p>
            <a:endParaRPr lang="en-US" sz="40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Contralateral axillary spread of breast cancer carries a poor prognosis but may have different prognostic implications than metastatic disease. Contralateral axillary metastatic disease may occur through dermal lymphatic spread .</a:t>
            </a:r>
            <a:endParaRPr lang="en-US" sz="1200" b="1" baseline="0" dirty="0" smtClean="0"/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So it is always advisable to do breast MRI as pre-operative assessment to evaluate the contralateral breast  and also in aggressive diffuse malignancy underlying pectoralis muscle and chest involvement can be accurately obtained by MRI.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66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SUNITA TAMBE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41Y/F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and left breast cranio-caudal( CC)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-lateral oblique ( MLO ) views 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Breast parenchymal density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fibroglandular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parenchyma .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C 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mass seen in the central mammary region at 12’ o clock position  which measured approx. 2.8x2.9cm with obscured margins 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Involving middle 1/3rd nipple 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BIRADS 4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 4C: High suspicion for malignancy</a:t>
            </a:r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small well defined mass with calcification seen anterior to the above mass is suggestive of calcified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fibroadenoma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 Right breast</a:t>
            </a:r>
            <a:r>
              <a:rPr lang="en-US" baseline="0" dirty="0" smtClean="0"/>
              <a:t> : showed </a:t>
            </a:r>
            <a:r>
              <a:rPr lang="en-US" baseline="0" dirty="0" err="1" smtClean="0"/>
              <a:t>heterogenously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hypoechoic</a:t>
            </a:r>
            <a:r>
              <a:rPr lang="en-US" baseline="0" dirty="0" smtClean="0"/>
              <a:t> mass with irregular mass showing internal vascularity.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 smtClean="0"/>
              <a:t>A large ill defined mass lesion with irregular margins showing</a:t>
            </a:r>
            <a:r>
              <a:rPr lang="en-US" b="1" baseline="0" dirty="0" smtClean="0"/>
              <a:t> altered signal intensity noted in right breast appearing hyperintense on STIR images and hypointense on T2WI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Another well defined lesion seen just superior to the mass lesion which appears </a:t>
            </a:r>
            <a:r>
              <a:rPr lang="en-US" b="1" baseline="0" dirty="0" err="1" smtClean="0"/>
              <a:t>hypointense</a:t>
            </a:r>
            <a:r>
              <a:rPr lang="en-US" b="1" baseline="0" dirty="0" smtClean="0"/>
              <a:t> on STIR and T2WI – likely suggestive of benign lesion ( calcification).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 smtClean="0"/>
              <a:t>The lesion showed Diffusion restriction on DWI with</a:t>
            </a:r>
            <a:r>
              <a:rPr lang="en-US" b="1" baseline="0" dirty="0" smtClean="0"/>
              <a:t> corresponding low values on ADC.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3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CHANDRABHAGA OZAR</a:t>
            </a:r>
          </a:p>
          <a:p>
            <a:r>
              <a:rPr lang="en-US" b="1" dirty="0" smtClean="0"/>
              <a:t>65Y/F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2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9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4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3D</a:t>
            </a:r>
            <a:r>
              <a:rPr lang="en-US" baseline="0" dirty="0" smtClean="0"/>
              <a:t> MRI which helps us to exactly locate the lesion and evaluate its extent.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and B area right and left cranio-caudal( CC)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and D are right and left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medio-lateral oblique ( MLO ) views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C  breast ( This may obscure small lesions ) :Mixed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fibroglandular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parenchyma with  heterogeneous density.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 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Ill-defined Heterogeneous density seen in the mammary region of the bilateral breast in n 2-D mammogram 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 asymmetry seen in the upper outer quadrant of the left breast which was suspicious of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malignancy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 :</a:t>
            </a:r>
            <a:r>
              <a:rPr lang="en-US" baseline="0" dirty="0" smtClean="0"/>
              <a:t> there was lesion on both side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</a:t>
            </a:r>
            <a:r>
              <a:rPr lang="en-US" dirty="0" smtClean="0"/>
              <a:t>The lesion on</a:t>
            </a:r>
            <a:r>
              <a:rPr lang="en-US" baseline="0" dirty="0" smtClean="0"/>
              <a:t> right side showed mild internal vascularity and appeared hard on </a:t>
            </a:r>
            <a:r>
              <a:rPr lang="en-US" baseline="0" dirty="0" err="1" smtClean="0"/>
              <a:t>elastography</a:t>
            </a:r>
            <a:r>
              <a:rPr lang="en-US" baseline="0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8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: STIR and B: Right breast T2WI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diffuse altered signal intensity seen in the mammary region of the  breast </a:t>
            </a:r>
            <a:r>
              <a:rPr lang="en-US" b="1" baseline="0" dirty="0" smtClean="0"/>
              <a:t>appearing hyperintense on STIR and Hypointense on T2WI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: STIR and B: Left breast T2WI</a:t>
            </a:r>
          </a:p>
          <a:p>
            <a:r>
              <a:rPr lang="en-US" dirty="0" smtClean="0"/>
              <a:t>There is altered signal intensities noted in</a:t>
            </a:r>
            <a:r>
              <a:rPr lang="en-US" baseline="0" dirty="0" smtClean="0"/>
              <a:t> Left breast appearing hyperintense on STIR and </a:t>
            </a:r>
            <a:r>
              <a:rPr lang="en-US" baseline="0" dirty="0" err="1" smtClean="0"/>
              <a:t>Hypointense</a:t>
            </a:r>
            <a:r>
              <a:rPr lang="en-US" baseline="0" dirty="0" smtClean="0"/>
              <a:t> on T2WI.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B: Dynamic Post contrast  subtracted image</a:t>
            </a:r>
            <a:r>
              <a:rPr lang="en-US" b="1" baseline="0" dirty="0" smtClean="0"/>
              <a:t> shows :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well defined cystic lesion seen at 9’ o clock position of right breast. It showed peripheral post contrast enhancement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diffuse nodular enhancement seen in the  breast parenchyma with type I kinetic curve.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also Benign after on histopathology.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E66A3-DCC7-4C2A-A62D-502E6E47C7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: MIP 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SHOBHA KAMBLE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ill defined mass lesion seen in the left breast diffusely involving the upper outer quadrant and extending in to the lower outer quadrant too. . Multiple small irregular masses seen adjacent to this large mass. Architectural distortion seen. There is skin thickening and nipple retraction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seen.These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findings are highly suggestive for malignancy.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DA0F7-29D3-4D2F-8259-E9DE3901F4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47A7BD-27FF-4F2D-B9DA-E5C77D60303C}" type="datetimeFigureOut">
              <a:rPr lang="en-US" smtClean="0"/>
              <a:t>22-Feb-19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F198D1D-B610-47A7-B8F7-73B685F645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Multi-parametric MRI Breast: A  problem solving method</a:t>
            </a:r>
          </a:p>
          <a:p>
            <a:endParaRPr lang="en-US" sz="4000" i="1" dirty="0">
              <a:solidFill>
                <a:srgbClr val="009900"/>
              </a:solidFill>
              <a:latin typeface="Calibri" panose="020F0502020204030204" pitchFamily="34" charset="0"/>
              <a:ea typeface="Microsoft Himalaya" pitchFamily="2" charset="0"/>
              <a:cs typeface="Microsoft Himalaya" pitchFamily="2" charset="0"/>
            </a:endParaRPr>
          </a:p>
          <a:p>
            <a:r>
              <a:rPr lang="en-US" sz="4000" i="1" dirty="0" smtClean="0"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                  </a:t>
            </a:r>
          </a:p>
          <a:p>
            <a:pPr algn="r"/>
            <a:r>
              <a:rPr lang="en-US" sz="32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Dr. Pooja Karanjule (Jr III)</a:t>
            </a:r>
          </a:p>
          <a:p>
            <a:pPr algn="r"/>
            <a:r>
              <a:rPr lang="en-US" sz="32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                           Dr. </a:t>
            </a:r>
            <a:r>
              <a:rPr lang="en-US" sz="3200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Pratiksha</a:t>
            </a:r>
            <a:r>
              <a:rPr lang="en-US" sz="32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sz="3200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Yadav</a:t>
            </a:r>
            <a:r>
              <a:rPr lang="en-US" sz="32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 (Professor)</a:t>
            </a:r>
          </a:p>
          <a:p>
            <a:pPr algn="r"/>
            <a:r>
              <a:rPr lang="en-US" sz="3200" i="1" dirty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sz="32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itchFamily="2" charset="0"/>
                <a:cs typeface="Microsoft Himalaya" pitchFamily="2" charset="0"/>
              </a:rPr>
              <a:t>                          Radio-diagnosis Department.</a:t>
            </a:r>
          </a:p>
        </p:txBody>
      </p:sp>
    </p:spTree>
    <p:extLst>
      <p:ext uri="{BB962C8B-B14F-4D97-AF65-F5344CB8AC3E}">
        <p14:creationId xmlns:p14="http://schemas.microsoft.com/office/powerpoint/2010/main" val="40721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5"/>
    </mc:Choice>
    <mc:Fallback xmlns="">
      <p:transition spd="slow" advTm="59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64" y="3352800"/>
            <a:ext cx="4101636" cy="33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962400"/>
            <a:ext cx="4039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On MRI :  infective etiology with bilateral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Diffuse granulomatous mastitis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BIRADS –ACR 3 (probably benign pathology)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62729"/>
            <a:ext cx="109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Type I kinetic curve</a:t>
            </a:r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2" y="0"/>
            <a:ext cx="4142808" cy="327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7"/>
    </mc:Choice>
    <mc:Fallback xmlns="">
      <p:transition spd="slow" advTm="142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9060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>
                <a:latin typeface="Calibri" panose="020F0502020204030204" pitchFamily="34" charset="0"/>
              </a:rPr>
              <a:t>C</a:t>
            </a:r>
            <a:r>
              <a:rPr lang="en-US" sz="2400" b="1" i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ASE  2</a:t>
            </a:r>
          </a:p>
          <a:p>
            <a:endParaRPr lang="en-US" sz="2400" b="1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45 years old female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C/o painless lump in breast since 1year.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 h/o nipple discharge </a:t>
            </a:r>
            <a:r>
              <a:rPr lang="en-US" sz="2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  family history.</a:t>
            </a:r>
          </a:p>
        </p:txBody>
      </p:sp>
    </p:spTree>
    <p:extLst>
      <p:ext uri="{BB962C8B-B14F-4D97-AF65-F5344CB8AC3E}">
        <p14:creationId xmlns:p14="http://schemas.microsoft.com/office/powerpoint/2010/main" val="21826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3"/>
            <a:ext cx="6281738" cy="64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1"/>
    </mc:Choice>
    <mc:Fallback xmlns="">
      <p:transition spd="slow" advTm="309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95300"/>
            <a:ext cx="7553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4"/>
    </mc:Choice>
    <mc:Fallback xmlns="">
      <p:transition spd="slow" advTm="128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64718"/>
            <a:ext cx="4191000" cy="329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-10807"/>
            <a:ext cx="4125686" cy="354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3200400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Post-contrast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477000"/>
            <a:ext cx="116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 image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77000" y="609600"/>
            <a:ext cx="304800" cy="4572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48400" y="3810000"/>
            <a:ext cx="457200" cy="533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5"/>
    </mc:Choice>
    <mc:Fallback xmlns="">
      <p:transition spd="slow" advTm="1126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160"/>
            <a:ext cx="7315200" cy="62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3859014"/>
            <a:ext cx="473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TYPE III Kinetic curve</a:t>
            </a:r>
          </a:p>
        </p:txBody>
      </p:sp>
    </p:spTree>
    <p:extLst>
      <p:ext uri="{BB962C8B-B14F-4D97-AF65-F5344CB8AC3E}">
        <p14:creationId xmlns:p14="http://schemas.microsoft.com/office/powerpoint/2010/main" val="23174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"/>
    </mc:Choice>
    <mc:Fallback xmlns="">
      <p:transition spd="slow" advTm="402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99" y="3276600"/>
            <a:ext cx="4800600" cy="346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940600" cy="26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09600"/>
            <a:ext cx="60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20082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POST-CONTRAST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38400" y="2438400"/>
            <a:ext cx="37702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15420" y="4800600"/>
            <a:ext cx="1563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0"/>
    </mc:Choice>
    <mc:Fallback xmlns="">
      <p:transition spd="slow" advTm="67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09" y="5657671"/>
            <a:ext cx="8912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These findings are s/o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multicentric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malignancy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,locally advanced carcinoma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left breast  with metastasis in contralateral breast.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BIRADS – V (Highly s/o malignancy)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0" y="34887"/>
            <a:ext cx="8673536" cy="5495314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156" y="516086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105918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III kinetic curve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11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5"/>
    </mc:Choice>
    <mc:Fallback xmlns="">
      <p:transition spd="slow" advTm="66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82" y="583643"/>
            <a:ext cx="80905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i="1" dirty="0" smtClean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r>
              <a:rPr lang="en-US" sz="2400" b="1" i="1" u="sng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CASE 3</a:t>
            </a:r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41 year old female came with complain of painless lump </a:t>
            </a:r>
            <a:r>
              <a:rPr lang="en-US" sz="2400" i="1" dirty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in right </a:t>
            </a:r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breast since 6 years. It was gradually progressive in nature.</a:t>
            </a:r>
          </a:p>
          <a:p>
            <a:endParaRPr lang="en-US" sz="2400" i="1" dirty="0" smtClean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No H/O trauma, nipple discharge, breathlessness.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No family history</a:t>
            </a:r>
          </a:p>
          <a:p>
            <a:endParaRPr lang="en-US" sz="2400" i="1" dirty="0" smtClean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9"/>
    </mc:Choice>
    <mc:Fallback xmlns="">
      <p:transition spd="slow" advTm="127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3388"/>
            <a:ext cx="47244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143000" cy="11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6"/>
    </mc:Choice>
    <mc:Fallback xmlns="">
      <p:transition spd="slow" advTm="121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2213"/>
            <a:ext cx="8915400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MULTIPARAMETERS OF MRI</a:t>
            </a:r>
          </a:p>
          <a:p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 </a:t>
            </a:r>
            <a:r>
              <a:rPr lang="en-US" sz="24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1. Basic sequences of MRI Breast :T1WI, T2WI and STIR images </a:t>
            </a:r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gives morphology of the lesion.</a:t>
            </a:r>
          </a:p>
          <a:p>
            <a:endParaRPr lang="en-US" sz="2400" i="1" dirty="0" smtClean="0">
              <a:solidFill>
                <a:srgbClr val="FFC000"/>
              </a:solidFill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r>
              <a:rPr lang="en-US" sz="24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2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. Dynamic contrast enhanced MRI</a:t>
            </a:r>
          </a:p>
          <a:p>
            <a:r>
              <a:rPr lang="en-US" sz="2400" i="1" dirty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Dynamic CEMR(contrast enhanced MRI) imaging along with associated kinetic curves, helps to characterize breast lesions and/or provide a clue to differential diagnosis</a:t>
            </a:r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.</a:t>
            </a:r>
          </a:p>
          <a:p>
            <a:endParaRPr lang="en-US" sz="2400" i="1" dirty="0" smtClean="0">
              <a:solidFill>
                <a:srgbClr val="FFC000"/>
              </a:solidFill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r>
              <a:rPr lang="en-US" sz="24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3.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Diffusion weighted </a:t>
            </a:r>
            <a:r>
              <a:rPr lang="en-US" sz="2400" i="1" dirty="0" smtClean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images(DWI)</a:t>
            </a:r>
            <a:endParaRPr lang="en-US" sz="2400" i="1" dirty="0">
              <a:solidFill>
                <a:srgbClr val="FFC000"/>
              </a:solidFill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DWI help to further characterize breast lesions and add to the diagnostic confidence of the radiologist.</a:t>
            </a:r>
          </a:p>
          <a:p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4. MR Spectroscopy</a:t>
            </a:r>
          </a:p>
          <a:p>
            <a:r>
              <a:rPr lang="en-US" sz="2400" i="1" dirty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The main advantage of MR Spectroscopy is the detection of metabolite concentrations directly in patients without any sample extraction or sample preparation, suggesting MRS’s superiority in medical application.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r>
              <a:rPr lang="en-US" sz="24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Calibri" panose="020F0502020204030204" pitchFamily="34" charset="0"/>
              </a:rPr>
              <a:t> </a:t>
            </a:r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endParaRPr lang="en-US" sz="2400" i="1" dirty="0" smtClean="0">
              <a:solidFill>
                <a:srgbClr val="FFC000"/>
              </a:solidFill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endParaRPr lang="en-US" sz="2400" i="1" dirty="0">
              <a:solidFill>
                <a:srgbClr val="FFC000"/>
              </a:solidFill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endParaRPr lang="en-US" sz="2400" i="1" dirty="0" smtClean="0">
              <a:solidFill>
                <a:srgbClr val="FFC000"/>
              </a:solidFill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  <a:p>
            <a:endParaRPr lang="en-US" sz="2400" i="1" dirty="0">
              <a:latin typeface="Calibri" panose="020F0502020204030204" pitchFamily="34" charset="0"/>
              <a:ea typeface="Microsoft Himalaya" panose="01010100010101010101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3"/>
    </mc:Choice>
    <mc:Fallback xmlns="">
      <p:transition spd="slow" advTm="352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288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USG WITH COLOR DOPPLER</a:t>
            </a:r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76400"/>
            <a:ext cx="7924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0678" y="5105400"/>
            <a:ext cx="7100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USG Right breast : showed </a:t>
            </a:r>
            <a:r>
              <a:rPr lang="en-US" dirty="0" smtClean="0"/>
              <a:t>heterogeneously </a:t>
            </a:r>
            <a:r>
              <a:rPr lang="en-US" dirty="0"/>
              <a:t>hypoechoic mass with irregular </a:t>
            </a:r>
            <a:r>
              <a:rPr lang="en-US" dirty="0" smtClean="0"/>
              <a:t>margins </a:t>
            </a:r>
            <a:r>
              <a:rPr lang="en-US" dirty="0"/>
              <a:t>showing internal vascularity.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64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8"/>
    </mc:Choice>
    <mc:Fallback xmlns="">
      <p:transition spd="slow" advTm="1037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8" y="486229"/>
            <a:ext cx="7707664" cy="28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19700" y="1295400"/>
            <a:ext cx="228600" cy="2286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28956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28956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T2WI</a:t>
            </a:r>
            <a:endParaRPr lang="en-US" dirty="0"/>
          </a:p>
        </p:txBody>
      </p:sp>
      <p:pic>
        <p:nvPicPr>
          <p:cNvPr id="7" name="Picture 3" descr="C:\Users\radiology\Desktop\PY 1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0" y="3308130"/>
            <a:ext cx="7974364" cy="34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780" y="6096000"/>
            <a:ext cx="60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8235" y="622874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2"/>
    </mc:Choice>
    <mc:Fallback xmlns="">
      <p:transition spd="slow" advTm="2156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0" y="4572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III kinetic curve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845"/>
            <a:ext cx="6781800" cy="621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3"/>
    </mc:Choice>
    <mc:Fallback xmlns="">
      <p:transition spd="slow" advTm="527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86400" y="2057400"/>
            <a:ext cx="3048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40" y="1219200"/>
            <a:ext cx="4079060" cy="374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19200"/>
            <a:ext cx="43719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638800" y="2133600"/>
            <a:ext cx="2667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5181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MR spectroscopy showed elevated choline peak – suggested malignancy which correlated with HPE findings.</a:t>
            </a:r>
          </a:p>
        </p:txBody>
      </p:sp>
    </p:spTree>
    <p:extLst>
      <p:ext uri="{BB962C8B-B14F-4D97-AF65-F5344CB8AC3E}">
        <p14:creationId xmlns:p14="http://schemas.microsoft.com/office/powerpoint/2010/main" val="34684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3"/>
    </mc:Choice>
    <mc:Fallback xmlns="">
      <p:transition spd="slow" advTm="720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053897" cy="61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2400" y="45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I kinetic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"/>
    </mc:Choice>
    <mc:Fallback xmlns="">
      <p:transition spd="slow" advTm="483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66800"/>
            <a:ext cx="8686801" cy="451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"/>
    </mc:Choice>
    <mc:Fallback xmlns="">
      <p:transition spd="slow" advTm="49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i="1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endParaRPr lang="en-US" sz="4000" i="1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r>
              <a:rPr lang="en-US" sz="40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TAKE HOME MESSAGE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r>
              <a:rPr lang="en-US" sz="4000" i="1" dirty="0" smtClean="0">
                <a:solidFill>
                  <a:srgbClr val="92D050"/>
                </a:solidFill>
                <a:latin typeface="Calibri" panose="020F0502020204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 to conclude multipara-metric MRI is excellent and non invasive method for differentiation of benign and malignant breast lesion</a:t>
            </a:r>
            <a:endParaRPr lang="en-US" sz="4000" i="1" dirty="0">
              <a:solidFill>
                <a:srgbClr val="92D050"/>
              </a:solidFill>
              <a:latin typeface="Calibri" panose="020F0502020204030204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"/>
    </mc:Choice>
    <mc:Fallback xmlns="">
      <p:transition spd="slow" advTm="4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0980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</a:rPr>
              <a:t>THANK YOU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"/>
    </mc:Choice>
    <mc:Fallback xmlns="">
      <p:transition spd="slow" advTm="234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419"/>
            <a:ext cx="8305800" cy="1033781"/>
          </a:xfrm>
        </p:spPr>
        <p:txBody>
          <a:bodyPr/>
          <a:lstStyle/>
          <a:p>
            <a:r>
              <a:rPr lang="en-US" sz="3800" dirty="0" smtClean="0"/>
              <a:t>DWI Imaging with Background Suppression</a:t>
            </a:r>
            <a:endParaRPr lang="en-US" sz="3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 r="2202" b="6105"/>
          <a:stretch/>
        </p:blipFill>
        <p:spPr>
          <a:xfrm>
            <a:off x="2580564" y="4338736"/>
            <a:ext cx="3810000" cy="220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742" r="9970" b="12622"/>
          <a:stretch/>
        </p:blipFill>
        <p:spPr>
          <a:xfrm>
            <a:off x="4539526" y="1099157"/>
            <a:ext cx="4190999" cy="22859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527" r="1569" b="12826"/>
          <a:stretch/>
        </p:blipFill>
        <p:spPr>
          <a:xfrm>
            <a:off x="835865" y="1103796"/>
            <a:ext cx="3703661" cy="2314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581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STIR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3581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DWI with </a:t>
            </a:r>
            <a:r>
              <a:rPr lang="en-US" smtClean="0"/>
              <a:t>background suppression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with background suppression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99" r="261" b="7692"/>
          <a:stretch/>
        </p:blipFill>
        <p:spPr>
          <a:xfrm>
            <a:off x="614654" y="1752600"/>
            <a:ext cx="4030134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671"/>
          <a:stretch/>
        </p:blipFill>
        <p:spPr>
          <a:xfrm>
            <a:off x="4644788" y="1720755"/>
            <a:ext cx="435591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3615"/>
            <a:ext cx="6000750" cy="56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3261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KINETIC CURVE</a:t>
            </a:r>
            <a:endParaRPr lang="en-US" sz="4800" i="1" dirty="0">
              <a:latin typeface="Calibri" panose="020F0502020204030204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7760" y="1644134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2413000"/>
            <a:ext cx="80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3714" y="301573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III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7"/>
    </mc:Choice>
    <mc:Fallback xmlns="">
      <p:transition spd="slow" advTm="2555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DWI with background suppression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1201"/>
            <a:ext cx="426819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8" y="1267542"/>
            <a:ext cx="3986327" cy="20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17339" r="12588" b="27217"/>
          <a:stretch/>
        </p:blipFill>
        <p:spPr bwMode="auto">
          <a:xfrm>
            <a:off x="430947" y="3860800"/>
            <a:ext cx="4366549" cy="200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356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CASE 1</a:t>
            </a:r>
          </a:p>
          <a:p>
            <a:endParaRPr lang="en-US" sz="2800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65 year old female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C/o pain in bilateral breast since 10-15days.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i="1" dirty="0" smtClean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No </a:t>
            </a:r>
            <a:r>
              <a:rPr lang="en-US" sz="2800" i="1" dirty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H/O trauma, nipple discharge, </a:t>
            </a:r>
            <a:r>
              <a:rPr lang="en-US" sz="28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fever.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i="1" dirty="0" smtClean="0">
              <a:latin typeface="Calibri" panose="020F0502020204030204" pitchFamily="34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latin typeface="Calibri" panose="020F0502020204030204" pitchFamily="34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No family history.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6"/>
    </mc:Choice>
    <mc:Fallback xmlns="">
      <p:transition spd="slow" advTm="100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19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4284" y="26347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315200" cy="661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3"/>
    </mc:Choice>
    <mc:Fallback xmlns="">
      <p:transition spd="slow" advTm="210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453510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343400"/>
            <a:ext cx="8371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 on USG the lesion  in right breast was suspicious for malignancy and was given </a:t>
            </a:r>
            <a:r>
              <a:rPr lang="en-US" sz="2400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BIRADS 4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 MRI was advised  to for further evaluation as there was suspicious lesion for malignancy on left side on mammography and on ultrasound the right breast showed suspicious lesion.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549" y="332872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USG : Color Doppler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3429000"/>
            <a:ext cx="22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USG ELASTOGRAPHY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8"/>
    </mc:Choice>
    <mc:Fallback xmlns="">
      <p:transition spd="slow" advTm="322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adiology\Desktop\PY 1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8" y="381000"/>
            <a:ext cx="6690042" cy="32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adiology\Desktop\PY 1\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t="13617" r="-197"/>
          <a:stretch/>
        </p:blipFill>
        <p:spPr bwMode="auto">
          <a:xfrm>
            <a:off x="889000" y="3676219"/>
            <a:ext cx="3835400" cy="26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385" y="3048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STIR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665" y="5791200"/>
            <a:ext cx="98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T2WI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605353"/>
            <a:ext cx="90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Right Breast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"/>
    </mc:Choice>
    <mc:Fallback xmlns="">
      <p:transition spd="slow" advTm="72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adiology\Desktop\PY 1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8"/>
            <a:ext cx="6858000" cy="3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adiology\Desktop\PY 1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58" y="3483094"/>
            <a:ext cx="4132822" cy="29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STIR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7979" y="59436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T2WI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258" y="357961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Left breast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"/>
    </mc:Choice>
    <mc:Fallback xmlns="">
      <p:transition spd="slow" advTm="52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60558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4"/>
    </mc:Choice>
    <mc:Fallback xmlns="">
      <p:transition spd="slow" advTm="1149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551</TotalTime>
  <Words>1103</Words>
  <Application>Microsoft Office PowerPoint</Application>
  <PresentationFormat>On-screen Show (4:3)</PresentationFormat>
  <Paragraphs>184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DWI Imaging with Background Suppression</vt:lpstr>
      <vt:lpstr>DWI with background suppression</vt:lpstr>
      <vt:lpstr>DWI with background suppression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MULTIMODALITY APPROACH  FOR EVALUATION OF  BREAST  LESIONS                                 DR. POOJA  KARANJULE</dc:title>
  <dc:creator>PC</dc:creator>
  <cp:lastModifiedBy>PC</cp:lastModifiedBy>
  <cp:revision>69</cp:revision>
  <dcterms:created xsi:type="dcterms:W3CDTF">2019-02-16T19:38:41Z</dcterms:created>
  <dcterms:modified xsi:type="dcterms:W3CDTF">2019-02-22T06:52:05Z</dcterms:modified>
</cp:coreProperties>
</file>