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81" r:id="rId2"/>
    <p:sldId id="271" r:id="rId3"/>
    <p:sldId id="272" r:id="rId4"/>
    <p:sldId id="292" r:id="rId5"/>
    <p:sldId id="293" r:id="rId6"/>
    <p:sldId id="275" r:id="rId7"/>
    <p:sldId id="263" r:id="rId8"/>
    <p:sldId id="264" r:id="rId9"/>
    <p:sldId id="288" r:id="rId10"/>
    <p:sldId id="289" r:id="rId11"/>
    <p:sldId id="290" r:id="rId12"/>
    <p:sldId id="285" r:id="rId13"/>
    <p:sldId id="262" r:id="rId14"/>
    <p:sldId id="267" r:id="rId15"/>
    <p:sldId id="279" r:id="rId16"/>
    <p:sldId id="29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402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752CC-60A6-4140-9366-34BCA4615328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A513F-6FF9-4186-8359-3839AB5B2D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41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Ecg</a:t>
            </a:r>
            <a:r>
              <a:rPr lang="en-IN" dirty="0"/>
              <a:t>- </a:t>
            </a:r>
            <a:r>
              <a:rPr lang="en-IN" dirty="0" err="1"/>
              <a:t>lbbb</a:t>
            </a:r>
            <a:r>
              <a:rPr lang="en-IN" dirty="0"/>
              <a:t>- blurring of </a:t>
            </a:r>
            <a:r>
              <a:rPr lang="en-IN" dirty="0" err="1"/>
              <a:t>qrs</a:t>
            </a:r>
            <a:r>
              <a:rPr lang="en-IN" dirty="0"/>
              <a:t> complex in V6</a:t>
            </a:r>
          </a:p>
          <a:p>
            <a:r>
              <a:rPr lang="en-IN" dirty="0"/>
              <a:t>VPC- </a:t>
            </a:r>
            <a:r>
              <a:rPr lang="en-IN" dirty="0" err="1"/>
              <a:t>aVL,Avf,I,III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55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T2 HASTE 4 CHAMBER VIEW  - black blood</a:t>
            </a:r>
            <a:r>
              <a:rPr lang="en-US" baseline="0" dirty="0"/>
              <a:t> sequence </a:t>
            </a:r>
            <a:r>
              <a:rPr lang="en-US" dirty="0"/>
              <a:t>shows </a:t>
            </a:r>
            <a:r>
              <a:rPr lang="en-US" baseline="0" dirty="0"/>
              <a:t>mass that is </a:t>
            </a:r>
            <a:r>
              <a:rPr lang="en-US" baseline="0" dirty="0" err="1"/>
              <a:t>isointense</a:t>
            </a:r>
            <a:r>
              <a:rPr lang="en-US" baseline="0" dirty="0"/>
              <a:t> to the muscle in the left ventricle , that is focally adherent to the </a:t>
            </a:r>
            <a:r>
              <a:rPr lang="en-US" baseline="0" dirty="0" err="1"/>
              <a:t>interventricular</a:t>
            </a:r>
            <a:r>
              <a:rPr lang="en-US" baseline="0" dirty="0"/>
              <a:t> septum and also in the right ventricle in the apical region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27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TRUFI 4 Chamber</a:t>
            </a:r>
            <a:r>
              <a:rPr lang="en-US" baseline="0" dirty="0"/>
              <a:t> view, bright blood sequence shows similar findings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39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Dilated</a:t>
            </a:r>
            <a:r>
              <a:rPr lang="en-US" baseline="0" dirty="0"/>
              <a:t> left ventricle (5.7 cm) with </a:t>
            </a:r>
            <a:r>
              <a:rPr lang="en-US" baseline="0" dirty="0" err="1"/>
              <a:t>isointense</a:t>
            </a:r>
            <a:r>
              <a:rPr lang="en-US" baseline="0" dirty="0"/>
              <a:t> lesion in the left ventricle that is adherent to the </a:t>
            </a:r>
            <a:r>
              <a:rPr lang="en-US" baseline="0" dirty="0" err="1"/>
              <a:t>interventricular</a:t>
            </a:r>
            <a:r>
              <a:rPr lang="en-US" baseline="0" dirty="0"/>
              <a:t> septum,</a:t>
            </a:r>
          </a:p>
          <a:p>
            <a:r>
              <a:rPr lang="en-US" baseline="0" dirty="0"/>
              <a:t>Also there is </a:t>
            </a:r>
            <a:r>
              <a:rPr lang="en-US" baseline="0" dirty="0" err="1"/>
              <a:t>hypokinesia</a:t>
            </a:r>
            <a:r>
              <a:rPr lang="en-US" baseline="0" dirty="0"/>
              <a:t> of the </a:t>
            </a:r>
            <a:r>
              <a:rPr lang="en-US" baseline="0" dirty="0" err="1"/>
              <a:t>anteroseptal</a:t>
            </a:r>
            <a:r>
              <a:rPr lang="en-US" baseline="0" dirty="0"/>
              <a:t>, apical and </a:t>
            </a:r>
            <a:r>
              <a:rPr lang="en-US" baseline="0" dirty="0" err="1"/>
              <a:t>inferolateral</a:t>
            </a:r>
            <a:r>
              <a:rPr lang="en-US" baseline="0" dirty="0"/>
              <a:t> wall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320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hypokinesia</a:t>
            </a:r>
            <a:r>
              <a:rPr lang="en-US" baseline="0" dirty="0"/>
              <a:t> In the septum , anterior wall , inferior wall and lateral wall.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6665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10 min delayed images MAG magnitude phase for better characterization of enhancement and PSIR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Delayed enhancement is seen in the </a:t>
            </a:r>
            <a:r>
              <a:rPr lang="en-US" dirty="0" err="1"/>
              <a:t>anteroseptal</a:t>
            </a:r>
            <a:r>
              <a:rPr lang="en-US" dirty="0"/>
              <a:t> and </a:t>
            </a:r>
            <a:r>
              <a:rPr lang="en-US" dirty="0" err="1"/>
              <a:t>inferolateral</a:t>
            </a:r>
            <a:r>
              <a:rPr lang="en-US" dirty="0"/>
              <a:t> wall of the left myocardium.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03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MAG and PSIR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Delayed enhancement is seen in the </a:t>
            </a:r>
            <a:r>
              <a:rPr lang="en-US" dirty="0" err="1"/>
              <a:t>anteroseptal</a:t>
            </a:r>
            <a:r>
              <a:rPr lang="en-US" dirty="0"/>
              <a:t> and </a:t>
            </a:r>
            <a:r>
              <a:rPr lang="en-US" dirty="0" err="1"/>
              <a:t>inferolateral</a:t>
            </a:r>
            <a:r>
              <a:rPr lang="en-US" dirty="0"/>
              <a:t> wall of the left myocardium,</a:t>
            </a:r>
            <a:r>
              <a:rPr lang="en-US" baseline="0" dirty="0"/>
              <a:t> where it is showing &gt;50% </a:t>
            </a:r>
            <a:r>
              <a:rPr lang="en-US" baseline="0" dirty="0" err="1"/>
              <a:t>subendocardial</a:t>
            </a:r>
            <a:r>
              <a:rPr lang="en-US" baseline="0" dirty="0"/>
              <a:t> and </a:t>
            </a:r>
            <a:r>
              <a:rPr lang="en-US" baseline="0" dirty="0" err="1"/>
              <a:t>transmural</a:t>
            </a:r>
            <a:r>
              <a:rPr lang="en-US" baseline="0" dirty="0"/>
              <a:t> involvement suggesting that functional recovery cannot be done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However, there is </a:t>
            </a:r>
            <a:r>
              <a:rPr lang="en-US" baseline="0" dirty="0" err="1"/>
              <a:t>subendocardial</a:t>
            </a:r>
            <a:r>
              <a:rPr lang="en-US" baseline="0" dirty="0"/>
              <a:t> involvement only in the </a:t>
            </a:r>
            <a:r>
              <a:rPr lang="en-US" baseline="0" dirty="0" err="1"/>
              <a:t>inferolateral</a:t>
            </a:r>
            <a:r>
              <a:rPr lang="en-US" baseline="0" dirty="0"/>
              <a:t> wall , suggesting good prognosis and possible recovery</a:t>
            </a:r>
            <a:endParaRPr lang="en-IN" dirty="0"/>
          </a:p>
          <a:p>
            <a:endParaRPr lang="en-I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699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/>
              <a:t>Intraventricular thrombus in right and left ventricle</a:t>
            </a:r>
          </a:p>
          <a:p>
            <a:r>
              <a:rPr lang="en-US" sz="1200" b="1" i="1" dirty="0"/>
              <a:t>Dilated left ventricle</a:t>
            </a:r>
          </a:p>
          <a:p>
            <a:r>
              <a:rPr lang="en-US" sz="1200" b="1" i="1" dirty="0"/>
              <a:t>Global hypokinesia of left ventricle.</a:t>
            </a:r>
          </a:p>
          <a:p>
            <a:r>
              <a:rPr lang="en-US" sz="1200" b="1" i="1" dirty="0"/>
              <a:t>Transmural and </a:t>
            </a:r>
            <a:r>
              <a:rPr lang="en-US" sz="1200" b="1" i="1" dirty="0" err="1"/>
              <a:t>subenocardial</a:t>
            </a:r>
            <a:r>
              <a:rPr lang="en-US" sz="1200" b="1" i="1" dirty="0"/>
              <a:t> scar (LAD and RCA territory) with poor  likelihood of functional recovery in the anteroseptal segments.</a:t>
            </a:r>
          </a:p>
          <a:p>
            <a:r>
              <a:rPr lang="en-US" sz="1200" b="1" i="1" dirty="0" err="1"/>
              <a:t>Subenocardial</a:t>
            </a:r>
            <a:r>
              <a:rPr lang="en-US" sz="1200" b="1" i="1" dirty="0"/>
              <a:t> infarct involving inferolateral segment of </a:t>
            </a:r>
            <a:r>
              <a:rPr lang="en-US" sz="1200" b="1" i="1" dirty="0" err="1"/>
              <a:t>LCx</a:t>
            </a:r>
            <a:r>
              <a:rPr lang="en-US" sz="1200" b="1" i="1" dirty="0"/>
              <a:t> territory (&lt;50% involvement of myocardium) with likelihood of functional recovery.</a:t>
            </a:r>
          </a:p>
          <a:p>
            <a:r>
              <a:rPr lang="en-IN" sz="1200" b="1" i="1" dirty="0"/>
              <a:t>LVEF   20.6  %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513F-6FF9-4186-8359-3839AB5B2DAE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472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5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798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87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949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72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11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000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464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586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980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216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969696"/>
                </a:solidFill>
              </a:defRPr>
            </a:lvl1pPr>
          </a:lstStyle>
          <a:p>
            <a:fld id="{91214D10-EFDB-4A82-8C43-2C2C832CAC4E}" type="datetimeFigureOut">
              <a:rPr lang="en-IN" smtClean="0"/>
              <a:t>22-02-2019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rgbClr val="777777"/>
                </a:solidFill>
              </a:defRPr>
            </a:lvl1pPr>
          </a:lstStyle>
          <a:p>
            <a:fld id="{92F96053-C0D2-4543-8ED0-159FD68194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0854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9144000" cy="1905000"/>
          </a:xfrm>
        </p:spPr>
        <p:txBody>
          <a:bodyPr>
            <a:noAutofit/>
          </a:bodyPr>
          <a:lstStyle/>
          <a:p>
            <a:r>
              <a:rPr lang="en-US" sz="5400" b="1" i="1" u="sng" dirty="0">
                <a:solidFill>
                  <a:schemeClr val="accent5">
                    <a:lumMod val="75000"/>
                  </a:schemeClr>
                </a:solidFill>
              </a:rPr>
              <a:t>CARDIAC MRI</a:t>
            </a:r>
            <a:br>
              <a:rPr lang="en-US" sz="5400" dirty="0"/>
            </a:br>
            <a:endParaRPr lang="en-I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56388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DR. RISHIKA GUPTA (JR III)</a:t>
            </a: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Department of Radio diagnosis</a:t>
            </a:r>
            <a:endParaRPr lang="en-IN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2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69480" cy="1325562"/>
          </a:xfrm>
        </p:spPr>
        <p:txBody>
          <a:bodyPr/>
          <a:lstStyle/>
          <a:p>
            <a:r>
              <a:rPr lang="en-US" b="1" dirty="0"/>
              <a:t>Cine 4 chamber view</a:t>
            </a:r>
            <a:endParaRPr lang="en-IN" dirty="0"/>
          </a:p>
        </p:txBody>
      </p:sp>
      <p:pic>
        <p:nvPicPr>
          <p:cNvPr id="7173" name="Picture 5" descr="C:\Users\MRI\Downloads\ezgif.com-video-to-gif (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5607"/>
            <a:ext cx="6654800" cy="55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1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69480" cy="1325562"/>
          </a:xfrm>
        </p:spPr>
        <p:txBody>
          <a:bodyPr/>
          <a:lstStyle/>
          <a:p>
            <a:r>
              <a:rPr lang="en-US" b="1" dirty="0"/>
              <a:t>Cine short axis view</a:t>
            </a:r>
            <a:endParaRPr lang="en-IN" dirty="0"/>
          </a:p>
        </p:txBody>
      </p:sp>
      <p:pic>
        <p:nvPicPr>
          <p:cNvPr id="9218" name="Picture 2" descr="C:\Users\MRI\Downloads\ezgif.com-video-to-gif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1894"/>
            <a:ext cx="5346700" cy="55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7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269480" cy="1325562"/>
          </a:xfrm>
        </p:spPr>
        <p:txBody>
          <a:bodyPr/>
          <a:lstStyle/>
          <a:p>
            <a:r>
              <a:rPr lang="en-US" b="1" dirty="0"/>
              <a:t>Perfusion- short axis</a:t>
            </a:r>
            <a:endParaRPr lang="en-IN" b="1" dirty="0"/>
          </a:p>
        </p:txBody>
      </p:sp>
      <p:pic>
        <p:nvPicPr>
          <p:cNvPr id="5122" name="Picture 2" descr="C:\Users\MRI\Downloads\ezgif.com-video-to-gif (6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74800"/>
            <a:ext cx="623454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61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81"/>
            <a:ext cx="7269480" cy="1325562"/>
          </a:xfrm>
        </p:spPr>
        <p:txBody>
          <a:bodyPr/>
          <a:lstStyle/>
          <a:p>
            <a:r>
              <a:rPr lang="en-IN" dirty="0"/>
              <a:t>MAG &amp; PSIR- 4 chamber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264"/>
            <a:ext cx="9144000" cy="321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62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6" y="46039"/>
            <a:ext cx="8202283" cy="1325562"/>
          </a:xfrm>
        </p:spPr>
        <p:txBody>
          <a:bodyPr/>
          <a:lstStyle/>
          <a:p>
            <a:r>
              <a:rPr lang="en-IN" dirty="0"/>
              <a:t>MAG &amp; PSIR – short axis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" y="1600200"/>
            <a:ext cx="9147896" cy="431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5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73"/>
          <a:stretch/>
        </p:blipFill>
        <p:spPr bwMode="auto">
          <a:xfrm>
            <a:off x="35279" y="1600200"/>
            <a:ext cx="9091729" cy="260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22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67000"/>
            <a:ext cx="7269480" cy="1325562"/>
          </a:xfrm>
        </p:spPr>
        <p:txBody>
          <a:bodyPr>
            <a:noAutofit/>
          </a:bodyPr>
          <a:lstStyle/>
          <a:p>
            <a:r>
              <a:rPr lang="en-US" sz="4800" b="1" i="1" dirty="0"/>
              <a:t>THANK YOU!</a:t>
            </a:r>
            <a:br>
              <a:rPr lang="en-IN" sz="4800" b="1" i="1" dirty="0"/>
            </a:br>
            <a:endParaRPr lang="en-IN" sz="4800" b="1" i="1" dirty="0"/>
          </a:p>
        </p:txBody>
      </p:sp>
    </p:spTree>
    <p:extLst>
      <p:ext uri="{BB962C8B-B14F-4D97-AF65-F5344CB8AC3E}">
        <p14:creationId xmlns:p14="http://schemas.microsoft.com/office/powerpoint/2010/main" val="134621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3200"/>
            <a:ext cx="7269480" cy="1325562"/>
          </a:xfrm>
        </p:spPr>
        <p:txBody>
          <a:bodyPr>
            <a:noAutofit/>
          </a:bodyPr>
          <a:lstStyle/>
          <a:p>
            <a:r>
              <a:rPr lang="en-US" sz="5400" b="1" i="1" u="sng" dirty="0"/>
              <a:t>CASE</a:t>
            </a:r>
            <a:br>
              <a:rPr lang="en-US" sz="5400" b="1" i="1" u="sng" dirty="0"/>
            </a:br>
            <a:endParaRPr lang="en-IN" sz="5400" b="1" i="1" u="sng" dirty="0"/>
          </a:p>
        </p:txBody>
      </p:sp>
    </p:spTree>
    <p:extLst>
      <p:ext uri="{BB962C8B-B14F-4D97-AF65-F5344CB8AC3E}">
        <p14:creationId xmlns:p14="http://schemas.microsoft.com/office/powerpoint/2010/main" val="43465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7269480" cy="1325562"/>
          </a:xfrm>
        </p:spPr>
        <p:txBody>
          <a:bodyPr>
            <a:normAutofit/>
          </a:bodyPr>
          <a:lstStyle/>
          <a:p>
            <a:r>
              <a:rPr lang="en-US" sz="4400" b="1" i="1" u="sng" dirty="0"/>
              <a:t>HISTORY</a:t>
            </a:r>
            <a:endParaRPr lang="en-IN" sz="44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067800" cy="5105400"/>
          </a:xfrm>
        </p:spPr>
        <p:txBody>
          <a:bodyPr>
            <a:normAutofit/>
          </a:bodyPr>
          <a:lstStyle/>
          <a:p>
            <a:r>
              <a:rPr lang="en-US" sz="2400" dirty="0"/>
              <a:t>40 year old female patient (1/12/18)</a:t>
            </a:r>
            <a:endParaRPr lang="en-IN" sz="2400" dirty="0"/>
          </a:p>
          <a:p>
            <a:r>
              <a:rPr lang="en-IN" sz="2400" dirty="0"/>
              <a:t>C/O Chest pain since 1 month.</a:t>
            </a:r>
          </a:p>
          <a:p>
            <a:r>
              <a:rPr lang="en-IN" sz="2400" dirty="0"/>
              <a:t>A/W dyspnoea on excretion and bluish discolouration of body.</a:t>
            </a:r>
          </a:p>
          <a:p>
            <a:r>
              <a:rPr lang="en-IN" sz="2400" dirty="0"/>
              <a:t>H/O similar episode 1 year back which subsided on medication.</a:t>
            </a:r>
          </a:p>
          <a:p>
            <a:r>
              <a:rPr lang="en-IN" sz="2400" dirty="0"/>
              <a:t>No H/O DM, TB, HTN, Past surgery</a:t>
            </a:r>
          </a:p>
        </p:txBody>
      </p:sp>
    </p:spTree>
    <p:extLst>
      <p:ext uri="{BB962C8B-B14F-4D97-AF65-F5344CB8AC3E}">
        <p14:creationId xmlns:p14="http://schemas.microsoft.com/office/powerpoint/2010/main" val="316992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43AE-775F-4559-86CB-D029680A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81"/>
            <a:ext cx="7269480" cy="1325562"/>
          </a:xfrm>
        </p:spPr>
        <p:txBody>
          <a:bodyPr/>
          <a:lstStyle/>
          <a:p>
            <a:r>
              <a:rPr lang="en-IN" b="1" i="1" u="sng" dirty="0"/>
              <a:t>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1F40A-0107-4082-A124-E7F5F175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1524001"/>
            <a:ext cx="8334756" cy="5318918"/>
          </a:xfrm>
        </p:spPr>
        <p:txBody>
          <a:bodyPr>
            <a:normAutofit/>
          </a:bodyPr>
          <a:lstStyle/>
          <a:p>
            <a:r>
              <a:rPr lang="en-IN" sz="2400" u="sng" dirty="0"/>
              <a:t>Hb</a:t>
            </a:r>
            <a:r>
              <a:rPr lang="en-IN" sz="2400" dirty="0"/>
              <a:t> – 13gm%</a:t>
            </a:r>
          </a:p>
          <a:p>
            <a:r>
              <a:rPr lang="en-IN" sz="2400" u="sng" dirty="0">
                <a:solidFill>
                  <a:schemeClr val="tx2">
                    <a:lumMod val="75000"/>
                  </a:schemeClr>
                </a:solidFill>
              </a:rPr>
              <a:t>TLC </a:t>
            </a:r>
            <a:r>
              <a:rPr lang="en-IN" sz="2400" dirty="0">
                <a:solidFill>
                  <a:schemeClr val="tx2">
                    <a:lumMod val="75000"/>
                  </a:schemeClr>
                </a:solidFill>
              </a:rPr>
              <a:t>– 12,200/</a:t>
            </a:r>
            <a:r>
              <a:rPr lang="en-IN" sz="2400" dirty="0" err="1">
                <a:solidFill>
                  <a:schemeClr val="tx2">
                    <a:lumMod val="75000"/>
                  </a:schemeClr>
                </a:solidFill>
              </a:rPr>
              <a:t>cumm</a:t>
            </a: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IN" sz="2400" u="sng" dirty="0">
                <a:solidFill>
                  <a:schemeClr val="tx2">
                    <a:lumMod val="75000"/>
                  </a:schemeClr>
                </a:solidFill>
              </a:rPr>
              <a:t>Platelet count</a:t>
            </a:r>
            <a:r>
              <a:rPr lang="en-IN" sz="2400" dirty="0">
                <a:solidFill>
                  <a:schemeClr val="tx2">
                    <a:lumMod val="75000"/>
                  </a:schemeClr>
                </a:solidFill>
              </a:rPr>
              <a:t> -5 lacs/</a:t>
            </a:r>
            <a:r>
              <a:rPr lang="en-IN" sz="2400" dirty="0" err="1">
                <a:solidFill>
                  <a:schemeClr val="tx2">
                    <a:lumMod val="75000"/>
                  </a:schemeClr>
                </a:solidFill>
              </a:rPr>
              <a:t>cumm</a:t>
            </a: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IN" sz="2400" u="sng" dirty="0"/>
              <a:t>S. Sodium</a:t>
            </a:r>
            <a:r>
              <a:rPr lang="en-IN" sz="2400" dirty="0"/>
              <a:t> – 132 </a:t>
            </a:r>
            <a:r>
              <a:rPr lang="en-IN" sz="2400" dirty="0" err="1"/>
              <a:t>mEq</a:t>
            </a:r>
            <a:r>
              <a:rPr lang="en-IN" sz="2400" dirty="0"/>
              <a:t>/L</a:t>
            </a:r>
          </a:p>
          <a:p>
            <a:r>
              <a:rPr lang="en-IN" sz="2400" u="sng" dirty="0"/>
              <a:t>S. Potassium</a:t>
            </a:r>
            <a:r>
              <a:rPr lang="en-IN" sz="2400" dirty="0"/>
              <a:t>- 3.7 </a:t>
            </a:r>
            <a:r>
              <a:rPr lang="en-IN" sz="2400" dirty="0" err="1"/>
              <a:t>mEq</a:t>
            </a:r>
            <a:r>
              <a:rPr lang="en-IN" sz="2400" dirty="0"/>
              <a:t>/L</a:t>
            </a:r>
          </a:p>
          <a:p>
            <a:r>
              <a:rPr lang="en-IN" sz="2400" u="sng" dirty="0"/>
              <a:t>S. urea</a:t>
            </a:r>
            <a:r>
              <a:rPr lang="en-IN" sz="2400" dirty="0"/>
              <a:t>- 29mg/dl</a:t>
            </a:r>
          </a:p>
          <a:p>
            <a:r>
              <a:rPr lang="en-IN" sz="2400" u="sng" dirty="0"/>
              <a:t>S. creatinine</a:t>
            </a:r>
            <a:r>
              <a:rPr lang="en-IN" sz="2400" dirty="0"/>
              <a:t>- 0.64mg/dl</a:t>
            </a:r>
          </a:p>
          <a:p>
            <a:r>
              <a:rPr lang="en-IN" sz="2400" u="sng" dirty="0"/>
              <a:t>INR</a:t>
            </a:r>
            <a:r>
              <a:rPr lang="en-IN" sz="2400" dirty="0"/>
              <a:t>- 1.1</a:t>
            </a:r>
          </a:p>
          <a:p>
            <a:r>
              <a:rPr lang="en-IN" sz="2400" u="sng" dirty="0" err="1"/>
              <a:t>aPTT</a:t>
            </a:r>
            <a:r>
              <a:rPr lang="en-IN" sz="2400" dirty="0"/>
              <a:t>- 22.7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47057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F110C-2CE7-4BB0-9AB0-49FE8B73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7911084" cy="4800599"/>
          </a:xfrm>
        </p:spPr>
        <p:txBody>
          <a:bodyPr>
            <a:normAutofit/>
          </a:bodyPr>
          <a:lstStyle/>
          <a:p>
            <a:r>
              <a:rPr lang="en-IN" sz="2800" u="sng" dirty="0">
                <a:solidFill>
                  <a:schemeClr val="tx2">
                    <a:lumMod val="75000"/>
                  </a:schemeClr>
                </a:solidFill>
              </a:rPr>
              <a:t>ECG</a:t>
            </a:r>
            <a:r>
              <a:rPr lang="en-IN" sz="2800" u="sng" dirty="0"/>
              <a:t>- </a:t>
            </a:r>
            <a:r>
              <a:rPr lang="en-IN" sz="2800" dirty="0"/>
              <a:t>showed sinus tachycardia with left bundle branch block and few ventricular premature beats.</a:t>
            </a:r>
          </a:p>
          <a:p>
            <a:endParaRPr lang="en-IN" sz="2800" dirty="0"/>
          </a:p>
          <a:p>
            <a:r>
              <a:rPr lang="en-IN" sz="2800" u="sng" dirty="0">
                <a:solidFill>
                  <a:schemeClr val="tx2">
                    <a:lumMod val="75000"/>
                  </a:schemeClr>
                </a:solidFill>
              </a:rPr>
              <a:t>2D ECHO </a:t>
            </a:r>
            <a:r>
              <a:rPr lang="en-IN" sz="2800" u="sng" dirty="0"/>
              <a:t>(</a:t>
            </a:r>
            <a:r>
              <a:rPr lang="en-IN" sz="2800" dirty="0"/>
              <a:t>22/11/18)- LV mass- 41 x 31 mm in apical septal area. RV mass- 16 x 24mm in  apical area. Hypokinetic left ventricle .</a:t>
            </a:r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58579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269480" cy="1325562"/>
          </a:xfrm>
        </p:spPr>
        <p:txBody>
          <a:bodyPr>
            <a:normAutofit/>
          </a:bodyPr>
          <a:lstStyle/>
          <a:p>
            <a:r>
              <a:rPr lang="en-US" sz="4400" b="1" i="1" u="sng" dirty="0"/>
              <a:t>TECHNIQUE</a:t>
            </a:r>
            <a:endParaRPr lang="en-IN" sz="44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67970"/>
            <a:ext cx="83058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Plain </a:t>
            </a:r>
            <a:r>
              <a:rPr lang="en-US" sz="2400" dirty="0" err="1"/>
              <a:t>multiplanar</a:t>
            </a:r>
            <a:r>
              <a:rPr lang="en-US" sz="2400" dirty="0"/>
              <a:t> cardiac MR was performed. </a:t>
            </a:r>
          </a:p>
          <a:p>
            <a:pPr marL="0" indent="0">
              <a:buNone/>
            </a:pPr>
            <a:r>
              <a:rPr lang="en-US" sz="2400" dirty="0"/>
              <a:t>Acquisition was performed  in :</a:t>
            </a:r>
          </a:p>
          <a:p>
            <a:r>
              <a:rPr lang="en-US" sz="2400" dirty="0"/>
              <a:t>Four-chamber - 	T2 HASTE, TRUFI, Cine, perfusion</a:t>
            </a:r>
          </a:p>
          <a:p>
            <a:r>
              <a:rPr lang="en-US" sz="2400" dirty="0"/>
              <a:t>Short axis - Cine, perfusion</a:t>
            </a:r>
          </a:p>
          <a:p>
            <a:r>
              <a:rPr lang="en-US" sz="2400" dirty="0"/>
              <a:t>Two- chamber views - Cine.</a:t>
            </a:r>
          </a:p>
          <a:p>
            <a:r>
              <a:rPr lang="en-US" sz="2400" dirty="0"/>
              <a:t>LVOT; RVOT </a:t>
            </a:r>
          </a:p>
          <a:p>
            <a:pPr marL="0" indent="0">
              <a:buNone/>
            </a:pPr>
            <a:r>
              <a:rPr lang="en-US" sz="2400" dirty="0"/>
              <a:t>Delayed post contrast viability imaging was also performed with IR sequences(phase sensitive and magnitude).</a:t>
            </a:r>
            <a:endParaRPr lang="en-IN" sz="2400" dirty="0"/>
          </a:p>
          <a:p>
            <a:pPr marL="0" indent="0">
              <a:buNone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7997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269480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T2 HASTE 4 CHAMBER VIEW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671"/>
            <a:ext cx="91535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01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69480" cy="1325562"/>
          </a:xfrm>
        </p:spPr>
        <p:txBody>
          <a:bodyPr/>
          <a:lstStyle/>
          <a:p>
            <a:r>
              <a:rPr lang="en-US" dirty="0"/>
              <a:t>TRUFI 4 Chamber view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1337734"/>
            <a:ext cx="9082741" cy="452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7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7269480" cy="1325562"/>
          </a:xfrm>
        </p:spPr>
        <p:txBody>
          <a:bodyPr/>
          <a:lstStyle/>
          <a:p>
            <a:r>
              <a:rPr lang="en-US" b="1" dirty="0"/>
              <a:t>Cine 4 chamber view</a:t>
            </a:r>
            <a:endParaRPr lang="en-IN" b="1" dirty="0"/>
          </a:p>
        </p:txBody>
      </p:sp>
      <p:pic>
        <p:nvPicPr>
          <p:cNvPr id="8194" name="Picture 2" descr="C:\Users\MRI\Downloads\ezgif.com-video-to-gif (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219200"/>
            <a:ext cx="6185877" cy="53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7474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417</TotalTime>
  <Words>486</Words>
  <Application>Microsoft Office PowerPoint</Application>
  <PresentationFormat>On-screen Show (4:3)</PresentationFormat>
  <Paragraphs>67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Schoolbook</vt:lpstr>
      <vt:lpstr>Wingdings 2</vt:lpstr>
      <vt:lpstr>View</vt:lpstr>
      <vt:lpstr>CARDIAC MRI </vt:lpstr>
      <vt:lpstr>CASE </vt:lpstr>
      <vt:lpstr>HISTORY</vt:lpstr>
      <vt:lpstr>INVESTIGATIONS</vt:lpstr>
      <vt:lpstr>PowerPoint Presentation</vt:lpstr>
      <vt:lpstr>TECHNIQUE</vt:lpstr>
      <vt:lpstr>T2 HASTE 4 CHAMBER VIEW </vt:lpstr>
      <vt:lpstr>TRUFI 4 Chamber view </vt:lpstr>
      <vt:lpstr>Cine 4 chamber view</vt:lpstr>
      <vt:lpstr>Cine 4 chamber view</vt:lpstr>
      <vt:lpstr>Cine short axis view</vt:lpstr>
      <vt:lpstr>Perfusion- short axis</vt:lpstr>
      <vt:lpstr>MAG &amp; PSIR- 4 chamber view</vt:lpstr>
      <vt:lpstr>MAG &amp; PSIR – short axis view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MRI</dc:creator>
  <cp:lastModifiedBy>rishika gupta</cp:lastModifiedBy>
  <cp:revision>43</cp:revision>
  <dcterms:created xsi:type="dcterms:W3CDTF">2019-02-18T05:22:26Z</dcterms:created>
  <dcterms:modified xsi:type="dcterms:W3CDTF">2019-02-22T06:17:17Z</dcterms:modified>
</cp:coreProperties>
</file>