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57" r:id="rId4"/>
    <p:sldId id="288" r:id="rId5"/>
    <p:sldId id="266" r:id="rId6"/>
    <p:sldId id="287" r:id="rId7"/>
    <p:sldId id="260" r:id="rId8"/>
    <p:sldId id="259" r:id="rId9"/>
    <p:sldId id="268" r:id="rId10"/>
    <p:sldId id="261" r:id="rId11"/>
    <p:sldId id="285" r:id="rId12"/>
    <p:sldId id="274" r:id="rId13"/>
    <p:sldId id="275" r:id="rId14"/>
    <p:sldId id="276" r:id="rId15"/>
    <p:sldId id="278" r:id="rId16"/>
    <p:sldId id="279" r:id="rId17"/>
    <p:sldId id="269" r:id="rId18"/>
    <p:sldId id="263" r:id="rId19"/>
    <p:sldId id="265" r:id="rId20"/>
    <p:sldId id="289" r:id="rId21"/>
    <p:sldId id="290" r:id="rId22"/>
    <p:sldId id="291" r:id="rId23"/>
    <p:sldId id="264"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2514"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CE3A7-9CC1-E947-B41A-940BA5D310AB}"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CE57C-B6C8-5D4A-B6BF-57BD8A86B9F7}" type="slidenum">
              <a:rPr lang="en-US" smtClean="0"/>
              <a:pPr/>
              <a:t>‹#›</a:t>
            </a:fld>
            <a:endParaRPr lang="en-US"/>
          </a:p>
        </p:txBody>
      </p:sp>
    </p:spTree>
    <p:extLst>
      <p:ext uri="{BB962C8B-B14F-4D97-AF65-F5344CB8AC3E}">
        <p14:creationId xmlns:p14="http://schemas.microsoft.com/office/powerpoint/2010/main" val="4100646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s.rsna.org/doi/full/10.1148/rg.33411576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ADC</a:t>
            </a:r>
          </a:p>
          <a:p>
            <a:r>
              <a:rPr lang="en-US" dirty="0"/>
              <a:t>DIFFUSION </a:t>
            </a:r>
          </a:p>
        </p:txBody>
      </p:sp>
      <p:sp>
        <p:nvSpPr>
          <p:cNvPr id="4" name="Slide Number Placeholder 3"/>
          <p:cNvSpPr>
            <a:spLocks noGrp="1"/>
          </p:cNvSpPr>
          <p:nvPr>
            <p:ph type="sldNum" sz="quarter" idx="10"/>
          </p:nvPr>
        </p:nvSpPr>
        <p:spPr/>
        <p:txBody>
          <a:bodyPr/>
          <a:lstStyle/>
          <a:p>
            <a:fld id="{3A1CE57C-B6C8-5D4A-B6BF-57BD8A86B9F7}" type="slidenum">
              <a:rPr lang="en-US" smtClean="0"/>
              <a:pPr/>
              <a:t>3</a:t>
            </a:fld>
            <a:endParaRPr lang="en-US"/>
          </a:p>
        </p:txBody>
      </p:sp>
    </p:spTree>
    <p:extLst>
      <p:ext uri="{BB962C8B-B14F-4D97-AF65-F5344CB8AC3E}">
        <p14:creationId xmlns:p14="http://schemas.microsoft.com/office/powerpoint/2010/main" val="418301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The sciatic plexus is formed by the ventral rami of the L4–S3 nerve roots, which join to form the </a:t>
            </a:r>
            <a:r>
              <a:rPr lang="en-IN" dirty="0" err="1" smtClean="0"/>
              <a:t>tibial</a:t>
            </a:r>
            <a:r>
              <a:rPr lang="en-IN" dirty="0" smtClean="0"/>
              <a:t>, common </a:t>
            </a:r>
            <a:r>
              <a:rPr lang="en-IN" dirty="0" err="1" smtClean="0"/>
              <a:t>peroneal</a:t>
            </a:r>
            <a:r>
              <a:rPr lang="en-IN" dirty="0" smtClean="0"/>
              <a:t>, and posterior femoral cutaneous nerves. After the sciatic plexus exits the pelvis through the greater sciatic foramen (which descends anterior, above, or through the </a:t>
            </a:r>
            <a:r>
              <a:rPr lang="en-IN" dirty="0" err="1" smtClean="0"/>
              <a:t>piriformis</a:t>
            </a:r>
            <a:r>
              <a:rPr lang="en-IN" dirty="0" smtClean="0"/>
              <a:t> muscle), the </a:t>
            </a:r>
            <a:r>
              <a:rPr lang="en-IN" dirty="0" err="1" smtClean="0"/>
              <a:t>tibial</a:t>
            </a:r>
            <a:r>
              <a:rPr lang="en-IN" dirty="0" smtClean="0"/>
              <a:t> and common </a:t>
            </a:r>
            <a:r>
              <a:rPr lang="en-IN" dirty="0" err="1" smtClean="0"/>
              <a:t>peroneal</a:t>
            </a:r>
            <a:r>
              <a:rPr lang="en-IN" dirty="0" smtClean="0"/>
              <a:t> components become enclosed in a common nerve sheath, forming the sciatic nerve. The sciatic nerve then enters the gluteal region and courses inferiorly between the adductor </a:t>
            </a:r>
            <a:r>
              <a:rPr lang="en-IN" dirty="0" err="1" smtClean="0"/>
              <a:t>magnus</a:t>
            </a:r>
            <a:r>
              <a:rPr lang="en-IN" dirty="0" smtClean="0"/>
              <a:t> and gluteus </a:t>
            </a:r>
            <a:r>
              <a:rPr lang="en-IN" dirty="0" err="1" smtClean="0"/>
              <a:t>maximus</a:t>
            </a:r>
            <a:r>
              <a:rPr lang="en-IN" dirty="0" smtClean="0"/>
              <a:t> muscles to the distal one-third of the thigh, where it divides into the </a:t>
            </a:r>
            <a:r>
              <a:rPr lang="en-IN" dirty="0" err="1" smtClean="0"/>
              <a:t>tibial</a:t>
            </a:r>
            <a:r>
              <a:rPr lang="en-IN" dirty="0" smtClean="0"/>
              <a:t> and common </a:t>
            </a:r>
            <a:r>
              <a:rPr lang="en-IN" dirty="0" err="1" smtClean="0"/>
              <a:t>peroneal</a:t>
            </a:r>
            <a:r>
              <a:rPr lang="en-IN" dirty="0" smtClean="0"/>
              <a:t> trunks. The posterior femoral cutaneous nerve is a sensory branch of the sacral plexus that arises from the posterior divisions of the S1 and S2 roots and the anterior divisions of the S2 and S3 roots and travels immediately </a:t>
            </a:r>
            <a:r>
              <a:rPr lang="en-IN" dirty="0" err="1" smtClean="0"/>
              <a:t>posterolateral</a:t>
            </a:r>
            <a:r>
              <a:rPr lang="en-IN" dirty="0" smtClean="0"/>
              <a:t> to the sciatic nerve. It courses under the gluteus </a:t>
            </a:r>
            <a:r>
              <a:rPr lang="en-IN" dirty="0" err="1" smtClean="0"/>
              <a:t>maximus</a:t>
            </a:r>
            <a:r>
              <a:rPr lang="en-IN" dirty="0" smtClean="0"/>
              <a:t>, branches into the </a:t>
            </a:r>
            <a:r>
              <a:rPr lang="en-IN" dirty="0" err="1" smtClean="0"/>
              <a:t>perineal</a:t>
            </a:r>
            <a:r>
              <a:rPr lang="en-IN" dirty="0" smtClean="0"/>
              <a:t> and inferior </a:t>
            </a:r>
            <a:r>
              <a:rPr lang="en-IN" dirty="0" err="1" smtClean="0"/>
              <a:t>cluneal</a:t>
            </a:r>
            <a:r>
              <a:rPr lang="en-IN" dirty="0" smtClean="0"/>
              <a:t> nerves, and descends in the posterior thigh over the long head of the biceps </a:t>
            </a:r>
            <a:r>
              <a:rPr lang="en-IN" dirty="0" err="1" smtClean="0"/>
              <a:t>femoris</a:t>
            </a:r>
            <a:r>
              <a:rPr lang="en-IN" dirty="0" smtClean="0"/>
              <a:t> to the back of the knee, where it pierces the deep fascia and accompanies the small saphenous vein to the middle back of the leg. The terminal segments of the posterior femoral cutaneous nerve communicate with the </a:t>
            </a:r>
            <a:r>
              <a:rPr lang="en-IN" dirty="0" err="1" smtClean="0"/>
              <a:t>sural</a:t>
            </a:r>
            <a:r>
              <a:rPr lang="en-IN" dirty="0" smtClean="0"/>
              <a:t> nerve (</a:t>
            </a:r>
            <a:r>
              <a:rPr lang="en-IN" dirty="0" smtClean="0">
                <a:hlinkClick r:id="rId3"/>
              </a:rPr>
              <a:t>9</a:t>
            </a:r>
            <a:r>
              <a:rPr lang="en-IN" dirty="0" smtClean="0"/>
              <a:t>,</a:t>
            </a:r>
            <a:r>
              <a:rPr lang="en-IN" dirty="0" smtClean="0">
                <a:hlinkClick r:id="rId3"/>
              </a:rPr>
              <a:t>12</a:t>
            </a:r>
            <a:r>
              <a:rPr lang="en-IN" dirty="0" smtClean="0"/>
              <a:t>,</a:t>
            </a:r>
            <a:r>
              <a:rPr lang="en-IN" dirty="0" smtClean="0">
                <a:hlinkClick r:id="rId3"/>
              </a:rPr>
              <a:t>21</a:t>
            </a:r>
            <a:r>
              <a:rPr lang="en-IN" dirty="0" smtClean="0"/>
              <a:t>). The sciatic plexus and sciatic nerves are consistently seen at MR </a:t>
            </a:r>
            <a:r>
              <a:rPr lang="en-IN" dirty="0" err="1" smtClean="0"/>
              <a:t>neurography</a:t>
            </a:r>
            <a:r>
              <a:rPr lang="en-IN" dirty="0" smtClean="0"/>
              <a:t>, normally with symmetric morphologic characteristics and signal intensity, given the limitations of inconsistent fat suppression (</a:t>
            </a:r>
            <a:r>
              <a:rPr lang="en-IN" dirty="0" smtClean="0">
                <a:hlinkClick r:id="rId3"/>
              </a:rPr>
              <a:t>Fig 8</a:t>
            </a:r>
            <a:r>
              <a:rPr lang="en-IN" dirty="0" smtClean="0"/>
              <a:t>).</a:t>
            </a:r>
          </a:p>
          <a:p>
            <a:endParaRPr lang="en-IN" dirty="0"/>
          </a:p>
        </p:txBody>
      </p:sp>
      <p:sp>
        <p:nvSpPr>
          <p:cNvPr id="4" name="Slide Number Placeholder 3"/>
          <p:cNvSpPr>
            <a:spLocks noGrp="1"/>
          </p:cNvSpPr>
          <p:nvPr>
            <p:ph type="sldNum" sz="quarter" idx="10"/>
          </p:nvPr>
        </p:nvSpPr>
        <p:spPr/>
        <p:txBody>
          <a:bodyPr/>
          <a:lstStyle/>
          <a:p>
            <a:fld id="{3A1CE57C-B6C8-5D4A-B6BF-57BD8A86B9F7}" type="slidenum">
              <a:rPr lang="en-US" smtClean="0"/>
              <a:pPr/>
              <a:t>16</a:t>
            </a:fld>
            <a:endParaRPr lang="en-US"/>
          </a:p>
        </p:txBody>
      </p:sp>
    </p:spTree>
    <p:extLst>
      <p:ext uri="{BB962C8B-B14F-4D97-AF65-F5344CB8AC3E}">
        <p14:creationId xmlns:p14="http://schemas.microsoft.com/office/powerpoint/2010/main" val="220824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C256E4C-5116-428F-A4E0-1C403C219CB5}" type="datetimeFigureOut">
              <a:rPr lang="en-IN" smtClean="0"/>
              <a:pPr/>
              <a:t>22-02-2019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5FEE5C-7878-4210-8EC6-D347E3BB985F}" type="slidenum">
              <a:rPr lang="en-IN" smtClean="0"/>
              <a:pPr/>
              <a:t>‹#›</a:t>
            </a:fld>
            <a:endParaRPr lang="en-IN"/>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0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C000"/>
                </a:solidFill>
              </a:rPr>
              <a:t>ADVANCES </a:t>
            </a:r>
            <a:r>
              <a:rPr lang="en-US" b="1">
                <a:solidFill>
                  <a:srgbClr val="FFC000"/>
                </a:solidFill>
              </a:rPr>
              <a:t>IN </a:t>
            </a:r>
            <a:r>
              <a:rPr lang="en-US" b="1" smtClean="0">
                <a:solidFill>
                  <a:srgbClr val="FFC000"/>
                </a:solidFill>
              </a:rPr>
              <a:t>SPINE </a:t>
            </a:r>
            <a:r>
              <a:rPr lang="en-US" b="1" dirty="0">
                <a:solidFill>
                  <a:srgbClr val="FFC000"/>
                </a:solidFill>
              </a:rPr>
              <a:t>IMAGING ON MRI</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484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Post Processed</a:t>
            </a:r>
          </a:p>
        </p:txBody>
      </p:sp>
      <p:pic>
        <p:nvPicPr>
          <p:cNvPr id="4" name="Content Placeholder 3" descr="Results MR Basic Reading.0002.jpg"/>
          <p:cNvPicPr>
            <a:picLocks noGrp="1" noChangeAspect="1"/>
          </p:cNvPicPr>
          <p:nvPr>
            <p:ph idx="1"/>
          </p:nvPr>
        </p:nvPicPr>
        <p:blipFill>
          <a:blip r:embed="rId2" cstate="email">
            <a:extLst>
              <a:ext uri="{28A0092B-C50C-407E-A947-70E740481C1C}">
                <a14:useLocalDpi xmlns:a14="http://schemas.microsoft.com/office/drawing/2010/main" val="0"/>
              </a:ext>
            </a:extLst>
          </a:blip>
          <a:srcRect t="18204" b="18204"/>
          <a:stretch>
            <a:fillRect/>
          </a:stretch>
        </p:blipFill>
        <p:spPr/>
      </p:pic>
    </p:spTree>
    <p:extLst>
      <p:ext uri="{BB962C8B-B14F-4D97-AF65-F5344CB8AC3E}">
        <p14:creationId xmlns:p14="http://schemas.microsoft.com/office/powerpoint/2010/main" val="359286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Lumbar Plexus Imaging</a:t>
            </a:r>
            <a:r>
              <a:rPr lang="en-IN" dirty="0"/>
              <a:t/>
            </a:r>
            <a:br>
              <a:rPr lang="en-IN" dirty="0"/>
            </a:br>
            <a:endParaRPr lang="en-IN" dirty="0"/>
          </a:p>
        </p:txBody>
      </p:sp>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1621" r="68549" b="17864"/>
          <a:stretch/>
        </p:blipFill>
        <p:spPr bwMode="auto">
          <a:xfrm>
            <a:off x="117628" y="1417638"/>
            <a:ext cx="2969581" cy="323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7016" r="35598" b="21402"/>
          <a:stretch/>
        </p:blipFill>
        <p:spPr bwMode="auto">
          <a:xfrm>
            <a:off x="3176124" y="1358971"/>
            <a:ext cx="2791751" cy="31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1178" t="2906" r="1721" b="22446"/>
          <a:stretch/>
        </p:blipFill>
        <p:spPr bwMode="auto">
          <a:xfrm>
            <a:off x="6085209" y="1468894"/>
            <a:ext cx="2807937" cy="305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51385" y="4562935"/>
            <a:ext cx="923651" cy="369332"/>
          </a:xfrm>
          <a:prstGeom prst="rect">
            <a:avLst/>
          </a:prstGeom>
        </p:spPr>
        <p:txBody>
          <a:bodyPr wrap="none">
            <a:spAutoFit/>
          </a:bodyPr>
          <a:lstStyle/>
          <a:p>
            <a:r>
              <a:rPr lang="en-US" dirty="0">
                <a:solidFill>
                  <a:srgbClr val="FFFF00"/>
                </a:solidFill>
              </a:rPr>
              <a:t>3D VIBE</a:t>
            </a:r>
            <a:endParaRPr lang="en-IN" dirty="0"/>
          </a:p>
        </p:txBody>
      </p:sp>
      <p:sp>
        <p:nvSpPr>
          <p:cNvPr id="8" name="Rectangle 7"/>
          <p:cNvSpPr/>
          <p:nvPr/>
        </p:nvSpPr>
        <p:spPr>
          <a:xfrm>
            <a:off x="4247552" y="4562935"/>
            <a:ext cx="648896" cy="369332"/>
          </a:xfrm>
          <a:prstGeom prst="rect">
            <a:avLst/>
          </a:prstGeom>
        </p:spPr>
        <p:txBody>
          <a:bodyPr wrap="none">
            <a:spAutoFit/>
          </a:bodyPr>
          <a:lstStyle/>
          <a:p>
            <a:r>
              <a:rPr lang="en-US" dirty="0">
                <a:solidFill>
                  <a:srgbClr val="FFFF00"/>
                </a:solidFill>
              </a:rPr>
              <a:t>DESS</a:t>
            </a:r>
            <a:endParaRPr lang="en-IN" dirty="0"/>
          </a:p>
        </p:txBody>
      </p:sp>
      <p:sp>
        <p:nvSpPr>
          <p:cNvPr id="9" name="Rectangle 8"/>
          <p:cNvSpPr/>
          <p:nvPr/>
        </p:nvSpPr>
        <p:spPr>
          <a:xfrm>
            <a:off x="6882161" y="4562935"/>
            <a:ext cx="1523750" cy="369332"/>
          </a:xfrm>
          <a:prstGeom prst="rect">
            <a:avLst/>
          </a:prstGeom>
        </p:spPr>
        <p:txBody>
          <a:bodyPr wrap="none">
            <a:spAutoFit/>
          </a:bodyPr>
          <a:lstStyle/>
          <a:p>
            <a:r>
              <a:rPr lang="en-US" dirty="0">
                <a:solidFill>
                  <a:srgbClr val="FFFF00"/>
                </a:solidFill>
              </a:rPr>
              <a:t>STIR 3D </a:t>
            </a:r>
            <a:r>
              <a:rPr lang="en-US" dirty="0" smtClean="0">
                <a:solidFill>
                  <a:srgbClr val="FFFF00"/>
                </a:solidFill>
              </a:rPr>
              <a:t>SPACE</a:t>
            </a:r>
            <a:endParaRPr lang="en-US" dirty="0">
              <a:solidFill>
                <a:srgbClr val="FFFF00"/>
              </a:solidFill>
            </a:endParaRPr>
          </a:p>
        </p:txBody>
      </p:sp>
      <p:sp>
        <p:nvSpPr>
          <p:cNvPr id="10" name="TextBox 9"/>
          <p:cNvSpPr txBox="1"/>
          <p:nvPr/>
        </p:nvSpPr>
        <p:spPr>
          <a:xfrm>
            <a:off x="117628" y="4992786"/>
            <a:ext cx="2969581" cy="1754326"/>
          </a:xfrm>
          <a:prstGeom prst="rect">
            <a:avLst/>
          </a:prstGeom>
          <a:noFill/>
        </p:spPr>
        <p:txBody>
          <a:bodyPr wrap="square" rtlCol="0">
            <a:spAutoFit/>
          </a:bodyPr>
          <a:lstStyle/>
          <a:p>
            <a:r>
              <a:rPr lang="en-US" dirty="0" smtClean="0"/>
              <a:t>- T1-weighted </a:t>
            </a:r>
            <a:r>
              <a:rPr lang="en-US" dirty="0"/>
              <a:t>images with high contrast and spatial resolution </a:t>
            </a:r>
          </a:p>
          <a:p>
            <a:r>
              <a:rPr lang="en-US" dirty="0" smtClean="0"/>
              <a:t>- relatively </a:t>
            </a:r>
            <a:r>
              <a:rPr lang="en-US" dirty="0"/>
              <a:t>short acquisition time</a:t>
            </a:r>
          </a:p>
          <a:p>
            <a:endParaRPr lang="en-IN" dirty="0"/>
          </a:p>
        </p:txBody>
      </p:sp>
      <p:sp>
        <p:nvSpPr>
          <p:cNvPr id="11" name="TextBox 10"/>
          <p:cNvSpPr txBox="1"/>
          <p:nvPr/>
        </p:nvSpPr>
        <p:spPr>
          <a:xfrm>
            <a:off x="3117457" y="5130350"/>
            <a:ext cx="2909085" cy="923330"/>
          </a:xfrm>
          <a:prstGeom prst="rect">
            <a:avLst/>
          </a:prstGeom>
          <a:noFill/>
        </p:spPr>
        <p:txBody>
          <a:bodyPr wrap="square" rtlCol="0">
            <a:spAutoFit/>
          </a:bodyPr>
          <a:lstStyle/>
          <a:p>
            <a:pPr marL="285750" indent="-285750">
              <a:buFontTx/>
              <a:buChar char="-"/>
            </a:pPr>
            <a:r>
              <a:rPr lang="en-US" u="sng" dirty="0" smtClean="0"/>
              <a:t>D</a:t>
            </a:r>
            <a:r>
              <a:rPr lang="en-US" dirty="0" smtClean="0"/>
              <a:t>ouble</a:t>
            </a:r>
            <a:r>
              <a:rPr lang="en-US" dirty="0"/>
              <a:t> </a:t>
            </a:r>
            <a:r>
              <a:rPr lang="en-US" u="sng" dirty="0"/>
              <a:t>E</a:t>
            </a:r>
            <a:r>
              <a:rPr lang="en-US" dirty="0"/>
              <a:t>cho </a:t>
            </a:r>
            <a:r>
              <a:rPr lang="en-US" u="sng" dirty="0"/>
              <a:t>S</a:t>
            </a:r>
            <a:r>
              <a:rPr lang="en-US" dirty="0"/>
              <a:t>teady </a:t>
            </a:r>
            <a:r>
              <a:rPr lang="en-US" u="sng" dirty="0" smtClean="0"/>
              <a:t>S</a:t>
            </a:r>
            <a:r>
              <a:rPr lang="en-US" dirty="0" smtClean="0"/>
              <a:t>tate</a:t>
            </a:r>
          </a:p>
          <a:p>
            <a:pPr marL="285750" indent="-285750">
              <a:buFontTx/>
              <a:buChar char="-"/>
            </a:pPr>
            <a:r>
              <a:rPr lang="en-US" dirty="0"/>
              <a:t>High SNR</a:t>
            </a:r>
          </a:p>
          <a:p>
            <a:endParaRPr lang="en-IN" dirty="0"/>
          </a:p>
        </p:txBody>
      </p:sp>
      <p:sp>
        <p:nvSpPr>
          <p:cNvPr id="12" name="Rectangle 11"/>
          <p:cNvSpPr/>
          <p:nvPr/>
        </p:nvSpPr>
        <p:spPr>
          <a:xfrm>
            <a:off x="5967875" y="5070330"/>
            <a:ext cx="3079021" cy="1477328"/>
          </a:xfrm>
          <a:prstGeom prst="rect">
            <a:avLst/>
          </a:prstGeom>
        </p:spPr>
        <p:txBody>
          <a:bodyPr wrap="square">
            <a:spAutoFit/>
          </a:bodyPr>
          <a:lstStyle/>
          <a:p>
            <a:pPr marL="285750" indent="-285750">
              <a:buFontTx/>
              <a:buChar char="-"/>
            </a:pPr>
            <a:r>
              <a:rPr lang="en-US" dirty="0"/>
              <a:t>enables acquisition of high resolution 3D datasets</a:t>
            </a:r>
          </a:p>
          <a:p>
            <a:pPr marL="285750" indent="-285750">
              <a:buFontTx/>
              <a:buChar char="-"/>
            </a:pPr>
            <a:r>
              <a:rPr lang="en-US" dirty="0"/>
              <a:t>can obtain heavily T2W images as well as T1W or FLAIR images</a:t>
            </a:r>
            <a:endParaRPr lang="en-US" u="sng" dirty="0">
              <a:solidFill>
                <a:srgbClr val="FFFF00"/>
              </a:solidFill>
            </a:endParaRPr>
          </a:p>
        </p:txBody>
      </p:sp>
    </p:spTree>
    <p:extLst>
      <p:ext uri="{BB962C8B-B14F-4D97-AF65-F5344CB8AC3E}">
        <p14:creationId xmlns:p14="http://schemas.microsoft.com/office/powerpoint/2010/main" val="82204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38200"/>
            <a:ext cx="47244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2971800" y="28194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971800" y="32004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971800" y="3390900"/>
            <a:ext cx="9144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2895599"/>
            <a:ext cx="1905000" cy="646331"/>
          </a:xfrm>
          <a:prstGeom prst="rect">
            <a:avLst/>
          </a:prstGeom>
          <a:noFill/>
        </p:spPr>
        <p:txBody>
          <a:bodyPr wrap="square" rtlCol="0">
            <a:spAutoFit/>
          </a:bodyPr>
          <a:lstStyle/>
          <a:p>
            <a:r>
              <a:rPr lang="en-US" dirty="0"/>
              <a:t>Ganglions of lumbar plexus</a:t>
            </a:r>
          </a:p>
        </p:txBody>
      </p:sp>
    </p:spTree>
    <p:extLst>
      <p:ext uri="{BB962C8B-B14F-4D97-AF65-F5344CB8AC3E}">
        <p14:creationId xmlns:p14="http://schemas.microsoft.com/office/powerpoint/2010/main" val="3007634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8348" y="213105"/>
            <a:ext cx="5438775" cy="657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3202557" y="2533291"/>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3048000" y="3733800"/>
            <a:ext cx="2667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19045" y="2209800"/>
            <a:ext cx="2186773" cy="646331"/>
          </a:xfrm>
          <a:prstGeom prst="rect">
            <a:avLst/>
          </a:prstGeom>
          <a:noFill/>
        </p:spPr>
        <p:txBody>
          <a:bodyPr wrap="square" rtlCol="0">
            <a:spAutoFit/>
          </a:bodyPr>
          <a:lstStyle/>
          <a:p>
            <a:r>
              <a:rPr lang="en-US" dirty="0"/>
              <a:t>Lateral femoral cutaneous nerve</a:t>
            </a:r>
          </a:p>
        </p:txBody>
      </p:sp>
      <p:sp>
        <p:nvSpPr>
          <p:cNvPr id="7" name="TextBox 6"/>
          <p:cNvSpPr txBox="1"/>
          <p:nvPr/>
        </p:nvSpPr>
        <p:spPr>
          <a:xfrm>
            <a:off x="1652065" y="3373094"/>
            <a:ext cx="1706878" cy="369332"/>
          </a:xfrm>
          <a:prstGeom prst="rect">
            <a:avLst/>
          </a:prstGeom>
          <a:noFill/>
        </p:spPr>
        <p:txBody>
          <a:bodyPr wrap="none" rtlCol="0">
            <a:spAutoFit/>
          </a:bodyPr>
          <a:lstStyle/>
          <a:p>
            <a:r>
              <a:rPr lang="en-US" dirty="0" err="1" smtClean="0"/>
              <a:t>Obturator</a:t>
            </a:r>
            <a:r>
              <a:rPr lang="en-US" dirty="0" smtClean="0"/>
              <a:t> </a:t>
            </a:r>
            <a:r>
              <a:rPr lang="en-US" dirty="0"/>
              <a:t>nerve</a:t>
            </a:r>
          </a:p>
        </p:txBody>
      </p:sp>
    </p:spTree>
    <p:extLst>
      <p:ext uri="{BB962C8B-B14F-4D97-AF65-F5344CB8AC3E}">
        <p14:creationId xmlns:p14="http://schemas.microsoft.com/office/powerpoint/2010/main" val="68975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661988"/>
            <a:ext cx="389572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3276600" y="21336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81200" y="1810911"/>
            <a:ext cx="2013693" cy="369332"/>
          </a:xfrm>
          <a:prstGeom prst="rect">
            <a:avLst/>
          </a:prstGeom>
          <a:noFill/>
        </p:spPr>
        <p:txBody>
          <a:bodyPr wrap="none" rtlCol="0">
            <a:spAutoFit/>
          </a:bodyPr>
          <a:lstStyle/>
          <a:p>
            <a:r>
              <a:rPr lang="en-US" dirty="0" err="1"/>
              <a:t>Ilioinguinal</a:t>
            </a:r>
            <a:r>
              <a:rPr lang="en-US" dirty="0"/>
              <a:t> nerve</a:t>
            </a:r>
          </a:p>
        </p:txBody>
      </p:sp>
    </p:spTree>
    <p:extLst>
      <p:ext uri="{BB962C8B-B14F-4D97-AF65-F5344CB8AC3E}">
        <p14:creationId xmlns:p14="http://schemas.microsoft.com/office/powerpoint/2010/main" val="426419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633413"/>
            <a:ext cx="431482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3276600" y="41148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45282" y="4583502"/>
            <a:ext cx="1662635" cy="369332"/>
          </a:xfrm>
          <a:prstGeom prst="rect">
            <a:avLst/>
          </a:prstGeom>
          <a:noFill/>
        </p:spPr>
        <p:txBody>
          <a:bodyPr wrap="none" rtlCol="0">
            <a:spAutoFit/>
          </a:bodyPr>
          <a:lstStyle/>
          <a:p>
            <a:r>
              <a:rPr lang="en-US" dirty="0"/>
              <a:t>Femoral nerve</a:t>
            </a:r>
          </a:p>
        </p:txBody>
      </p:sp>
    </p:spTree>
    <p:extLst>
      <p:ext uri="{BB962C8B-B14F-4D97-AF65-F5344CB8AC3E}">
        <p14:creationId xmlns:p14="http://schemas.microsoft.com/office/powerpoint/2010/main" val="1083377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80988"/>
            <a:ext cx="5572125"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2362200" y="50292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7279" y="4703636"/>
            <a:ext cx="1367041" cy="369332"/>
          </a:xfrm>
          <a:prstGeom prst="rect">
            <a:avLst/>
          </a:prstGeom>
          <a:noFill/>
        </p:spPr>
        <p:txBody>
          <a:bodyPr wrap="none" rtlCol="0">
            <a:spAutoFit/>
          </a:bodyPr>
          <a:lstStyle/>
          <a:p>
            <a:r>
              <a:rPr lang="en-US" dirty="0"/>
              <a:t>Sciatic nerve</a:t>
            </a:r>
          </a:p>
        </p:txBody>
      </p:sp>
    </p:spTree>
    <p:extLst>
      <p:ext uri="{BB962C8B-B14F-4D97-AF65-F5344CB8AC3E}">
        <p14:creationId xmlns:p14="http://schemas.microsoft.com/office/powerpoint/2010/main" val="119452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E42E0-5A52-4EC6-A7EE-9FEBAFD0D853}"/>
              </a:ext>
            </a:extLst>
          </p:cNvPr>
          <p:cNvSpPr>
            <a:spLocks noGrp="1"/>
          </p:cNvSpPr>
          <p:nvPr>
            <p:ph type="title"/>
          </p:nvPr>
        </p:nvSpPr>
        <p:spPr/>
        <p:txBody>
          <a:bodyPr/>
          <a:lstStyle/>
          <a:p>
            <a:r>
              <a:rPr lang="en-IN" dirty="0" smtClean="0">
                <a:solidFill>
                  <a:srgbClr val="FFC000"/>
                </a:solidFill>
              </a:rPr>
              <a:t>Diffusion Tensor Imaging(DTI)</a:t>
            </a:r>
            <a:endParaRPr lang="en-IN" dirty="0">
              <a:solidFill>
                <a:srgbClr val="FFC000"/>
              </a:solidFill>
            </a:endParaRPr>
          </a:p>
        </p:txBody>
      </p:sp>
      <p:sp>
        <p:nvSpPr>
          <p:cNvPr id="3" name="Content Placeholder 2">
            <a:extLst>
              <a:ext uri="{FF2B5EF4-FFF2-40B4-BE49-F238E27FC236}">
                <a16:creationId xmlns:a16="http://schemas.microsoft.com/office/drawing/2014/main" xmlns="" id="{D164D2B4-3664-491B-B712-351464414715}"/>
              </a:ext>
            </a:extLst>
          </p:cNvPr>
          <p:cNvSpPr>
            <a:spLocks noGrp="1"/>
          </p:cNvSpPr>
          <p:nvPr>
            <p:ph idx="1"/>
          </p:nvPr>
        </p:nvSpPr>
        <p:spPr/>
        <p:txBody>
          <a:bodyPr>
            <a:normAutofit fontScale="92500"/>
          </a:bodyPr>
          <a:lstStyle/>
          <a:p>
            <a:r>
              <a:rPr lang="en-IN" dirty="0"/>
              <a:t>DTI is an advanced non-invasive technique of MR which enables visualization as well as qualitative and quantitative assessment of the </a:t>
            </a:r>
            <a:r>
              <a:rPr lang="en-IN" dirty="0">
                <a:solidFill>
                  <a:srgbClr val="FFFF00"/>
                </a:solidFill>
              </a:rPr>
              <a:t>integrity of the white matter tracts.</a:t>
            </a:r>
          </a:p>
          <a:p>
            <a:r>
              <a:rPr lang="en-IN" dirty="0"/>
              <a:t>DTI is used primarily for assessing white matter of the brain and spinal cord, because movement of the water particles in these structures is limited in directions perpendicular to the white matter fibres called </a:t>
            </a:r>
            <a:r>
              <a:rPr lang="en-IN" dirty="0">
                <a:solidFill>
                  <a:srgbClr val="FFFF00"/>
                </a:solidFill>
              </a:rPr>
              <a:t>anisotropic diffusion.</a:t>
            </a:r>
          </a:p>
        </p:txBody>
      </p:sp>
    </p:spTree>
    <p:extLst>
      <p:ext uri="{BB962C8B-B14F-4D97-AF65-F5344CB8AC3E}">
        <p14:creationId xmlns:p14="http://schemas.microsoft.com/office/powerpoint/2010/main" val="3196528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DTI</a:t>
            </a:r>
          </a:p>
        </p:txBody>
      </p:sp>
      <p:pic>
        <p:nvPicPr>
          <p:cNvPr id="4" name="Content Placeholder 3" descr="Screen Shot 2019-02-12 at 10.09.58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16181" b="16181"/>
          <a:stretch>
            <a:fillRect/>
          </a:stretch>
        </p:blipFill>
        <p:spPr/>
      </p:pic>
    </p:spTree>
    <p:extLst>
      <p:ext uri="{BB962C8B-B14F-4D97-AF65-F5344CB8AC3E}">
        <p14:creationId xmlns:p14="http://schemas.microsoft.com/office/powerpoint/2010/main" val="54725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192.168.1.223/?StudyInstanceUID=1.3.12.2.1107.5.2.50.175675.3000001811050849258670000010 - Internet Explore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2242" t="21427" r="47345" b="10319"/>
          <a:stretch/>
        </p:blipFill>
        <p:spPr>
          <a:xfrm>
            <a:off x="1828798" y="1215337"/>
            <a:ext cx="5389297" cy="4930355"/>
          </a:xfrm>
        </p:spPr>
      </p:pic>
    </p:spTree>
    <p:extLst>
      <p:ext uri="{BB962C8B-B14F-4D97-AF65-F5344CB8AC3E}">
        <p14:creationId xmlns:p14="http://schemas.microsoft.com/office/powerpoint/2010/main" val="122415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endParaRPr lang="en-US" dirty="0"/>
          </a:p>
        </p:txBody>
      </p:sp>
      <p:sp>
        <p:nvSpPr>
          <p:cNvPr id="9219" name="Content Placeholder 2"/>
          <p:cNvSpPr>
            <a:spLocks noGrp="1"/>
          </p:cNvSpPr>
          <p:nvPr>
            <p:ph idx="1"/>
          </p:nvPr>
        </p:nvSpPr>
        <p:spPr/>
        <p:txBody>
          <a:bodyPr/>
          <a:lstStyle/>
          <a:p>
            <a:r>
              <a:rPr lang="en-US" altLang="en-US" smtClean="0"/>
              <a:t>A noninvasive procedure to evaluate different types of tissue, including </a:t>
            </a:r>
          </a:p>
          <a:p>
            <a:pPr lvl="1"/>
            <a:r>
              <a:rPr lang="en-US" altLang="en-US" smtClean="0"/>
              <a:t>the spinal cord</a:t>
            </a:r>
          </a:p>
          <a:p>
            <a:pPr lvl="1"/>
            <a:r>
              <a:rPr lang="en-US" altLang="en-US" smtClean="0"/>
              <a:t>intervertebral disks </a:t>
            </a:r>
          </a:p>
          <a:p>
            <a:pPr lvl="1"/>
            <a:r>
              <a:rPr lang="en-US" altLang="en-US" smtClean="0"/>
              <a:t>spaces between the vertebrae through which the nerves travel </a:t>
            </a:r>
          </a:p>
          <a:p>
            <a:pPr lvl="1"/>
            <a:r>
              <a:rPr lang="en-US" altLang="en-US" smtClean="0"/>
              <a:t>distinguish healthy tissue from diseased tissue.</a:t>
            </a:r>
          </a:p>
          <a:p>
            <a:endParaRPr lang="en-US" altLang="en-US" smtClean="0"/>
          </a:p>
        </p:txBody>
      </p:sp>
    </p:spTree>
    <p:extLst>
      <p:ext uri="{BB962C8B-B14F-4D97-AF65-F5344CB8AC3E}">
        <p14:creationId xmlns:p14="http://schemas.microsoft.com/office/powerpoint/2010/main" val="194528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C000"/>
                </a:solidFill>
              </a:rPr>
              <a:t>Clinical applications of DTI in spinal cord</a:t>
            </a:r>
            <a:endParaRPr lang="en-US" dirty="0"/>
          </a:p>
        </p:txBody>
      </p:sp>
      <p:pic>
        <p:nvPicPr>
          <p:cNvPr id="3074" name="Picture 2"/>
          <p:cNvPicPr>
            <a:picLocks noGrp="1" noChangeAspect="1" noChangeArrowheads="1"/>
          </p:cNvPicPr>
          <p:nvPr>
            <p:ph idx="1"/>
          </p:nvPr>
        </p:nvPicPr>
        <p:blipFill>
          <a:blip r:embed="rId2"/>
          <a:srcRect l="10816" t="34514" r="42779" b="36864"/>
          <a:stretch>
            <a:fillRect/>
          </a:stretch>
        </p:blipFill>
        <p:spPr bwMode="auto">
          <a:xfrm>
            <a:off x="657225" y="2800349"/>
            <a:ext cx="7604872" cy="2638425"/>
          </a:xfrm>
          <a:prstGeom prst="rect">
            <a:avLst/>
          </a:prstGeom>
          <a:noFill/>
          <a:ln w="9525">
            <a:noFill/>
            <a:miter lim="800000"/>
            <a:headEnd/>
            <a:tailEnd/>
          </a:ln>
          <a:effectLst/>
        </p:spPr>
      </p:pic>
      <p:sp>
        <p:nvSpPr>
          <p:cNvPr id="5" name="TextBox 4"/>
          <p:cNvSpPr txBox="1"/>
          <p:nvPr/>
        </p:nvSpPr>
        <p:spPr>
          <a:xfrm>
            <a:off x="3448050" y="2085975"/>
            <a:ext cx="2124075" cy="707886"/>
          </a:xfrm>
          <a:prstGeom prst="rect">
            <a:avLst/>
          </a:prstGeom>
          <a:noFill/>
        </p:spPr>
        <p:txBody>
          <a:bodyPr wrap="square" rtlCol="0">
            <a:spAutoFit/>
          </a:bodyPr>
          <a:lstStyle/>
          <a:p>
            <a:r>
              <a:rPr lang="en-US" sz="4000" dirty="0" smtClean="0"/>
              <a:t>TRAUMA</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12829" t="22098" r="42660" b="22974"/>
          <a:stretch>
            <a:fillRect/>
          </a:stretch>
        </p:blipFill>
        <p:spPr bwMode="auto">
          <a:xfrm>
            <a:off x="1857374" y="2609850"/>
            <a:ext cx="5210175" cy="3616637"/>
          </a:xfrm>
          <a:prstGeom prst="rect">
            <a:avLst/>
          </a:prstGeom>
          <a:noFill/>
          <a:ln w="9525">
            <a:noFill/>
            <a:miter lim="800000"/>
            <a:headEnd/>
            <a:tailEnd/>
          </a:ln>
          <a:effectLst/>
        </p:spPr>
      </p:pic>
      <p:sp>
        <p:nvSpPr>
          <p:cNvPr id="5" name="TextBox 4"/>
          <p:cNvSpPr txBox="1"/>
          <p:nvPr/>
        </p:nvSpPr>
        <p:spPr>
          <a:xfrm>
            <a:off x="3286126" y="1732032"/>
            <a:ext cx="1866900" cy="707886"/>
          </a:xfrm>
          <a:prstGeom prst="rect">
            <a:avLst/>
          </a:prstGeom>
          <a:noFill/>
        </p:spPr>
        <p:txBody>
          <a:bodyPr wrap="square" rtlCol="0">
            <a:spAutoFit/>
          </a:bodyPr>
          <a:lstStyle/>
          <a:p>
            <a:r>
              <a:rPr lang="en-US" sz="4000" dirty="0" smtClean="0"/>
              <a:t>TUMOR</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smtClean="0"/>
              <a:t>Degenerative </a:t>
            </a:r>
            <a:r>
              <a:rPr lang="en-IN" dirty="0" err="1" smtClean="0"/>
              <a:t>myelopathy</a:t>
            </a:r>
            <a:endParaRPr lang="en-IN" dirty="0" smtClean="0"/>
          </a:p>
          <a:p>
            <a:r>
              <a:rPr lang="en-IN" dirty="0" err="1" smtClean="0"/>
              <a:t>Demyelinating</a:t>
            </a:r>
            <a:r>
              <a:rPr lang="en-IN" dirty="0" smtClean="0"/>
              <a:t> </a:t>
            </a:r>
          </a:p>
          <a:p>
            <a:r>
              <a:rPr lang="en-IN" dirty="0" smtClean="0"/>
              <a:t>Infectious diseases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C000"/>
                </a:solidFill>
              </a:rPr>
              <a:t>UTILITY</a:t>
            </a:r>
          </a:p>
        </p:txBody>
      </p:sp>
      <p:sp>
        <p:nvSpPr>
          <p:cNvPr id="3" name="Content Placeholder 2"/>
          <p:cNvSpPr>
            <a:spLocks noGrp="1"/>
          </p:cNvSpPr>
          <p:nvPr>
            <p:ph idx="1"/>
          </p:nvPr>
        </p:nvSpPr>
        <p:spPr/>
        <p:txBody>
          <a:bodyPr/>
          <a:lstStyle/>
          <a:p>
            <a:r>
              <a:rPr lang="en-US" dirty="0"/>
              <a:t>Increases diagnostic confidence</a:t>
            </a:r>
          </a:p>
          <a:p>
            <a:r>
              <a:rPr lang="en-US" dirty="0"/>
              <a:t>Additional raw data</a:t>
            </a:r>
          </a:p>
          <a:p>
            <a:r>
              <a:rPr lang="en-US" dirty="0"/>
              <a:t>Ultra structural detailing</a:t>
            </a:r>
          </a:p>
        </p:txBody>
      </p:sp>
    </p:spTree>
    <p:extLst>
      <p:ext uri="{BB962C8B-B14F-4D97-AF65-F5344CB8AC3E}">
        <p14:creationId xmlns:p14="http://schemas.microsoft.com/office/powerpoint/2010/main" val="2519666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63A758-1D77-4FBE-80CF-7CE4229FBCC5}"/>
              </a:ext>
            </a:extLst>
          </p:cNvPr>
          <p:cNvSpPr>
            <a:spLocks noGrp="1"/>
          </p:cNvSpPr>
          <p:nvPr>
            <p:ph idx="1"/>
          </p:nvPr>
        </p:nvSpPr>
        <p:spPr>
          <a:xfrm>
            <a:off x="324035" y="3029505"/>
            <a:ext cx="8229600" cy="992080"/>
          </a:xfrm>
        </p:spPr>
        <p:txBody>
          <a:bodyPr>
            <a:normAutofit/>
          </a:bodyPr>
          <a:lstStyle/>
          <a:p>
            <a:pPr marL="0" indent="0" algn="ctr">
              <a:buNone/>
            </a:pPr>
            <a:r>
              <a:rPr lang="en-IN" sz="5400" b="1" dirty="0">
                <a:solidFill>
                  <a:srgbClr val="FFFF00"/>
                </a:solidFill>
              </a:rPr>
              <a:t>THANK YOU</a:t>
            </a:r>
          </a:p>
        </p:txBody>
      </p:sp>
    </p:spTree>
    <p:extLst>
      <p:ext uri="{BB962C8B-B14F-4D97-AF65-F5344CB8AC3E}">
        <p14:creationId xmlns:p14="http://schemas.microsoft.com/office/powerpoint/2010/main" val="106155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Screen Shot 2019-02-11 at 12.44.17 PM</a:t>
            </a:r>
          </a:p>
        </p:txBody>
      </p:sp>
      <p:pic>
        <p:nvPicPr>
          <p:cNvPr id="4" name="Picture 3" descr="Screen Shot 2019-02-11 at 12.44.17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01818"/>
            <a:ext cx="9144000" cy="5078102"/>
          </a:xfrm>
          <a:prstGeom prst="rect">
            <a:avLst/>
          </a:prstGeom>
        </p:spPr>
      </p:pic>
    </p:spTree>
    <p:extLst>
      <p:ext uri="{BB962C8B-B14F-4D97-AF65-F5344CB8AC3E}">
        <p14:creationId xmlns:p14="http://schemas.microsoft.com/office/powerpoint/2010/main" val="326586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DIFFUSION ADC</a:t>
            </a:r>
            <a:endParaRPr lang="en-US" dirty="0"/>
          </a:p>
        </p:txBody>
      </p:sp>
      <p:pic>
        <p:nvPicPr>
          <p:cNvPr id="2050" name="Picture 2"/>
          <p:cNvPicPr>
            <a:picLocks noGrp="1" noChangeAspect="1" noChangeArrowheads="1"/>
          </p:cNvPicPr>
          <p:nvPr>
            <p:ph idx="1"/>
          </p:nvPr>
        </p:nvPicPr>
        <p:blipFill>
          <a:blip r:embed="rId2"/>
          <a:srcRect l="10224" t="24202" r="41832" b="34970"/>
          <a:stretch>
            <a:fillRect/>
          </a:stretch>
        </p:blipFill>
        <p:spPr bwMode="auto">
          <a:xfrm>
            <a:off x="609599" y="2314574"/>
            <a:ext cx="7874330" cy="3771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solidFill>
                <a:srgbClr val="FFC000"/>
              </a:solidFill>
            </a:endParaRPr>
          </a:p>
        </p:txBody>
      </p:sp>
      <p:sp>
        <p:nvSpPr>
          <p:cNvPr id="3" name="TextBox 2">
            <a:extLst>
              <a:ext uri="{FF2B5EF4-FFF2-40B4-BE49-F238E27FC236}">
                <a16:creationId xmlns:a16="http://schemas.microsoft.com/office/drawing/2014/main" xmlns="" id="{B50C4F26-C80D-43CB-840C-EE677433A243}"/>
              </a:ext>
            </a:extLst>
          </p:cNvPr>
          <p:cNvSpPr txBox="1"/>
          <p:nvPr/>
        </p:nvSpPr>
        <p:spPr>
          <a:xfrm>
            <a:off x="723900" y="1833538"/>
            <a:ext cx="8072761" cy="3539430"/>
          </a:xfrm>
          <a:prstGeom prst="rect">
            <a:avLst/>
          </a:prstGeom>
          <a:noFill/>
        </p:spPr>
        <p:txBody>
          <a:bodyPr wrap="square" rtlCol="0">
            <a:spAutoFit/>
          </a:bodyPr>
          <a:lstStyle/>
          <a:p>
            <a:pPr marL="285750" indent="-285750">
              <a:buFont typeface="Wingdings" panose="05000000000000000000" pitchFamily="2" charset="2"/>
              <a:buChar char="ü"/>
            </a:pPr>
            <a:r>
              <a:rPr lang="en-IN" sz="3200" dirty="0"/>
              <a:t>To depict cellularity</a:t>
            </a:r>
          </a:p>
          <a:p>
            <a:pPr marL="285750" indent="-285750">
              <a:buFont typeface="Wingdings" panose="05000000000000000000" pitchFamily="2" charset="2"/>
              <a:buChar char="ü"/>
            </a:pPr>
            <a:r>
              <a:rPr lang="en-IN" sz="3200" dirty="0"/>
              <a:t>Malignant infiltration </a:t>
            </a:r>
            <a:r>
              <a:rPr lang="en-IN" sz="3200" dirty="0">
                <a:sym typeface="Wingdings" panose="05000000000000000000" pitchFamily="2" charset="2"/>
              </a:rPr>
              <a:t></a:t>
            </a:r>
            <a:r>
              <a:rPr lang="en-IN" sz="3200" dirty="0"/>
              <a:t> dense compact </a:t>
            </a:r>
            <a:r>
              <a:rPr lang="en-IN" sz="3200" dirty="0" err="1"/>
              <a:t>tumor</a:t>
            </a:r>
            <a:r>
              <a:rPr lang="en-IN" sz="3200" dirty="0"/>
              <a:t> infiltration </a:t>
            </a:r>
            <a:r>
              <a:rPr lang="en-IN" sz="3200" dirty="0">
                <a:sym typeface="Wingdings" panose="05000000000000000000" pitchFamily="2" charset="2"/>
              </a:rPr>
              <a:t> </a:t>
            </a:r>
            <a:r>
              <a:rPr lang="en-IN" sz="3200" dirty="0"/>
              <a:t>inhibits free movement of water molecules, causing </a:t>
            </a:r>
            <a:r>
              <a:rPr lang="en-IN" sz="3200" dirty="0">
                <a:solidFill>
                  <a:srgbClr val="FFFF00"/>
                </a:solidFill>
              </a:rPr>
              <a:t>diffusion restriction </a:t>
            </a:r>
          </a:p>
          <a:p>
            <a:pPr marL="285750" indent="-285750">
              <a:buFont typeface="Wingdings" panose="05000000000000000000" pitchFamily="2" charset="2"/>
              <a:buChar char="ü"/>
            </a:pPr>
            <a:r>
              <a:rPr lang="en-IN" sz="3200" dirty="0"/>
              <a:t>The areas of restricted diffusion appear bright on DW-MRI and dark on ADC mapping</a:t>
            </a:r>
          </a:p>
        </p:txBody>
      </p:sp>
    </p:spTree>
    <p:extLst>
      <p:ext uri="{BB962C8B-B14F-4D97-AF65-F5344CB8AC3E}">
        <p14:creationId xmlns:p14="http://schemas.microsoft.com/office/powerpoint/2010/main" val="14059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srcRect l="30859" t="27778" r="30599" b="51157"/>
          <a:stretch>
            <a:fillRect/>
          </a:stretch>
        </p:blipFill>
        <p:spPr bwMode="auto">
          <a:xfrm>
            <a:off x="609600" y="808038"/>
            <a:ext cx="7936661" cy="24399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31172" t="27778" r="31953" b="52639"/>
          <a:stretch>
            <a:fillRect/>
          </a:stretch>
        </p:blipFill>
        <p:spPr bwMode="auto">
          <a:xfrm>
            <a:off x="690664" y="3552825"/>
            <a:ext cx="7843736"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T2* Imaging</a:t>
            </a:r>
            <a:endParaRPr lang="en-US" dirty="0"/>
          </a:p>
        </p:txBody>
      </p:sp>
      <p:pic>
        <p:nvPicPr>
          <p:cNvPr id="5" name="Picture 4" descr="Results MR Basic Reading.00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574" y="1417638"/>
            <a:ext cx="2602064" cy="2753910"/>
          </a:xfrm>
          <a:prstGeom prst="rect">
            <a:avLst/>
          </a:prstGeom>
        </p:spPr>
      </p:pic>
      <p:pic>
        <p:nvPicPr>
          <p:cNvPr id="6" name="Picture 5" descr="Results MR Basic Reading.001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2602" y="4204029"/>
            <a:ext cx="2642942" cy="2621490"/>
          </a:xfrm>
          <a:prstGeom prst="rect">
            <a:avLst/>
          </a:prstGeom>
        </p:spPr>
      </p:pic>
      <p:pic>
        <p:nvPicPr>
          <p:cNvPr id="7" name="Picture 6" descr="Results MR Basic Reading.000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09912" y="1417638"/>
            <a:ext cx="2679732" cy="2753910"/>
          </a:xfrm>
          <a:prstGeom prst="rect">
            <a:avLst/>
          </a:prstGeom>
        </p:spPr>
      </p:pic>
      <p:pic>
        <p:nvPicPr>
          <p:cNvPr id="9" name="Picture 8" descr="Results MR Basic Reading.0003.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05331" y="1417638"/>
            <a:ext cx="2809193" cy="2786391"/>
          </a:xfrm>
          <a:prstGeom prst="rect">
            <a:avLst/>
          </a:prstGeom>
        </p:spPr>
      </p:pic>
      <p:pic>
        <p:nvPicPr>
          <p:cNvPr id="10" name="Picture 9" descr="Results MR Basic Reading.0007.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31035" y="4171548"/>
            <a:ext cx="2675689" cy="2653971"/>
          </a:xfrm>
          <a:prstGeom prst="rect">
            <a:avLst/>
          </a:prstGeom>
        </p:spPr>
      </p:pic>
    </p:spTree>
    <p:extLst>
      <p:ext uri="{BB962C8B-B14F-4D97-AF65-F5344CB8AC3E}">
        <p14:creationId xmlns:p14="http://schemas.microsoft.com/office/powerpoint/2010/main" val="154475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T2* Imaging</a:t>
            </a:r>
          </a:p>
        </p:txBody>
      </p:sp>
      <p:pic>
        <p:nvPicPr>
          <p:cNvPr id="4" name="Content Placeholder 3" descr="Screen Shot 2019-02-12 at 10.00.43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22038" b="22038"/>
          <a:stretch>
            <a:fillRect/>
          </a:stretch>
        </p:blipFill>
        <p:spPr>
          <a:xfrm>
            <a:off x="208625" y="1600199"/>
            <a:ext cx="8486839" cy="4667435"/>
          </a:xfrm>
        </p:spPr>
      </p:pic>
    </p:spTree>
    <p:extLst>
      <p:ext uri="{BB962C8B-B14F-4D97-AF65-F5344CB8AC3E}">
        <p14:creationId xmlns:p14="http://schemas.microsoft.com/office/powerpoint/2010/main" val="376028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FB87210-33F9-4FE3-B101-AEFC3707B58F}"/>
              </a:ext>
            </a:extLst>
          </p:cNvPr>
          <p:cNvPicPr>
            <a:picLocks noGrp="1" noChangeAspect="1"/>
          </p:cNvPicPr>
          <p:nvPr>
            <p:ph idx="1"/>
          </p:nvPr>
        </p:nvPicPr>
        <p:blipFill rotWithShape="1">
          <a:blip r:embed="rId2"/>
          <a:srcRect l="13646" t="47639" r="77968" b="35101"/>
          <a:stretch/>
        </p:blipFill>
        <p:spPr>
          <a:xfrm>
            <a:off x="383991" y="330182"/>
            <a:ext cx="3067263" cy="1775536"/>
          </a:xfrm>
          <a:prstGeom prst="rect">
            <a:avLst/>
          </a:prstGeom>
        </p:spPr>
      </p:pic>
      <p:sp>
        <p:nvSpPr>
          <p:cNvPr id="5" name="TextBox 4">
            <a:extLst>
              <a:ext uri="{FF2B5EF4-FFF2-40B4-BE49-F238E27FC236}">
                <a16:creationId xmlns:a16="http://schemas.microsoft.com/office/drawing/2014/main" xmlns="" id="{4D6F5E6E-3736-4BA4-A68A-E3E461FE8121}"/>
              </a:ext>
            </a:extLst>
          </p:cNvPr>
          <p:cNvSpPr txBox="1"/>
          <p:nvPr/>
        </p:nvSpPr>
        <p:spPr>
          <a:xfrm>
            <a:off x="719563" y="2260567"/>
            <a:ext cx="7958831" cy="3293209"/>
          </a:xfrm>
          <a:prstGeom prst="rect">
            <a:avLst/>
          </a:prstGeom>
          <a:noFill/>
        </p:spPr>
        <p:txBody>
          <a:bodyPr wrap="square" rtlCol="0">
            <a:spAutoFit/>
          </a:bodyPr>
          <a:lstStyle/>
          <a:p>
            <a:pPr marL="285750" indent="-285750">
              <a:buFont typeface="Wingdings" panose="05000000000000000000" pitchFamily="2" charset="2"/>
              <a:buChar char="ü"/>
            </a:pPr>
            <a:r>
              <a:rPr lang="en-IN" sz="2600" dirty="0"/>
              <a:t>utilize the physics of water molecule relaxation within a magnetic field to produce images </a:t>
            </a:r>
            <a:r>
              <a:rPr lang="en-IN" sz="2600" dirty="0">
                <a:sym typeface="Wingdings" panose="05000000000000000000" pitchFamily="2" charset="2"/>
              </a:rPr>
              <a:t> </a:t>
            </a:r>
            <a:r>
              <a:rPr lang="en-IN" sz="2600" dirty="0"/>
              <a:t>highlights the presence of </a:t>
            </a:r>
            <a:r>
              <a:rPr lang="en-IN" sz="2600" dirty="0">
                <a:solidFill>
                  <a:srgbClr val="FFFF00"/>
                </a:solidFill>
              </a:rPr>
              <a:t>proteoglycans, hydration level</a:t>
            </a:r>
            <a:endParaRPr lang="en-IN" sz="2600" dirty="0"/>
          </a:p>
          <a:p>
            <a:pPr marL="285750" indent="-285750">
              <a:buFont typeface="Wingdings" panose="05000000000000000000" pitchFamily="2" charset="2"/>
              <a:buChar char="ü"/>
            </a:pPr>
            <a:r>
              <a:rPr lang="en-IN" sz="2600" dirty="0"/>
              <a:t>Conventional T2 weighted sagittal MRI sequences are used to create a </a:t>
            </a:r>
            <a:r>
              <a:rPr lang="en-IN" sz="2600" dirty="0">
                <a:solidFill>
                  <a:srgbClr val="FFFF00"/>
                </a:solidFill>
              </a:rPr>
              <a:t>subjective</a:t>
            </a:r>
            <a:r>
              <a:rPr lang="en-IN" sz="2600" dirty="0"/>
              <a:t> grading scale for disc health based on morphological features </a:t>
            </a:r>
            <a:r>
              <a:rPr lang="en-IN" sz="2600" dirty="0">
                <a:sym typeface="Wingdings" panose="05000000000000000000" pitchFamily="2" charset="2"/>
              </a:rPr>
              <a:t> </a:t>
            </a:r>
            <a:r>
              <a:rPr lang="en-IN" sz="2600" dirty="0">
                <a:solidFill>
                  <a:srgbClr val="FFFF00"/>
                </a:solidFill>
                <a:sym typeface="Wingdings" panose="05000000000000000000" pitchFamily="2" charset="2"/>
              </a:rPr>
              <a:t>lack specificity</a:t>
            </a:r>
          </a:p>
          <a:p>
            <a:pPr marL="285750" indent="-285750">
              <a:buFont typeface="Wingdings" panose="05000000000000000000" pitchFamily="2" charset="2"/>
              <a:buChar char="ü"/>
            </a:pPr>
            <a:r>
              <a:rPr lang="en-IN" sz="2600" dirty="0">
                <a:solidFill>
                  <a:srgbClr val="FFFF00"/>
                </a:solidFill>
              </a:rPr>
              <a:t>Quantitative</a:t>
            </a:r>
            <a:r>
              <a:rPr lang="en-IN" sz="2600" dirty="0"/>
              <a:t> T2* mapping may offer promise in more accurately determining the health of </a:t>
            </a:r>
            <a:r>
              <a:rPr lang="en-IN" sz="2600" dirty="0" smtClean="0"/>
              <a:t>disc</a:t>
            </a:r>
            <a:endParaRPr lang="en-IN" sz="26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725" y="404558"/>
            <a:ext cx="1553814" cy="170115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340" y="404557"/>
            <a:ext cx="1576940" cy="1706391"/>
          </a:xfrm>
          <a:prstGeom prst="rect">
            <a:avLst/>
          </a:prstGeom>
        </p:spPr>
      </p:pic>
    </p:spTree>
    <p:extLst>
      <p:ext uri="{BB962C8B-B14F-4D97-AF65-F5344CB8AC3E}">
        <p14:creationId xmlns:p14="http://schemas.microsoft.com/office/powerpoint/2010/main" val="1447931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528</TotalTime>
  <Words>574</Words>
  <Application>Microsoft Office PowerPoint</Application>
  <PresentationFormat>On-screen Show (4:3)</PresentationFormat>
  <Paragraphs>53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ADVANCES IN SPINE IMAGING ON MRI</vt:lpstr>
      <vt:lpstr>PowerPoint Presentation</vt:lpstr>
      <vt:lpstr>PowerPoint Presentation</vt:lpstr>
      <vt:lpstr>DIFFUSION ADC</vt:lpstr>
      <vt:lpstr>PowerPoint Presentation</vt:lpstr>
      <vt:lpstr>PowerPoint Presentation</vt:lpstr>
      <vt:lpstr>T2* Imaging</vt:lpstr>
      <vt:lpstr>T2* Imaging</vt:lpstr>
      <vt:lpstr>PowerPoint Presentation</vt:lpstr>
      <vt:lpstr>Post Processed</vt:lpstr>
      <vt:lpstr>Lumbar Plexus Imaging </vt:lpstr>
      <vt:lpstr>PowerPoint Presentation</vt:lpstr>
      <vt:lpstr>PowerPoint Presentation</vt:lpstr>
      <vt:lpstr>PowerPoint Presentation</vt:lpstr>
      <vt:lpstr>PowerPoint Presentation</vt:lpstr>
      <vt:lpstr>PowerPoint Presentation</vt:lpstr>
      <vt:lpstr>Diffusion Tensor Imaging(DTI)</vt:lpstr>
      <vt:lpstr>DTI</vt:lpstr>
      <vt:lpstr>PowerPoint Presentation</vt:lpstr>
      <vt:lpstr>Clinical applications of DTI in spinal cord</vt:lpstr>
      <vt:lpstr>PowerPoint Presentation</vt:lpstr>
      <vt:lpstr>PowerPoint Presentation</vt:lpstr>
      <vt:lpstr>UTILITY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OSIRIXDPU</dc:creator>
  <cp:lastModifiedBy>MRI</cp:lastModifiedBy>
  <cp:revision>36</cp:revision>
  <dcterms:created xsi:type="dcterms:W3CDTF">2019-02-11T06:59:23Z</dcterms:created>
  <dcterms:modified xsi:type="dcterms:W3CDTF">2019-02-22T04:11:45Z</dcterms:modified>
</cp:coreProperties>
</file>