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6" r:id="rId1"/>
  </p:sldMasterIdLst>
  <p:sldIdLst>
    <p:sldId id="256" r:id="rId2"/>
    <p:sldId id="257" r:id="rId3"/>
    <p:sldId id="258" r:id="rId4"/>
    <p:sldId id="283" r:id="rId5"/>
    <p:sldId id="307" r:id="rId6"/>
    <p:sldId id="285" r:id="rId7"/>
    <p:sldId id="286" r:id="rId8"/>
    <p:sldId id="292" r:id="rId9"/>
    <p:sldId id="287" r:id="rId10"/>
    <p:sldId id="308" r:id="rId11"/>
    <p:sldId id="259" r:id="rId12"/>
    <p:sldId id="260" r:id="rId13"/>
    <p:sldId id="261" r:id="rId14"/>
    <p:sldId id="288" r:id="rId15"/>
    <p:sldId id="290" r:id="rId16"/>
    <p:sldId id="289" r:id="rId17"/>
    <p:sldId id="291" r:id="rId18"/>
    <p:sldId id="274" r:id="rId19"/>
    <p:sldId id="278" r:id="rId20"/>
    <p:sldId id="294" r:id="rId21"/>
    <p:sldId id="276" r:id="rId22"/>
    <p:sldId id="293" r:id="rId23"/>
    <p:sldId id="295" r:id="rId24"/>
    <p:sldId id="296" r:id="rId25"/>
    <p:sldId id="297" r:id="rId26"/>
    <p:sldId id="309" r:id="rId27"/>
    <p:sldId id="310" r:id="rId28"/>
    <p:sldId id="318" r:id="rId29"/>
    <p:sldId id="316" r:id="rId30"/>
    <p:sldId id="301" r:id="rId31"/>
    <p:sldId id="306" r:id="rId32"/>
    <p:sldId id="27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8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8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43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94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5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1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26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463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6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9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95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4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64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2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0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6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0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8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4475" y="1555845"/>
            <a:ext cx="6815669" cy="1937982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sz="4000" b="1" dirty="0" smtClean="0">
                <a:solidFill>
                  <a:schemeClr val="bg1"/>
                </a:solidFill>
              </a:rPr>
              <a:t>An Uncommon Presentation of a Common </a:t>
            </a:r>
            <a:r>
              <a:rPr lang="en-IN" sz="4000" b="1" dirty="0">
                <a:solidFill>
                  <a:schemeClr val="bg1"/>
                </a:solidFill>
              </a:rPr>
              <a:t>C</a:t>
            </a:r>
            <a:r>
              <a:rPr lang="en-IN" sz="4000" b="1" dirty="0" smtClean="0">
                <a:solidFill>
                  <a:schemeClr val="bg1"/>
                </a:solidFill>
              </a:rPr>
              <a:t>onnective </a:t>
            </a:r>
            <a:r>
              <a:rPr lang="en-IN" sz="4000" b="1" dirty="0">
                <a:solidFill>
                  <a:schemeClr val="bg1"/>
                </a:solidFill>
              </a:rPr>
              <a:t>T</a:t>
            </a:r>
            <a:r>
              <a:rPr lang="en-IN" sz="4000" b="1" dirty="0" smtClean="0">
                <a:solidFill>
                  <a:schemeClr val="bg1"/>
                </a:solidFill>
              </a:rPr>
              <a:t>issue </a:t>
            </a:r>
            <a:r>
              <a:rPr lang="en-IN" sz="4000" b="1" dirty="0">
                <a:solidFill>
                  <a:schemeClr val="bg1"/>
                </a:solidFill>
              </a:rPr>
              <a:t>D</a:t>
            </a:r>
            <a:r>
              <a:rPr lang="en-IN" sz="4000" b="1" dirty="0" smtClean="0">
                <a:solidFill>
                  <a:schemeClr val="bg1"/>
                </a:solidFill>
              </a:rPr>
              <a:t>isease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5713" y="3657597"/>
            <a:ext cx="5158854" cy="132080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IN" b="1" dirty="0" smtClean="0"/>
              <a:t>Dr . </a:t>
            </a:r>
            <a:r>
              <a:rPr lang="en-IN" b="1" dirty="0" err="1" smtClean="0"/>
              <a:t>Nirmala.M.A</a:t>
            </a:r>
            <a:r>
              <a:rPr lang="en-IN" b="1" dirty="0" smtClean="0"/>
              <a:t>.</a:t>
            </a:r>
          </a:p>
          <a:p>
            <a:r>
              <a:rPr lang="en-IN" b="1" dirty="0" smtClean="0"/>
              <a:t>Resident</a:t>
            </a:r>
          </a:p>
          <a:p>
            <a:r>
              <a:rPr lang="en-IN" b="1" dirty="0" smtClean="0"/>
              <a:t>Department of Respiratory Medicine</a:t>
            </a:r>
            <a:endParaRPr lang="en-I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56" y="5773002"/>
            <a:ext cx="1425812" cy="108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0" y="5773002"/>
            <a:ext cx="1446663" cy="1084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57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607" y="2543285"/>
            <a:ext cx="7930486" cy="2683808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marL="0" indent="0">
              <a:buNone/>
            </a:pPr>
            <a:r>
              <a:rPr lang="en-IN" dirty="0" smtClean="0"/>
              <a:t>He came with complaints of </a:t>
            </a:r>
          </a:p>
          <a:p>
            <a:r>
              <a:rPr lang="en-IN" b="1" dirty="0" smtClean="0"/>
              <a:t>Breathlessness </a:t>
            </a:r>
            <a:r>
              <a:rPr lang="en-IN" dirty="0" smtClean="0"/>
              <a:t>for 1 year increased for 1 month</a:t>
            </a:r>
          </a:p>
          <a:p>
            <a:r>
              <a:rPr lang="en-IN" b="1" dirty="0" smtClean="0"/>
              <a:t>Dry cough </a:t>
            </a:r>
            <a:r>
              <a:rPr lang="en-IN" dirty="0" smtClean="0"/>
              <a:t>for 1 year increased for 1 month</a:t>
            </a:r>
          </a:p>
          <a:p>
            <a:r>
              <a:rPr lang="en-IN" b="1" dirty="0" smtClean="0"/>
              <a:t>Facial swelling </a:t>
            </a:r>
            <a:r>
              <a:rPr lang="en-IN" dirty="0" smtClean="0"/>
              <a:t>for 1 month</a:t>
            </a:r>
          </a:p>
          <a:p>
            <a:r>
              <a:rPr lang="en-IN" b="1" dirty="0" smtClean="0"/>
              <a:t>Blackish discolouration </a:t>
            </a:r>
            <a:r>
              <a:rPr lang="en-IN" dirty="0" smtClean="0"/>
              <a:t>of the face and back for 1 month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62567" y="1173706"/>
            <a:ext cx="4258102" cy="968993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On Admission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287" y="5096932"/>
            <a:ext cx="1525896" cy="12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2754" y="1081825"/>
            <a:ext cx="3515933" cy="940158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On Admission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643619"/>
            <a:ext cx="9601196" cy="3318936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IN" b="1" u="sng" dirty="0" smtClean="0"/>
              <a:t>General examination</a:t>
            </a:r>
            <a:r>
              <a:rPr lang="en-IN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dirty="0" err="1" smtClean="0"/>
              <a:t>Hyperpigmented</a:t>
            </a:r>
            <a:r>
              <a:rPr lang="en-IN" b="1" dirty="0" smtClean="0"/>
              <a:t> macules present on the face and back.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dirty="0"/>
              <a:t>P</a:t>
            </a:r>
            <a:r>
              <a:rPr lang="en-IN" b="1" dirty="0" smtClean="0"/>
              <a:t>edal </a:t>
            </a:r>
            <a:r>
              <a:rPr lang="en-IN" b="1" dirty="0" err="1" smtClean="0"/>
              <a:t>edema</a:t>
            </a:r>
            <a:r>
              <a:rPr lang="en-IN" b="1" dirty="0" smtClean="0"/>
              <a:t> present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/>
              <a:t>No pallor, icterus, cyanosis, clubbing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/>
              <a:t>No oral ulcers, digital ulcers.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6" r="10696" b="18897"/>
          <a:stretch/>
        </p:blipFill>
        <p:spPr>
          <a:xfrm>
            <a:off x="7861110" y="3823270"/>
            <a:ext cx="1924334" cy="20392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66" y="4842873"/>
            <a:ext cx="1525896" cy="139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55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367" y="2515989"/>
            <a:ext cx="4736909" cy="3318936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IN" b="1" u="sng" dirty="0" smtClean="0"/>
              <a:t>Vitals :</a:t>
            </a:r>
          </a:p>
          <a:p>
            <a:r>
              <a:rPr lang="en-IN" dirty="0" smtClean="0"/>
              <a:t>Pulse rate: 110 bpm</a:t>
            </a:r>
          </a:p>
          <a:p>
            <a:r>
              <a:rPr lang="en-IN" dirty="0" smtClean="0"/>
              <a:t>Blood pressure: 110/70 </a:t>
            </a:r>
            <a:r>
              <a:rPr lang="en-IN" dirty="0" err="1" smtClean="0"/>
              <a:t>mmhg</a:t>
            </a:r>
            <a:endParaRPr lang="en-IN" dirty="0" smtClean="0"/>
          </a:p>
          <a:p>
            <a:r>
              <a:rPr lang="en-IN" dirty="0" smtClean="0"/>
              <a:t>Respiratory Rate: 32 cycles / min</a:t>
            </a:r>
          </a:p>
          <a:p>
            <a:r>
              <a:rPr lang="en-IN" b="1" dirty="0" smtClean="0"/>
              <a:t>SPO2: 85% on room air</a:t>
            </a:r>
          </a:p>
          <a:p>
            <a:r>
              <a:rPr lang="en-IN" b="1" dirty="0" smtClean="0"/>
              <a:t>JVP raised</a:t>
            </a:r>
            <a:endParaRPr lang="en-IN" b="1" dirty="0"/>
          </a:p>
          <a:p>
            <a:endParaRPr lang="en-IN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51" y="5187064"/>
            <a:ext cx="1211998" cy="10419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33149" y="1150338"/>
            <a:ext cx="3515933" cy="9401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dirty="0" smtClean="0">
                <a:solidFill>
                  <a:schemeClr val="bg1"/>
                </a:solidFill>
              </a:rPr>
              <a:t>On Admission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45910" y="5516064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99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833" y="2545528"/>
            <a:ext cx="8312624" cy="855008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Subcutaneous </a:t>
            </a:r>
            <a:r>
              <a:rPr lang="en-IN" sz="2800" dirty="0"/>
              <a:t>emphysema on the anterior chest wall above nipple</a:t>
            </a:r>
          </a:p>
          <a:p>
            <a:pPr marL="0" indent="0" algn="ctr">
              <a:buNone/>
            </a:pPr>
            <a:endParaRPr lang="en-IN" sz="2800" dirty="0" smtClean="0"/>
          </a:p>
          <a:p>
            <a:pPr marL="0" indent="0" algn="ctr">
              <a:buNone/>
            </a:pP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04833" y="3792562"/>
            <a:ext cx="8312624" cy="1430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On auscultation </a:t>
            </a:r>
            <a:r>
              <a:rPr lang="en-IN" sz="2800" b="1" dirty="0" err="1" smtClean="0"/>
              <a:t>crepitations</a:t>
            </a:r>
            <a:r>
              <a:rPr lang="en-IN" sz="2800" dirty="0" smtClean="0"/>
              <a:t> present in the bilateral </a:t>
            </a:r>
            <a:r>
              <a:rPr lang="en-IN" sz="2800" dirty="0" err="1" smtClean="0"/>
              <a:t>interscapular</a:t>
            </a:r>
            <a:r>
              <a:rPr lang="en-IN" sz="2800" dirty="0" smtClean="0"/>
              <a:t> and </a:t>
            </a:r>
            <a:r>
              <a:rPr lang="en-IN" sz="2800" dirty="0" err="1" smtClean="0"/>
              <a:t>infrascapular</a:t>
            </a:r>
            <a:r>
              <a:rPr lang="en-IN" sz="2800" dirty="0" smtClean="0"/>
              <a:t> area and </a:t>
            </a:r>
            <a:r>
              <a:rPr lang="en-IN" sz="2800" b="1" dirty="0" smtClean="0"/>
              <a:t>bronchial breath sounds</a:t>
            </a:r>
            <a:r>
              <a:rPr lang="en-IN" sz="2800" dirty="0" smtClean="0"/>
              <a:t> present in the right lower </a:t>
            </a:r>
            <a:r>
              <a:rPr lang="en-IN" sz="2800" dirty="0" err="1" smtClean="0"/>
              <a:t>interscapular</a:t>
            </a:r>
            <a:r>
              <a:rPr lang="en-IN" sz="2800" dirty="0" smtClean="0"/>
              <a:t> area</a:t>
            </a:r>
          </a:p>
          <a:p>
            <a:pPr marL="0" indent="0" algn="ctr">
              <a:buFont typeface="Arial"/>
              <a:buNone/>
            </a:pPr>
            <a:endParaRPr lang="en-IN" sz="2800" dirty="0" smtClean="0"/>
          </a:p>
          <a:p>
            <a:pPr marL="0" indent="0" algn="ctr">
              <a:buFont typeface="Arial"/>
              <a:buNone/>
            </a:pPr>
            <a:endParaRPr lang="en-IN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74343" y="1163985"/>
            <a:ext cx="3515933" cy="104695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dirty="0" smtClean="0">
                <a:solidFill>
                  <a:schemeClr val="bg1"/>
                </a:solidFill>
              </a:rPr>
              <a:t>On Admission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01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912" y="3924077"/>
            <a:ext cx="8270545" cy="1548675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Other systems :NAD</a:t>
            </a:r>
            <a:endParaRPr lang="en-IN" sz="2800" dirty="0"/>
          </a:p>
          <a:p>
            <a:pPr marL="0" indent="0" algn="ctr">
              <a:buNone/>
            </a:pPr>
            <a:r>
              <a:rPr lang="en-IN" sz="2800" dirty="0" smtClean="0"/>
              <a:t>Patient was admitted in the intensive care unit and following work up was done</a:t>
            </a:r>
            <a:endParaRPr lang="en-IN" sz="28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58352" y="979763"/>
            <a:ext cx="3289110" cy="99916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dirty="0" smtClean="0">
                <a:solidFill>
                  <a:schemeClr val="bg1"/>
                </a:solidFill>
              </a:rPr>
              <a:t>On Admission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77" y="5108498"/>
            <a:ext cx="1348475" cy="12193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59174" y="2720705"/>
            <a:ext cx="8843750" cy="6366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CVS: </a:t>
            </a:r>
            <a:r>
              <a:rPr lang="en-IN" sz="2800" b="1" dirty="0" smtClean="0"/>
              <a:t>loud P2, </a:t>
            </a:r>
            <a:r>
              <a:rPr lang="en-IN" sz="2800" dirty="0" smtClean="0"/>
              <a:t>Ejection systolic murmur in the left 2</a:t>
            </a:r>
            <a:r>
              <a:rPr lang="en-IN" sz="2800" baseline="30000" dirty="0" smtClean="0"/>
              <a:t>nd</a:t>
            </a:r>
            <a:r>
              <a:rPr lang="en-IN" sz="2800" dirty="0" smtClean="0"/>
              <a:t> ICS</a:t>
            </a:r>
            <a:endParaRPr lang="en-IN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40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906" y="1228299"/>
            <a:ext cx="4258103" cy="805218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Investigations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438" y="2720705"/>
            <a:ext cx="5540991" cy="636644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dirty="0" err="1" smtClean="0"/>
              <a:t>Haemogram</a:t>
            </a:r>
            <a:r>
              <a:rPr lang="en-IN" sz="2800" dirty="0"/>
              <a:t> </a:t>
            </a:r>
            <a:r>
              <a:rPr lang="en-IN" sz="2800" dirty="0" smtClean="0"/>
              <a:t>and blood count: normal</a:t>
            </a:r>
            <a:endParaRPr lang="en-IN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16906" y="3923983"/>
            <a:ext cx="3698545" cy="6366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LFT,RFT: normal</a:t>
            </a:r>
            <a:endParaRPr lang="en-IN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26090" y="5127261"/>
            <a:ext cx="3589361" cy="6366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b="1" dirty="0" smtClean="0"/>
              <a:t>ESR,CRP: raised</a:t>
            </a:r>
            <a:endParaRPr lang="en-I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367" y="5349922"/>
            <a:ext cx="1075520" cy="9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94830" y="1269241"/>
            <a:ext cx="3411940" cy="805219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Chest x ray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8980" y="3232597"/>
            <a:ext cx="4288665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dirty="0" smtClean="0"/>
              <a:t>Chest x ray suggestive of bilateral lower zone </a:t>
            </a:r>
            <a:r>
              <a:rPr lang="en-IN" sz="2800" b="1" dirty="0" err="1" smtClean="0"/>
              <a:t>reticulonodular</a:t>
            </a:r>
            <a:r>
              <a:rPr lang="en-IN" sz="2800" b="1" dirty="0" smtClean="0"/>
              <a:t>, alveolar</a:t>
            </a:r>
            <a:r>
              <a:rPr lang="en-IN" sz="2800" dirty="0" smtClean="0"/>
              <a:t> opacities with </a:t>
            </a:r>
            <a:r>
              <a:rPr lang="en-IN" sz="2800" b="1" dirty="0" smtClean="0"/>
              <a:t>subcutaneous emphysema</a:t>
            </a:r>
            <a:endParaRPr lang="en-IN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645" y="5268036"/>
            <a:ext cx="1222186" cy="105985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5" t="21901" r="11873" b="11077"/>
          <a:stretch/>
        </p:blipFill>
        <p:spPr>
          <a:xfrm>
            <a:off x="2269066" y="2480086"/>
            <a:ext cx="3326516" cy="3317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43967" y="659632"/>
            <a:ext cx="3384645" cy="928048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CT Thorax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66168" r="64776" b="17893"/>
          <a:stretch/>
        </p:blipFill>
        <p:spPr>
          <a:xfrm>
            <a:off x="1595934" y="1953901"/>
            <a:ext cx="1992574" cy="20335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1249906" y="3794077"/>
            <a:ext cx="791570" cy="27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20463" r="39780" b="12852"/>
          <a:stretch/>
        </p:blipFill>
        <p:spPr>
          <a:xfrm rot="5400000">
            <a:off x="3983154" y="1869170"/>
            <a:ext cx="2033519" cy="22029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343967" y="2718177"/>
            <a:ext cx="791570" cy="27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11789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19" y="5240740"/>
            <a:ext cx="1209723" cy="96431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271904" y="1830315"/>
            <a:ext cx="4086747" cy="2987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IN" dirty="0" smtClean="0"/>
              <a:t>Features suggestive of </a:t>
            </a:r>
            <a:r>
              <a:rPr lang="en-IN" b="1" dirty="0" smtClean="0"/>
              <a:t>bilateral lower lobe ground glass opacities with consolidation</a:t>
            </a:r>
            <a:r>
              <a:rPr lang="en-IN" dirty="0" smtClean="0"/>
              <a:t> with air </a:t>
            </a:r>
            <a:r>
              <a:rPr lang="en-IN" dirty="0" err="1" smtClean="0"/>
              <a:t>bronchogram</a:t>
            </a:r>
            <a:r>
              <a:rPr lang="en-IN" dirty="0" smtClean="0"/>
              <a:t> predominantly along </a:t>
            </a:r>
            <a:r>
              <a:rPr lang="en-IN" dirty="0" err="1" smtClean="0"/>
              <a:t>bronchovascular</a:t>
            </a:r>
            <a:r>
              <a:rPr lang="en-IN" dirty="0" smtClean="0"/>
              <a:t> bundle with evidence of </a:t>
            </a:r>
            <a:r>
              <a:rPr lang="en-IN" b="1" dirty="0" err="1" smtClean="0"/>
              <a:t>mediastinal</a:t>
            </a:r>
            <a:r>
              <a:rPr lang="en-IN" b="1" dirty="0" smtClean="0"/>
              <a:t> and subcutaneous emphysema</a:t>
            </a:r>
          </a:p>
          <a:p>
            <a:pPr marL="0" indent="0">
              <a:buFont typeface="Arial"/>
              <a:buNone/>
            </a:pPr>
            <a:endParaRPr lang="en-IN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069625" y="4906877"/>
            <a:ext cx="7592990" cy="57952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800" b="1" dirty="0" smtClean="0">
                <a:solidFill>
                  <a:schemeClr val="bg1"/>
                </a:solidFill>
              </a:rPr>
              <a:t>2d </a:t>
            </a:r>
            <a:r>
              <a:rPr lang="en-IN" sz="2800" b="1" dirty="0" err="1" smtClean="0">
                <a:solidFill>
                  <a:schemeClr val="bg1"/>
                </a:solidFill>
              </a:rPr>
              <a:t>echo:Severe</a:t>
            </a:r>
            <a:r>
              <a:rPr lang="en-IN" sz="2800" b="1" dirty="0" smtClean="0">
                <a:solidFill>
                  <a:schemeClr val="bg1"/>
                </a:solidFill>
              </a:rPr>
              <a:t> PAH ,</a:t>
            </a:r>
            <a:r>
              <a:rPr lang="en-IN" sz="2800" dirty="0" smtClean="0">
                <a:solidFill>
                  <a:schemeClr val="bg1"/>
                </a:solidFill>
              </a:rPr>
              <a:t>With RVSP of </a:t>
            </a:r>
            <a:r>
              <a:rPr lang="en-IN" sz="2800" b="1" dirty="0" smtClean="0">
                <a:solidFill>
                  <a:schemeClr val="bg1"/>
                </a:solidFill>
              </a:rPr>
              <a:t>62 mm Hg</a:t>
            </a:r>
          </a:p>
          <a:p>
            <a:pPr marL="0" indent="0">
              <a:buNone/>
            </a:pPr>
            <a:endParaRPr lang="en-I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5146" y="982133"/>
            <a:ext cx="3316406" cy="969498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Work up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751" y="2611523"/>
            <a:ext cx="9174706" cy="950543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dirty="0" smtClean="0"/>
              <a:t>Provisional diagnosis of</a:t>
            </a:r>
            <a:r>
              <a:rPr lang="en-IN" sz="2800" b="1" dirty="0" smtClean="0"/>
              <a:t> </a:t>
            </a:r>
            <a:r>
              <a:rPr lang="en-IN" sz="2800" b="1" dirty="0"/>
              <a:t>O</a:t>
            </a:r>
            <a:r>
              <a:rPr lang="en-IN" sz="2800" b="1" dirty="0" smtClean="0"/>
              <a:t>rganising pneumonia </a:t>
            </a:r>
            <a:r>
              <a:rPr lang="en-IN" sz="2800" dirty="0" smtClean="0"/>
              <a:t>associated with </a:t>
            </a:r>
            <a:r>
              <a:rPr lang="en-IN" sz="2800" b="1" dirty="0" smtClean="0"/>
              <a:t>connective tissue disorder </a:t>
            </a:r>
            <a:r>
              <a:rPr lang="en-IN" sz="2800" dirty="0" smtClean="0"/>
              <a:t>was made.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2751" y="3833249"/>
            <a:ext cx="9174706" cy="9505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b="1" dirty="0" smtClean="0"/>
              <a:t>Dermatology consult </a:t>
            </a:r>
            <a:r>
              <a:rPr lang="en-IN" sz="2800" dirty="0" smtClean="0"/>
              <a:t>was done and was initially treated as contact dermatitis with topical steroids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47415" y="5110169"/>
            <a:ext cx="6305266" cy="5809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b="1" dirty="0" smtClean="0"/>
              <a:t>Skin biopsy </a:t>
            </a:r>
            <a:r>
              <a:rPr lang="en-IN" sz="2800" dirty="0" smtClean="0"/>
              <a:t>of the lesion was advised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73206" y="5501501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67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372" y="573206"/>
            <a:ext cx="3957851" cy="771098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Skin biopsy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" t="5153" r="3444" b="5824"/>
          <a:stretch/>
        </p:blipFill>
        <p:spPr>
          <a:xfrm>
            <a:off x="2238233" y="1555845"/>
            <a:ext cx="3534769" cy="46586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490746" y="5501501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20622" y="2611523"/>
            <a:ext cx="3548417" cy="28899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Showed features consistent with dermis replaced by the thickened hyalinised collagen bundles extending into the subcutaneous tissue with adnexal atrophy raising the </a:t>
            </a:r>
            <a:r>
              <a:rPr lang="en-IN" sz="2800" b="1" u="sng" dirty="0" smtClean="0"/>
              <a:t>strong possibility of </a:t>
            </a:r>
            <a:r>
              <a:rPr lang="en-IN" sz="2800" b="1" i="1" u="sng" dirty="0" smtClean="0">
                <a:solidFill>
                  <a:srgbClr val="FF0000"/>
                </a:solidFill>
              </a:rPr>
              <a:t>scleroderma</a:t>
            </a:r>
            <a:r>
              <a:rPr lang="en-IN" sz="2800" u="sng" dirty="0" smtClean="0">
                <a:solidFill>
                  <a:srgbClr val="FF0000"/>
                </a:solidFill>
              </a:rPr>
              <a:t>.</a:t>
            </a:r>
            <a:endParaRPr lang="en-IN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721" y="1405780"/>
            <a:ext cx="4767619" cy="782662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Presenting complaints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2096955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2800" dirty="0" smtClean="0"/>
              <a:t>33 year old male, from </a:t>
            </a:r>
            <a:r>
              <a:rPr lang="en-IN" sz="2800" dirty="0" err="1"/>
              <a:t>B</a:t>
            </a:r>
            <a:r>
              <a:rPr lang="en-IN" sz="2800" dirty="0" err="1" smtClean="0"/>
              <a:t>hosari</a:t>
            </a:r>
            <a:r>
              <a:rPr lang="en-IN" sz="2800" dirty="0" smtClean="0"/>
              <a:t>, dye factory worker, came with complaints of 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b="1" dirty="0"/>
              <a:t>B</a:t>
            </a:r>
            <a:r>
              <a:rPr lang="en-IN" sz="2800" b="1" dirty="0" smtClean="0"/>
              <a:t>reathlessness </a:t>
            </a:r>
            <a:r>
              <a:rPr lang="en-IN" sz="2800" dirty="0" smtClean="0"/>
              <a:t>-1 year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800" b="1" dirty="0" smtClean="0"/>
              <a:t>Dry cough </a:t>
            </a:r>
            <a:r>
              <a:rPr lang="en-IN" sz="2800" dirty="0" smtClean="0"/>
              <a:t>for 1 year</a:t>
            </a:r>
          </a:p>
          <a:p>
            <a:pPr marL="0" indent="0">
              <a:buNone/>
            </a:pPr>
            <a:endParaRPr lang="en-IN" sz="2800" dirty="0" smtClean="0"/>
          </a:p>
          <a:p>
            <a:pPr marL="457200" indent="-457200">
              <a:buFont typeface="+mj-lt"/>
              <a:buAutoNum type="arabicPeriod"/>
            </a:pPr>
            <a:endParaRPr lang="en-IN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04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062" y="2577912"/>
            <a:ext cx="7533565" cy="541110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dirty="0">
                <a:solidFill>
                  <a:schemeClr val="bg1"/>
                </a:solidFill>
              </a:rPr>
              <a:t>O</a:t>
            </a:r>
            <a:r>
              <a:rPr lang="en-IN" sz="2800" dirty="0" smtClean="0">
                <a:solidFill>
                  <a:schemeClr val="bg1"/>
                </a:solidFill>
              </a:rPr>
              <a:t>rganising pneumonia( clinically and </a:t>
            </a:r>
            <a:r>
              <a:rPr lang="en-IN" sz="2800" dirty="0" err="1" smtClean="0">
                <a:solidFill>
                  <a:schemeClr val="bg1"/>
                </a:solidFill>
              </a:rPr>
              <a:t>radiologically</a:t>
            </a:r>
            <a:r>
              <a:rPr lang="en-IN" sz="2800" dirty="0" smtClean="0">
                <a:solidFill>
                  <a:schemeClr val="bg1"/>
                </a:solidFill>
              </a:rPr>
              <a:t>)</a:t>
            </a:r>
            <a:endParaRPr lang="en-IN" sz="28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2382" y="1146412"/>
            <a:ext cx="6796585" cy="982639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b="1" dirty="0" smtClean="0">
                <a:solidFill>
                  <a:schemeClr val="bg1"/>
                </a:solidFill>
              </a:rPr>
              <a:t>Salient features of this case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56847" y="3490160"/>
            <a:ext cx="6741994" cy="56322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>
                <a:solidFill>
                  <a:schemeClr val="bg1"/>
                </a:solidFill>
              </a:rPr>
              <a:t>Severe PAH with right heart failure</a:t>
            </a:r>
            <a:endParaRPr lang="en-IN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04834" y="4424523"/>
            <a:ext cx="9601196" cy="5059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>
                <a:solidFill>
                  <a:schemeClr val="bg1"/>
                </a:solidFill>
              </a:rPr>
              <a:t>Scleroderma (ANA blot for anti scl-70 and skin biopsy positive)</a:t>
            </a:r>
            <a:endParaRPr lang="en-IN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90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955" y="982132"/>
            <a:ext cx="2593076" cy="914907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Diagnosis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345687"/>
            <a:ext cx="1199867" cy="86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100668"/>
          </a:xfr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b="1" dirty="0" smtClean="0">
                <a:solidFill>
                  <a:schemeClr val="bg1"/>
                </a:solidFill>
              </a:rPr>
              <a:t>Diffuse cutaneous systemic sclerosis(</a:t>
            </a:r>
            <a:r>
              <a:rPr lang="en-IN" sz="2800" b="1" dirty="0" err="1" smtClean="0">
                <a:solidFill>
                  <a:schemeClr val="bg1"/>
                </a:solidFill>
              </a:rPr>
              <a:t>dcSS</a:t>
            </a:r>
            <a:r>
              <a:rPr lang="en-IN" sz="2800" b="1" dirty="0" smtClean="0">
                <a:solidFill>
                  <a:schemeClr val="bg1"/>
                </a:solidFill>
              </a:rPr>
              <a:t>)</a:t>
            </a:r>
            <a:br>
              <a:rPr lang="en-IN" sz="2800" b="1" dirty="0" smtClean="0">
                <a:solidFill>
                  <a:schemeClr val="bg1"/>
                </a:solidFill>
              </a:rPr>
            </a:br>
            <a:r>
              <a:rPr lang="en-IN" sz="2800" b="1" dirty="0" smtClean="0">
                <a:solidFill>
                  <a:schemeClr val="bg1"/>
                </a:solidFill>
              </a:rPr>
              <a:t> with organising pneumonia with severe PAH</a:t>
            </a:r>
            <a:endParaRPr lang="en-I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2693" y="982132"/>
            <a:ext cx="3466531" cy="1010441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Treatment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95401" y="2556933"/>
            <a:ext cx="9601196" cy="882304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/>
              <a:t>He was started on </a:t>
            </a:r>
            <a:r>
              <a:rPr lang="en-IN" sz="2800" b="1" dirty="0"/>
              <a:t>T</a:t>
            </a:r>
            <a:r>
              <a:rPr lang="en-IN" sz="2800" b="1" dirty="0" smtClean="0"/>
              <a:t>ab </a:t>
            </a:r>
            <a:r>
              <a:rPr lang="en-IN" sz="2800" b="1" dirty="0"/>
              <a:t>prednisolone 30mg od </a:t>
            </a:r>
            <a:r>
              <a:rPr lang="en-IN" sz="2800" dirty="0"/>
              <a:t>according to his weight.</a:t>
            </a:r>
          </a:p>
          <a:p>
            <a:pPr marL="0" indent="0" algn="ctr">
              <a:buNone/>
            </a:pPr>
            <a:endParaRPr lang="en-IN" sz="2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24333" y="3883039"/>
            <a:ext cx="8502557" cy="224480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>
                <a:solidFill>
                  <a:schemeClr val="bg1"/>
                </a:solidFill>
              </a:rPr>
              <a:t>For treatment of pulmonary hypertension he was started on</a:t>
            </a:r>
          </a:p>
          <a:p>
            <a:pPr marL="0" indent="0" algn="ctr">
              <a:buFont typeface="Arial"/>
              <a:buNone/>
            </a:pPr>
            <a:r>
              <a:rPr lang="en-IN" sz="2800" b="1" dirty="0" smtClean="0">
                <a:solidFill>
                  <a:schemeClr val="bg1"/>
                </a:solidFill>
              </a:rPr>
              <a:t>Oxygen therapy at 2 litres/min with nasal prongs</a:t>
            </a:r>
          </a:p>
          <a:p>
            <a:pPr marL="0" indent="0" algn="ctr">
              <a:buFont typeface="Arial"/>
              <a:buNone/>
            </a:pPr>
            <a:r>
              <a:rPr lang="en-IN" sz="2800" b="1" dirty="0" smtClean="0">
                <a:solidFill>
                  <a:schemeClr val="bg1"/>
                </a:solidFill>
              </a:rPr>
              <a:t>Tab Sildenafil 25mg </a:t>
            </a:r>
            <a:r>
              <a:rPr lang="en-IN" sz="2800" b="1" dirty="0" err="1" smtClean="0">
                <a:solidFill>
                  <a:schemeClr val="bg1"/>
                </a:solidFill>
              </a:rPr>
              <a:t>tid</a:t>
            </a:r>
            <a:endParaRPr lang="en-IN" sz="2800" b="1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IN" sz="2800" b="1" dirty="0" smtClean="0">
                <a:solidFill>
                  <a:schemeClr val="bg1"/>
                </a:solidFill>
              </a:rPr>
              <a:t>Tab </a:t>
            </a:r>
            <a:r>
              <a:rPr lang="en-IN" sz="2800" b="1" dirty="0" err="1">
                <a:solidFill>
                  <a:schemeClr val="bg1"/>
                </a:solidFill>
              </a:rPr>
              <a:t>L</a:t>
            </a:r>
            <a:r>
              <a:rPr lang="en-IN" sz="2800" b="1" dirty="0" err="1" smtClean="0">
                <a:solidFill>
                  <a:schemeClr val="bg1"/>
                </a:solidFill>
              </a:rPr>
              <a:t>asilactone</a:t>
            </a:r>
            <a:r>
              <a:rPr lang="en-IN" sz="2800" b="1" dirty="0" smtClean="0">
                <a:solidFill>
                  <a:schemeClr val="bg1"/>
                </a:solidFill>
              </a:rPr>
              <a:t> 25mg </a:t>
            </a:r>
            <a:r>
              <a:rPr lang="en-IN" sz="2800" b="1" dirty="0" err="1" smtClean="0">
                <a:solidFill>
                  <a:schemeClr val="bg1"/>
                </a:solidFill>
              </a:rPr>
              <a:t>bd</a:t>
            </a:r>
            <a:endParaRPr lang="en-IN" sz="2800" b="1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endParaRPr lang="en-IN" sz="2800" dirty="0" smtClean="0"/>
          </a:p>
          <a:p>
            <a:pPr marL="0" indent="0" algn="ctr">
              <a:buFont typeface="Arial"/>
              <a:buNone/>
            </a:pPr>
            <a:endParaRPr lang="en-IN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1" y="5281684"/>
            <a:ext cx="1204223" cy="1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197" y="2556933"/>
            <a:ext cx="8993875" cy="855008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N" sz="2800" dirty="0" smtClean="0"/>
              <a:t>Rheumatology consult was done for diffuse systemic sclerosis and was advised to continue Tab. Prednisolone 30 mg od</a:t>
            </a:r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2693" y="1146412"/>
            <a:ext cx="3370998" cy="968991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Treatment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42197" y="3689696"/>
            <a:ext cx="8993875" cy="200142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dirty="0" smtClean="0">
                <a:solidFill>
                  <a:schemeClr val="bg1"/>
                </a:solidFill>
              </a:rPr>
              <a:t>In view of no significant improvement after 2 </a:t>
            </a:r>
            <a:r>
              <a:rPr lang="en-IN" dirty="0" err="1" smtClean="0">
                <a:solidFill>
                  <a:schemeClr val="bg1"/>
                </a:solidFill>
              </a:rPr>
              <a:t>weeks,Rheumatology</a:t>
            </a:r>
            <a:r>
              <a:rPr lang="en-IN" dirty="0" smtClean="0">
                <a:solidFill>
                  <a:schemeClr val="bg1"/>
                </a:solidFill>
              </a:rPr>
              <a:t> review was done and started on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</a:rPr>
              <a:t>Pulse methyl prednisolone therapy of 1gm was given for 3 </a:t>
            </a:r>
            <a:r>
              <a:rPr lang="en-IN" b="1" dirty="0" smtClean="0">
                <a:solidFill>
                  <a:schemeClr val="bg1"/>
                </a:solidFill>
              </a:rPr>
              <a:t>days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N" b="1" dirty="0" smtClean="0">
                <a:solidFill>
                  <a:schemeClr val="bg1"/>
                </a:solidFill>
              </a:rPr>
              <a:t>Tab. </a:t>
            </a:r>
            <a:r>
              <a:rPr lang="en-IN" b="1" dirty="0">
                <a:solidFill>
                  <a:schemeClr val="bg1"/>
                </a:solidFill>
              </a:rPr>
              <a:t>A</a:t>
            </a:r>
            <a:r>
              <a:rPr lang="en-IN" b="1" dirty="0" smtClean="0">
                <a:solidFill>
                  <a:schemeClr val="bg1"/>
                </a:solidFill>
              </a:rPr>
              <a:t>zathioprine 25mg </a:t>
            </a:r>
            <a:r>
              <a:rPr lang="en-IN" b="1" dirty="0" err="1">
                <a:solidFill>
                  <a:schemeClr val="bg1"/>
                </a:solidFill>
              </a:rPr>
              <a:t>b</a:t>
            </a:r>
            <a:r>
              <a:rPr lang="en-IN" b="1" dirty="0" err="1" smtClean="0">
                <a:solidFill>
                  <a:schemeClr val="bg1"/>
                </a:solidFill>
              </a:rPr>
              <a:t>d</a:t>
            </a:r>
            <a:r>
              <a:rPr lang="en-IN" b="1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85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77" y="3951028"/>
            <a:ext cx="9090544" cy="118735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N" sz="2800" dirty="0"/>
              <a:t>Despite all the above appropriate therapy, </a:t>
            </a:r>
            <a:r>
              <a:rPr lang="en-IN" sz="2800" dirty="0" smtClean="0"/>
              <a:t>his </a:t>
            </a:r>
            <a:r>
              <a:rPr lang="en-IN" sz="2800" b="1" dirty="0" smtClean="0"/>
              <a:t>hypoxemia and breathlessness progressively worsened, succumbed to his disease</a:t>
            </a:r>
            <a:endParaRPr lang="en-IN" sz="28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65779" y="2770496"/>
            <a:ext cx="6933064" cy="6960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He was also started on NIV </a:t>
            </a:r>
            <a:endParaRPr lang="en-IN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99045" y="1296537"/>
            <a:ext cx="3562065" cy="989462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Treatment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1" y="5281684"/>
            <a:ext cx="1204223" cy="1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28802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IN" sz="2800" b="1" dirty="0" smtClean="0"/>
              <a:t>Systemic sclerosis </a:t>
            </a:r>
            <a:r>
              <a:rPr lang="en-IN" sz="2800" dirty="0" smtClean="0"/>
              <a:t>is a </a:t>
            </a:r>
            <a:r>
              <a:rPr lang="en-IN" sz="2800" dirty="0" err="1" smtClean="0"/>
              <a:t>heterogenous</a:t>
            </a:r>
            <a:r>
              <a:rPr lang="en-IN" sz="2800" dirty="0" smtClean="0"/>
              <a:t> disease of unknown </a:t>
            </a:r>
            <a:r>
              <a:rPr lang="en-IN" sz="2800" dirty="0" err="1" smtClean="0"/>
              <a:t>etiology</a:t>
            </a:r>
            <a:r>
              <a:rPr lang="en-IN" sz="2800" dirty="0" smtClean="0"/>
              <a:t> and with limited effective therapies</a:t>
            </a:r>
          </a:p>
          <a:p>
            <a:r>
              <a:rPr lang="en-IN" sz="2800" dirty="0" smtClean="0"/>
              <a:t>It is characterized by </a:t>
            </a:r>
            <a:r>
              <a:rPr lang="en-IN" sz="2800" b="1" dirty="0" smtClean="0"/>
              <a:t>autoimmunity, </a:t>
            </a:r>
            <a:r>
              <a:rPr lang="en-IN" sz="2800" b="1" dirty="0" err="1" smtClean="0"/>
              <a:t>vasculopathy</a:t>
            </a:r>
            <a:r>
              <a:rPr lang="en-IN" sz="2800" b="1" dirty="0"/>
              <a:t> </a:t>
            </a:r>
            <a:r>
              <a:rPr lang="en-IN" sz="2800" b="1" dirty="0" smtClean="0"/>
              <a:t>and fibrosis </a:t>
            </a:r>
            <a:r>
              <a:rPr lang="en-IN" sz="2800" dirty="0" smtClean="0"/>
              <a:t>and is clinically manifested by multi organ involvement.</a:t>
            </a:r>
          </a:p>
          <a:p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2983" y="968484"/>
            <a:ext cx="2866031" cy="914907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Discussion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72" y="5614918"/>
            <a:ext cx="1205359" cy="7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2743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IN" sz="2800" dirty="0" smtClean="0"/>
              <a:t>Classification of systemic sclerosis based on the extent of skin involved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b="1" dirty="0" smtClean="0"/>
              <a:t>Diffuse cutaneous systemic sclerosis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b="1" dirty="0" smtClean="0"/>
              <a:t>Limited cutaneous systemic sclerosis</a:t>
            </a:r>
            <a:endParaRPr lang="en-IN" sz="28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2983" y="968484"/>
            <a:ext cx="2866031" cy="914907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Discussion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72" y="5614918"/>
            <a:ext cx="1205359" cy="7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322557" cy="30386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IN" sz="2800" b="1" u="sng" dirty="0"/>
              <a:t>P</a:t>
            </a:r>
            <a:r>
              <a:rPr lang="en-IN" sz="2800" b="1" u="sng" dirty="0" smtClean="0"/>
              <a:t>ulmonary manifestation of diffuse cutaneous systemic sclerosis</a:t>
            </a:r>
            <a:r>
              <a:rPr lang="en-IN" sz="2800" dirty="0" smtClean="0"/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2800" b="1" dirty="0" smtClean="0"/>
              <a:t>Interstitial lung disease</a:t>
            </a:r>
            <a:r>
              <a:rPr lang="en-IN" sz="2800" dirty="0" smtClean="0"/>
              <a:t>:</a:t>
            </a:r>
          </a:p>
          <a:p>
            <a:r>
              <a:rPr lang="en-IN" sz="2800" dirty="0" smtClean="0"/>
              <a:t>Idiopathic Pulmonary Fibrosis(UIP and NSIP)</a:t>
            </a:r>
          </a:p>
          <a:p>
            <a:pPr marL="0" indent="0">
              <a:buNone/>
            </a:pPr>
            <a:endParaRPr lang="en-IN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IN" sz="2800" b="1" dirty="0" smtClean="0"/>
              <a:t>Pulmonary hypertension</a:t>
            </a:r>
            <a:r>
              <a:rPr lang="en-IN" sz="2800" b="1" dirty="0" smtClean="0">
                <a:sym typeface="Wingdings" panose="05000000000000000000" pitchFamily="2" charset="2"/>
              </a:rPr>
              <a:t>(group 1)</a:t>
            </a:r>
            <a:endParaRPr lang="en-IN" sz="2800" b="1" dirty="0" smtClean="0"/>
          </a:p>
          <a:p>
            <a:pPr marL="514350" indent="-514350">
              <a:buFont typeface="+mj-lt"/>
              <a:buAutoNum type="arabicPeriod"/>
            </a:pPr>
            <a:endParaRPr lang="en-IN" sz="28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94579" y="1105469"/>
            <a:ext cx="3398293" cy="1003109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Discussion 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1271" y="955345"/>
            <a:ext cx="7924801" cy="126188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</a:rPr>
              <a:t>Interstitial lung disease as a first manifestation of disease in </a:t>
            </a:r>
            <a:r>
              <a:rPr lang="en-IN" sz="2800" dirty="0">
                <a:solidFill>
                  <a:schemeClr val="bg1"/>
                </a:solidFill>
              </a:rPr>
              <a:t>systemic</a:t>
            </a:r>
            <a:r>
              <a:rPr lang="en-IN" sz="2400" dirty="0">
                <a:solidFill>
                  <a:schemeClr val="bg1"/>
                </a:solidFill>
              </a:rPr>
              <a:t> sclerosis, however </a:t>
            </a:r>
            <a:r>
              <a:rPr lang="en-IN" sz="2400" b="1" dirty="0">
                <a:solidFill>
                  <a:schemeClr val="bg1"/>
                </a:solidFill>
              </a:rPr>
              <a:t>is </a:t>
            </a:r>
            <a:r>
              <a:rPr lang="en-IN" sz="2400" b="1" u="sng" dirty="0">
                <a:solidFill>
                  <a:schemeClr val="bg1"/>
                </a:solidFill>
              </a:rPr>
              <a:t>extremely rare </a:t>
            </a:r>
            <a:r>
              <a:rPr lang="en-IN" sz="2400" dirty="0">
                <a:solidFill>
                  <a:schemeClr val="bg1"/>
                </a:solidFill>
              </a:rPr>
              <a:t>and was reported to be with the presence of anti Scl-70 antibodies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27" r="7274" b="77061"/>
          <a:stretch/>
        </p:blipFill>
        <p:spPr>
          <a:xfrm>
            <a:off x="4385480" y="2565781"/>
            <a:ext cx="3603009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032076" y="5002873"/>
            <a:ext cx="7083189" cy="8309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Only </a:t>
            </a:r>
            <a:r>
              <a:rPr lang="en-IN" sz="2400" b="1" u="sng" dirty="0">
                <a:solidFill>
                  <a:schemeClr val="bg1"/>
                </a:solidFill>
              </a:rPr>
              <a:t>3 patients with ILD </a:t>
            </a:r>
            <a:r>
              <a:rPr lang="en-IN" sz="2400" b="1" dirty="0">
                <a:solidFill>
                  <a:schemeClr val="bg1"/>
                </a:solidFill>
              </a:rPr>
              <a:t>as the first manifestation </a:t>
            </a:r>
            <a:r>
              <a:rPr lang="en-IN" sz="2400" dirty="0">
                <a:solidFill>
                  <a:schemeClr val="bg1"/>
                </a:solidFill>
              </a:rPr>
              <a:t>of disease in systemic sclerosis.</a:t>
            </a:r>
          </a:p>
        </p:txBody>
      </p:sp>
    </p:spTree>
    <p:extLst>
      <p:ext uri="{BB962C8B-B14F-4D97-AF65-F5344CB8AC3E}">
        <p14:creationId xmlns:p14="http://schemas.microsoft.com/office/powerpoint/2010/main" val="3266222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03509" y="982132"/>
            <a:ext cx="3466533" cy="1037737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Discussion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4" t="16583" r="8040" b="67814"/>
          <a:stretch/>
        </p:blipFill>
        <p:spPr>
          <a:xfrm>
            <a:off x="3059940" y="4408226"/>
            <a:ext cx="5278842" cy="1937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646578"/>
          </a:xfrm>
          <a:solidFill>
            <a:srgbClr val="C00000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In our case, the interstitial lung disease is </a:t>
            </a:r>
            <a:r>
              <a:rPr lang="en-IN" b="1" u="sng" dirty="0" smtClean="0">
                <a:solidFill>
                  <a:schemeClr val="bg1"/>
                </a:solidFill>
              </a:rPr>
              <a:t>organising pneumonia</a:t>
            </a:r>
            <a:r>
              <a:rPr lang="en-IN" u="sng" dirty="0" smtClean="0">
                <a:solidFill>
                  <a:schemeClr val="bg1"/>
                </a:solidFill>
              </a:rPr>
              <a:t>,</a:t>
            </a:r>
            <a:r>
              <a:rPr lang="en-IN" dirty="0" smtClean="0">
                <a:solidFill>
                  <a:schemeClr val="bg1"/>
                </a:solidFill>
              </a:rPr>
              <a:t> which is not common in systemic sclerosis.</a:t>
            </a:r>
          </a:p>
          <a:p>
            <a:r>
              <a:rPr lang="en-IN" dirty="0" smtClean="0">
                <a:solidFill>
                  <a:schemeClr val="bg1"/>
                </a:solidFill>
              </a:rPr>
              <a:t>Organising pneumonia has been reported </a:t>
            </a:r>
            <a:r>
              <a:rPr lang="en-IN" b="1" u="sng" dirty="0" smtClean="0">
                <a:solidFill>
                  <a:schemeClr val="bg1"/>
                </a:solidFill>
              </a:rPr>
              <a:t>only in three patients </a:t>
            </a:r>
            <a:r>
              <a:rPr lang="en-IN" dirty="0" smtClean="0">
                <a:solidFill>
                  <a:schemeClr val="bg1"/>
                </a:solidFill>
              </a:rPr>
              <a:t>with systemic sclerosis.</a:t>
            </a:r>
          </a:p>
        </p:txBody>
      </p:sp>
    </p:spTree>
    <p:extLst>
      <p:ext uri="{BB962C8B-B14F-4D97-AF65-F5344CB8AC3E}">
        <p14:creationId xmlns:p14="http://schemas.microsoft.com/office/powerpoint/2010/main" val="232672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337" y="982132"/>
            <a:ext cx="5581935" cy="805725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Presenting illness </a:t>
            </a:r>
            <a:r>
              <a:rPr lang="en-IN" dirty="0" err="1" smtClean="0">
                <a:solidFill>
                  <a:schemeClr val="bg1"/>
                </a:solidFill>
              </a:rPr>
              <a:t>contd</a:t>
            </a:r>
            <a:r>
              <a:rPr lang="en-IN" dirty="0" smtClean="0">
                <a:solidFill>
                  <a:schemeClr val="bg1"/>
                </a:solidFill>
              </a:rPr>
              <a:t>…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607" y="2515989"/>
            <a:ext cx="8148850" cy="3318936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en-IN" b="1" dirty="0" smtClean="0"/>
              <a:t>Breathlessness</a:t>
            </a:r>
            <a:r>
              <a:rPr lang="en-IN" dirty="0" smtClean="0"/>
              <a:t>: insidious in onset, gradually progressive, no </a:t>
            </a:r>
            <a:r>
              <a:rPr lang="en-IN" dirty="0" err="1" smtClean="0"/>
              <a:t>postural,diurnal,seasonal</a:t>
            </a:r>
            <a:r>
              <a:rPr lang="en-IN" dirty="0" smtClean="0"/>
              <a:t> variation.</a:t>
            </a:r>
          </a:p>
          <a:p>
            <a:r>
              <a:rPr lang="en-IN" dirty="0" smtClean="0"/>
              <a:t>No h/o paroxysmal nocturnal </a:t>
            </a:r>
            <a:r>
              <a:rPr lang="en-IN" dirty="0" err="1" smtClean="0"/>
              <a:t>dyspnoea,wheeze,orthopnoea</a:t>
            </a:r>
            <a:endParaRPr lang="en-IN" dirty="0" smtClean="0"/>
          </a:p>
          <a:p>
            <a:r>
              <a:rPr lang="en-IN" b="1" dirty="0" smtClean="0"/>
              <a:t>Dry cough </a:t>
            </a:r>
            <a:r>
              <a:rPr lang="en-IN" dirty="0" smtClean="0"/>
              <a:t>for 1 year, gradually progressive, no h/o </a:t>
            </a:r>
            <a:r>
              <a:rPr lang="en-IN" dirty="0" err="1" smtClean="0"/>
              <a:t>postural,seasonal,diurnal</a:t>
            </a:r>
            <a:r>
              <a:rPr lang="en-IN" dirty="0" smtClean="0"/>
              <a:t> variation</a:t>
            </a:r>
          </a:p>
          <a:p>
            <a:r>
              <a:rPr lang="en-IN" dirty="0" smtClean="0"/>
              <a:t>No h/o palpitation, </a:t>
            </a:r>
            <a:r>
              <a:rPr lang="en-IN" dirty="0" err="1" smtClean="0"/>
              <a:t>syncope,chest</a:t>
            </a:r>
            <a:r>
              <a:rPr lang="en-IN" dirty="0" smtClean="0"/>
              <a:t> pain</a:t>
            </a:r>
          </a:p>
          <a:p>
            <a:r>
              <a:rPr lang="en-IN" dirty="0" smtClean="0"/>
              <a:t>No h/o fever, loss of weight, loss of appetite.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57" y="4817660"/>
            <a:ext cx="1525896" cy="139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49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IN" sz="2800" dirty="0" smtClean="0"/>
              <a:t>Patients with anti </a:t>
            </a:r>
            <a:r>
              <a:rPr lang="en-IN" sz="2800" b="1" dirty="0" smtClean="0"/>
              <a:t>Scl-70 (anti topoisomerase</a:t>
            </a:r>
            <a:r>
              <a:rPr lang="en-IN" sz="2800" dirty="0" smtClean="0"/>
              <a:t>) antibodies are at </a:t>
            </a:r>
            <a:r>
              <a:rPr lang="en-IN" sz="2800" b="1" dirty="0" smtClean="0"/>
              <a:t>higher </a:t>
            </a:r>
            <a:r>
              <a:rPr lang="en-IN" sz="2800" dirty="0" smtClean="0"/>
              <a:t>risk of developing ILD.</a:t>
            </a:r>
          </a:p>
          <a:p>
            <a:r>
              <a:rPr lang="en-IN" sz="2800" dirty="0" smtClean="0"/>
              <a:t>Patients with </a:t>
            </a:r>
            <a:r>
              <a:rPr lang="en-IN" sz="2800" b="1" dirty="0" smtClean="0"/>
              <a:t>anti-centromere</a:t>
            </a:r>
            <a:r>
              <a:rPr lang="en-IN" sz="2800" dirty="0" smtClean="0"/>
              <a:t> antibodies less commonly develop ILD.</a:t>
            </a:r>
          </a:p>
          <a:p>
            <a:r>
              <a:rPr lang="en-IN" sz="2800" b="1" dirty="0" smtClean="0"/>
              <a:t>Pulmonary hypertension</a:t>
            </a:r>
            <a:r>
              <a:rPr lang="en-IN" sz="2800" dirty="0"/>
              <a:t> and </a:t>
            </a:r>
            <a:r>
              <a:rPr lang="en-IN" sz="2800" b="1" dirty="0"/>
              <a:t>ILD</a:t>
            </a:r>
            <a:r>
              <a:rPr lang="en-IN" sz="2800" dirty="0"/>
              <a:t> </a:t>
            </a:r>
            <a:r>
              <a:rPr lang="en-IN" sz="2800" b="1" dirty="0" smtClean="0"/>
              <a:t> </a:t>
            </a:r>
            <a:r>
              <a:rPr lang="en-IN" sz="2800" dirty="0" smtClean="0"/>
              <a:t>are the most widely reported pulmonary complications.</a:t>
            </a:r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2983" y="968484"/>
            <a:ext cx="2866031" cy="914907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Discussion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56" y="5227093"/>
            <a:ext cx="1348475" cy="11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Department of dermatology</a:t>
            </a:r>
          </a:p>
          <a:p>
            <a:r>
              <a:rPr lang="en-IN" sz="2800" dirty="0" smtClean="0"/>
              <a:t>Department of radiology</a:t>
            </a:r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21122" y="1296537"/>
            <a:ext cx="4858603" cy="887105"/>
          </a:xfr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Acknowledgments 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845" y="5614918"/>
            <a:ext cx="987186" cy="7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6907" y="2470245"/>
            <a:ext cx="4394580" cy="916419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Thank You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136478" y="5704764"/>
            <a:ext cx="1199867" cy="90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525" y="5757207"/>
            <a:ext cx="1348475" cy="11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1792099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With the above complaints patient was admitted in hospital A, where </a:t>
            </a:r>
            <a:r>
              <a:rPr lang="en-IN" sz="2800" b="1" dirty="0" smtClean="0"/>
              <a:t>CT thorax </a:t>
            </a:r>
            <a:r>
              <a:rPr lang="en-IN" sz="2800" dirty="0" smtClean="0"/>
              <a:t>was done (film not available) which showed </a:t>
            </a:r>
            <a:r>
              <a:rPr lang="en-IN" sz="2800" dirty="0" err="1" smtClean="0"/>
              <a:t>reticulonodular</a:t>
            </a:r>
            <a:r>
              <a:rPr lang="en-IN" sz="2800" dirty="0" smtClean="0"/>
              <a:t> and alveolar opacities in bilateral middle and lower zone s/o </a:t>
            </a:r>
            <a:r>
              <a:rPr lang="en-IN" sz="2800" b="1" dirty="0" smtClean="0"/>
              <a:t>bilateral bronchopneumonia.</a:t>
            </a:r>
            <a:endParaRPr lang="en-IN" sz="28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07976" y="982132"/>
            <a:ext cx="3903260" cy="1010441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49" y="5186149"/>
            <a:ext cx="1525896" cy="1141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9939" y="4720364"/>
            <a:ext cx="689212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/>
              <a:t>Other lab parameters were normal</a:t>
            </a:r>
            <a:endParaRPr lang="en-IN" sz="2800" b="1" i="1" dirty="0"/>
          </a:p>
        </p:txBody>
      </p:sp>
    </p:spTree>
    <p:extLst>
      <p:ext uri="{BB962C8B-B14F-4D97-AF65-F5344CB8AC3E}">
        <p14:creationId xmlns:p14="http://schemas.microsoft.com/office/powerpoint/2010/main" val="29398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95" y="2747999"/>
            <a:ext cx="8161361" cy="1139593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b="1" dirty="0" smtClean="0"/>
              <a:t>Bronchoscopy </a:t>
            </a:r>
            <a:r>
              <a:rPr lang="en-IN" sz="2800" dirty="0" smtClean="0"/>
              <a:t>was done, which was </a:t>
            </a:r>
            <a:r>
              <a:rPr lang="en-IN" sz="2800" b="1" dirty="0" smtClean="0"/>
              <a:t>normal</a:t>
            </a:r>
          </a:p>
          <a:p>
            <a:pPr marL="0" indent="0" algn="ctr">
              <a:buNone/>
            </a:pPr>
            <a:r>
              <a:rPr lang="en-IN" sz="2800" b="1" dirty="0" smtClean="0"/>
              <a:t>2D Echo: severe PAH</a:t>
            </a:r>
            <a:endParaRPr lang="en-IN" sz="28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21624" y="982132"/>
            <a:ext cx="4189864" cy="901259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6" name="Down Arrow 5"/>
          <p:cNvSpPr/>
          <p:nvPr/>
        </p:nvSpPr>
        <p:spPr>
          <a:xfrm>
            <a:off x="5998190" y="3887593"/>
            <a:ext cx="354842" cy="7915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2777319" y="4626594"/>
            <a:ext cx="689212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/>
              <a:t>He was treated with </a:t>
            </a:r>
            <a:r>
              <a:rPr lang="en-IN" sz="2800" b="1" dirty="0" smtClean="0"/>
              <a:t>antibiotics</a:t>
            </a:r>
            <a:r>
              <a:rPr lang="en-IN" sz="2800" dirty="0" smtClean="0"/>
              <a:t> and </a:t>
            </a:r>
            <a:r>
              <a:rPr lang="en-IN" sz="2800" b="1" dirty="0" smtClean="0"/>
              <a:t>steroids</a:t>
            </a:r>
            <a:r>
              <a:rPr lang="en-IN" sz="2800" dirty="0" smtClean="0"/>
              <a:t> for 2 weeks  </a:t>
            </a:r>
            <a:endParaRPr lang="en-IN" sz="2800" b="1" i="1" dirty="0"/>
          </a:p>
        </p:txBody>
      </p:sp>
    </p:spTree>
    <p:extLst>
      <p:ext uri="{BB962C8B-B14F-4D97-AF65-F5344CB8AC3E}">
        <p14:creationId xmlns:p14="http://schemas.microsoft.com/office/powerpoint/2010/main" val="16001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480" y="2434102"/>
            <a:ext cx="9601196" cy="1337479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He had </a:t>
            </a:r>
            <a:r>
              <a:rPr lang="en-IN" sz="2800" dirty="0" err="1" smtClean="0"/>
              <a:t>persistant</a:t>
            </a:r>
            <a:r>
              <a:rPr lang="en-IN" sz="2800" dirty="0" smtClean="0"/>
              <a:t> symptoms and was referred to hospital B where </a:t>
            </a:r>
            <a:r>
              <a:rPr lang="en-IN" sz="2800" b="1" dirty="0" smtClean="0"/>
              <a:t>cryptogenic organising pneumonia </a:t>
            </a:r>
            <a:r>
              <a:rPr lang="en-IN" sz="2800" dirty="0" smtClean="0"/>
              <a:t>was diagnosed based on the previous CT</a:t>
            </a:r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58100" y="982133"/>
            <a:ext cx="4012443" cy="983146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5" name="Down Arrow 4"/>
          <p:cNvSpPr/>
          <p:nvPr/>
        </p:nvSpPr>
        <p:spPr>
          <a:xfrm>
            <a:off x="5902657" y="3771581"/>
            <a:ext cx="354842" cy="7915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4563151"/>
            <a:ext cx="8502556" cy="17647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He was started on </a:t>
            </a:r>
            <a:r>
              <a:rPr lang="en-IN" sz="2800" b="1" dirty="0" err="1" smtClean="0"/>
              <a:t>Tab.Deflazacort</a:t>
            </a:r>
            <a:r>
              <a:rPr lang="en-IN" sz="2800" b="1" dirty="0" smtClean="0"/>
              <a:t> 6 mg od</a:t>
            </a:r>
            <a:r>
              <a:rPr lang="en-IN" sz="2800" dirty="0" smtClean="0"/>
              <a:t>, </a:t>
            </a:r>
            <a:r>
              <a:rPr lang="en-IN" sz="2800" dirty="0" err="1" smtClean="0"/>
              <a:t>eventhough</a:t>
            </a:r>
            <a:r>
              <a:rPr lang="en-IN" sz="2800" dirty="0" smtClean="0"/>
              <a:t> this is an </a:t>
            </a:r>
            <a:r>
              <a:rPr lang="en-IN" sz="2800" b="1" i="1" dirty="0" smtClean="0"/>
              <a:t>inadequate dose for organising pneumonia(adequate dose of prednisolone is 0.5 to 1 mg/kg/day</a:t>
            </a:r>
            <a:r>
              <a:rPr lang="en-IN" sz="2800" dirty="0" smtClean="0"/>
              <a:t>)</a:t>
            </a:r>
            <a:endParaRPr lang="en-IN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1" y="5281684"/>
            <a:ext cx="1204223" cy="1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2693" y="982132"/>
            <a:ext cx="3985146" cy="1024089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264441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He was symptomatically better for 2 months after which he had worsening of cough, breathlessness and developed </a:t>
            </a:r>
            <a:r>
              <a:rPr lang="en-IN" sz="2800" b="1" dirty="0" smtClean="0"/>
              <a:t>facial </a:t>
            </a:r>
            <a:r>
              <a:rPr lang="en-IN" sz="2800" b="1" dirty="0" err="1" smtClean="0"/>
              <a:t>edema</a:t>
            </a:r>
            <a:r>
              <a:rPr lang="en-IN" sz="2800" b="1" dirty="0" smtClean="0"/>
              <a:t> </a:t>
            </a:r>
            <a:r>
              <a:rPr lang="en-IN" sz="2800" dirty="0" smtClean="0"/>
              <a:t>and </a:t>
            </a:r>
            <a:r>
              <a:rPr lang="en-IN" sz="2800" b="1" dirty="0" smtClean="0"/>
              <a:t>blackish discolouration </a:t>
            </a:r>
            <a:r>
              <a:rPr lang="en-IN" sz="2800" dirty="0" smtClean="0"/>
              <a:t>of face and back</a:t>
            </a:r>
            <a:endParaRPr lang="en-IN" sz="2800" dirty="0"/>
          </a:p>
        </p:txBody>
      </p:sp>
      <p:sp>
        <p:nvSpPr>
          <p:cNvPr id="6" name="Down Arrow 5"/>
          <p:cNvSpPr/>
          <p:nvPr/>
        </p:nvSpPr>
        <p:spPr>
          <a:xfrm>
            <a:off x="5918578" y="3916970"/>
            <a:ext cx="354842" cy="66393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>
            <a:off x="5918578" y="5606830"/>
            <a:ext cx="354842" cy="66393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95401" y="4637839"/>
            <a:ext cx="9601196" cy="834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He was admitted in hospital C where </a:t>
            </a:r>
            <a:r>
              <a:rPr lang="en-IN" sz="2800" b="1" dirty="0" smtClean="0"/>
              <a:t>connective tissue disorder </a:t>
            </a:r>
            <a:r>
              <a:rPr lang="en-IN" sz="2800" dirty="0" smtClean="0"/>
              <a:t>was suspected</a:t>
            </a:r>
            <a:endParaRPr lang="en-IN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48" y="5199797"/>
            <a:ext cx="1204223" cy="11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35272" y="982133"/>
            <a:ext cx="4380931" cy="1051384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1295401" y="2556932"/>
            <a:ext cx="9601196" cy="9914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dirty="0" smtClean="0"/>
              <a:t>His ANA blot was done which was </a:t>
            </a:r>
            <a:r>
              <a:rPr lang="en-IN" sz="2800" b="1" dirty="0" smtClean="0"/>
              <a:t>positive for anti scl-70 </a:t>
            </a:r>
            <a:r>
              <a:rPr lang="en-IN" sz="2800" dirty="0" smtClean="0"/>
              <a:t>and rheumatoid factor was negative</a:t>
            </a:r>
            <a:endParaRPr lang="en-IN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04834" y="4637837"/>
            <a:ext cx="8639032" cy="7939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IN" sz="2800" b="1" dirty="0" smtClean="0"/>
              <a:t>Repeat bronchoscopy was done!!</a:t>
            </a:r>
            <a:endParaRPr lang="en-IN" sz="2800" b="1" dirty="0"/>
          </a:p>
        </p:txBody>
      </p:sp>
      <p:sp>
        <p:nvSpPr>
          <p:cNvPr id="7" name="Down Arrow 6"/>
          <p:cNvSpPr/>
          <p:nvPr/>
        </p:nvSpPr>
        <p:spPr>
          <a:xfrm>
            <a:off x="5918578" y="3654788"/>
            <a:ext cx="354842" cy="8766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21" y="5281684"/>
            <a:ext cx="1204223" cy="1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76466" y="1214651"/>
            <a:ext cx="3848668" cy="968991"/>
          </a:xfr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Course of illness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95401" y="2524836"/>
            <a:ext cx="9601196" cy="968991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800" dirty="0" smtClean="0"/>
              <a:t>He was started on </a:t>
            </a:r>
            <a:r>
              <a:rPr lang="en-IN" sz="2800" b="1" dirty="0" err="1" smtClean="0"/>
              <a:t>Tab.Pirfenidone</a:t>
            </a:r>
            <a:r>
              <a:rPr lang="en-IN" sz="2800" b="1" dirty="0" smtClean="0"/>
              <a:t> 200mg </a:t>
            </a:r>
            <a:r>
              <a:rPr lang="en-IN" sz="2800" b="1" dirty="0" err="1" smtClean="0"/>
              <a:t>tid</a:t>
            </a:r>
            <a:r>
              <a:rPr lang="en-IN" sz="2800" b="1" dirty="0" smtClean="0"/>
              <a:t>, </a:t>
            </a:r>
            <a:r>
              <a:rPr lang="en-IN" sz="2800" b="1" i="1" dirty="0" smtClean="0"/>
              <a:t>however no features suggestive of IPF!!!!</a:t>
            </a:r>
            <a:endParaRPr lang="en-IN" sz="2800" b="1" i="1" dirty="0"/>
          </a:p>
        </p:txBody>
      </p:sp>
      <p:sp>
        <p:nvSpPr>
          <p:cNvPr id="6" name="Down Arrow 5"/>
          <p:cNvSpPr/>
          <p:nvPr/>
        </p:nvSpPr>
        <p:spPr>
          <a:xfrm>
            <a:off x="5918578" y="3503051"/>
            <a:ext cx="354842" cy="66393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95401" y="4240407"/>
            <a:ext cx="9601196" cy="12732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2800" dirty="0"/>
              <a:t>He continued having breathlessness and </a:t>
            </a:r>
            <a:r>
              <a:rPr lang="en-IN" sz="2800" dirty="0" err="1"/>
              <a:t>edema</a:t>
            </a:r>
            <a:r>
              <a:rPr lang="en-IN" sz="2800" dirty="0"/>
              <a:t> and facial discolouration and was referred to </a:t>
            </a:r>
            <a:r>
              <a:rPr lang="en-IN" sz="2800" dirty="0" err="1"/>
              <a:t>Dr</a:t>
            </a:r>
            <a:r>
              <a:rPr lang="en-IN" sz="2800" dirty="0" err="1" smtClean="0"/>
              <a:t>.</a:t>
            </a:r>
            <a:r>
              <a:rPr lang="en-IN" sz="2800" dirty="0" smtClean="0"/>
              <a:t> D. Y. </a:t>
            </a:r>
            <a:r>
              <a:rPr lang="en-IN" sz="2800" dirty="0" err="1" smtClean="0"/>
              <a:t>Patil</a:t>
            </a:r>
            <a:r>
              <a:rPr lang="en-IN" sz="2800" dirty="0" smtClean="0"/>
              <a:t> </a:t>
            </a:r>
            <a:r>
              <a:rPr lang="en-IN" sz="2800" dirty="0"/>
              <a:t>hospital for further </a:t>
            </a:r>
            <a:r>
              <a:rPr lang="en-IN" sz="2800" dirty="0" smtClean="0"/>
              <a:t>management and was admitted in ICU. </a:t>
            </a:r>
            <a:endParaRPr lang="en-IN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8511" r="1951" b="30726"/>
          <a:stretch/>
        </p:blipFill>
        <p:spPr>
          <a:xfrm>
            <a:off x="504967" y="5614918"/>
            <a:ext cx="1199867" cy="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74" y="5281684"/>
            <a:ext cx="1204223" cy="1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10058</TotalTime>
  <Words>986</Words>
  <Application>Microsoft Office PowerPoint</Application>
  <PresentationFormat>Widescreen</PresentationFormat>
  <Paragraphs>120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Garamond</vt:lpstr>
      <vt:lpstr>Wingdings</vt:lpstr>
      <vt:lpstr>Organic</vt:lpstr>
      <vt:lpstr>An Uncommon Presentation of a Common Connective Tissue Disease</vt:lpstr>
      <vt:lpstr>Presenting complaints</vt:lpstr>
      <vt:lpstr>Presenting illness contd…</vt:lpstr>
      <vt:lpstr>Course of illness </vt:lpstr>
      <vt:lpstr>Course of illness </vt:lpstr>
      <vt:lpstr>Course of illness </vt:lpstr>
      <vt:lpstr>Course of illness </vt:lpstr>
      <vt:lpstr>Course of illness </vt:lpstr>
      <vt:lpstr>Course of illness </vt:lpstr>
      <vt:lpstr>On Admission</vt:lpstr>
      <vt:lpstr>On Admission</vt:lpstr>
      <vt:lpstr>PowerPoint Presentation</vt:lpstr>
      <vt:lpstr>PowerPoint Presentation</vt:lpstr>
      <vt:lpstr>On Admission</vt:lpstr>
      <vt:lpstr>Investigations</vt:lpstr>
      <vt:lpstr>Chest x ray</vt:lpstr>
      <vt:lpstr>CT Thorax</vt:lpstr>
      <vt:lpstr>Work up </vt:lpstr>
      <vt:lpstr>Skin biopsy</vt:lpstr>
      <vt:lpstr>Salient features of this case</vt:lpstr>
      <vt:lpstr>Diagnosis </vt:lpstr>
      <vt:lpstr>Treatment </vt:lpstr>
      <vt:lpstr>Treatment </vt:lpstr>
      <vt:lpstr>Treatment </vt:lpstr>
      <vt:lpstr>Discussion </vt:lpstr>
      <vt:lpstr>Discussion </vt:lpstr>
      <vt:lpstr>Discussion </vt:lpstr>
      <vt:lpstr>PowerPoint Presentation</vt:lpstr>
      <vt:lpstr>Discussion </vt:lpstr>
      <vt:lpstr>Discussion </vt:lpstr>
      <vt:lpstr>Acknowledgments </vt:lpstr>
      <vt:lpstr>Thank You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Unusual Manifestation of a common connective tissue disease</dc:title>
  <dc:creator>nirmala</dc:creator>
  <cp:lastModifiedBy>nirmala</cp:lastModifiedBy>
  <cp:revision>141</cp:revision>
  <dcterms:created xsi:type="dcterms:W3CDTF">2019-02-10T05:33:03Z</dcterms:created>
  <dcterms:modified xsi:type="dcterms:W3CDTF">2019-02-22T08:24:46Z</dcterms:modified>
</cp:coreProperties>
</file>