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82" r:id="rId1"/>
  </p:sldMasterIdLst>
  <p:sldIdLst>
    <p:sldId id="256" r:id="rId2"/>
    <p:sldId id="257" r:id="rId3"/>
    <p:sldId id="258" r:id="rId4"/>
    <p:sldId id="259" r:id="rId5"/>
    <p:sldId id="261" r:id="rId6"/>
    <p:sldId id="274" r:id="rId7"/>
    <p:sldId id="277" r:id="rId8"/>
    <p:sldId id="260" r:id="rId9"/>
    <p:sldId id="284" r:id="rId10"/>
    <p:sldId id="262" r:id="rId11"/>
    <p:sldId id="265" r:id="rId12"/>
    <p:sldId id="278" r:id="rId13"/>
    <p:sldId id="286" r:id="rId14"/>
    <p:sldId id="266" r:id="rId15"/>
    <p:sldId id="279" r:id="rId16"/>
    <p:sldId id="280" r:id="rId17"/>
    <p:sldId id="267" r:id="rId18"/>
    <p:sldId id="268" r:id="rId19"/>
    <p:sldId id="290" r:id="rId20"/>
    <p:sldId id="273" r:id="rId21"/>
    <p:sldId id="289" r:id="rId22"/>
    <p:sldId id="288" r:id="rId23"/>
    <p:sldId id="28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17"/>
    <p:restoredTop sz="94479"/>
  </p:normalViewPr>
  <p:slideViewPr>
    <p:cSldViewPr snapToGrid="0" snapToObjects="1">
      <p:cViewPr varScale="1">
        <p:scale>
          <a:sx n="66" d="100"/>
          <a:sy n="66" d="100"/>
        </p:scale>
        <p:origin x="1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708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9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18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8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265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98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59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1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4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88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48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3773BA3-B991-1C4F-B5D5-1E29A0F4D6FB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EFE3385-E82B-0F40-8611-3651BA07A8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6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68CCB-4C8B-1D47-8ECA-708EF33E74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case of Ocular Myasthenia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BD319A0-C114-4746-93D5-C73258850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DR. MADHUVANTHI MOHAN</a:t>
            </a:r>
          </a:p>
        </p:txBody>
      </p:sp>
    </p:spTree>
    <p:extLst>
      <p:ext uri="{BB962C8B-B14F-4D97-AF65-F5344CB8AC3E}">
        <p14:creationId xmlns:p14="http://schemas.microsoft.com/office/powerpoint/2010/main" val="6467581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4E6C-D591-BE4C-BAC4-8151C725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Tests</a:t>
            </a:r>
          </a:p>
        </p:txBody>
      </p:sp>
      <p:sp>
        <p:nvSpPr>
          <p:cNvPr id="5" name="Curved Right Arrow 4">
            <a:extLst>
              <a:ext uri="{FF2B5EF4-FFF2-40B4-BE49-F238E27FC236}">
                <a16:creationId xmlns:a16="http://schemas.microsoft.com/office/drawing/2014/main" xmlns="" id="{CEC09F9D-C0DE-BC44-BCBA-37CF7BE97AC0}"/>
              </a:ext>
            </a:extLst>
          </p:cNvPr>
          <p:cNvSpPr/>
          <p:nvPr/>
        </p:nvSpPr>
        <p:spPr>
          <a:xfrm>
            <a:off x="1571991" y="2399538"/>
            <a:ext cx="3223847" cy="32355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Fatigue Test </a:t>
            </a:r>
            <a:r>
              <a:rPr lang="en-US" sz="3600" b="1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Ice Pack Test </a:t>
            </a:r>
            <a:r>
              <a:rPr lang="en-US" sz="3600" b="1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Sleep Test </a:t>
            </a:r>
            <a:r>
              <a:rPr lang="en-US" sz="3600" b="1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E6CD4D-7DDC-A645-A4A3-664FA9EF3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4" t="40555" r="7469" b="43889"/>
          <a:stretch/>
        </p:blipFill>
        <p:spPr>
          <a:xfrm>
            <a:off x="6668721" y="2714245"/>
            <a:ext cx="4902201" cy="20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93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BD02F0-F61D-B240-945E-EA927325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evaluation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F7B7C3D-5BE5-CA49-9B47-85C2D0B149BC}"/>
              </a:ext>
            </a:extLst>
          </p:cNvPr>
          <p:cNvSpPr/>
          <p:nvPr/>
        </p:nvSpPr>
        <p:spPr>
          <a:xfrm>
            <a:off x="302721" y="2781964"/>
            <a:ext cx="2214563" cy="1778876"/>
          </a:xfrm>
          <a:prstGeom prst="round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20000" endPos="65000" dir="5400000" sy="-100000" algn="bl" rotWithShape="0"/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Blood Count &amp; Biochemistry WNL</a:t>
            </a:r>
          </a:p>
          <a:p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8B701E00-189E-1240-B4F2-7FC05DD0B894}"/>
              </a:ext>
            </a:extLst>
          </p:cNvPr>
          <p:cNvSpPr/>
          <p:nvPr/>
        </p:nvSpPr>
        <p:spPr>
          <a:xfrm>
            <a:off x="2656080" y="2781964"/>
            <a:ext cx="2214563" cy="1778876"/>
          </a:xfrm>
          <a:prstGeom prst="roundRect">
            <a:avLst/>
          </a:prstGeom>
          <a:effectLst>
            <a:reflection stA="15000" endPos="6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MRI Brain + Orbit WNL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95C6B80-8AF2-9948-9EEE-6F1EA5856538}"/>
              </a:ext>
            </a:extLst>
          </p:cNvPr>
          <p:cNvSpPr/>
          <p:nvPr/>
        </p:nvSpPr>
        <p:spPr>
          <a:xfrm>
            <a:off x="9882896" y="2781964"/>
            <a:ext cx="2214563" cy="1778876"/>
          </a:xfrm>
          <a:prstGeom prst="roundRect">
            <a:avLst/>
          </a:prstGeom>
          <a:effectLst>
            <a:reflection stA="15000" endPos="6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 Chest – Thymic Hyperplasia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49DF6747-77B2-294A-8538-9945857BAD7F}"/>
              </a:ext>
            </a:extLst>
          </p:cNvPr>
          <p:cNvSpPr/>
          <p:nvPr/>
        </p:nvSpPr>
        <p:spPr>
          <a:xfrm>
            <a:off x="4870643" y="4797770"/>
            <a:ext cx="2214563" cy="1778876"/>
          </a:xfrm>
          <a:prstGeom prst="roundRect">
            <a:avLst/>
          </a:prstGeom>
          <a:effectLst>
            <a:reflection stA="15000" endPos="6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Neostigmine Test POSITIVE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AC1E7484-268F-C243-A49D-05F5743DF1BA}"/>
              </a:ext>
            </a:extLst>
          </p:cNvPr>
          <p:cNvSpPr/>
          <p:nvPr/>
        </p:nvSpPr>
        <p:spPr>
          <a:xfrm>
            <a:off x="5009439" y="2781964"/>
            <a:ext cx="2214563" cy="1778876"/>
          </a:xfrm>
          <a:prstGeom prst="roundRect">
            <a:avLst/>
          </a:prstGeom>
          <a:effectLst>
            <a:reflection stA="15000" endPos="6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Acetyl Choline Receptor Antibodies 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NEGATIVE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2BEB600-CBC1-244B-9C94-62910F3BF539}"/>
              </a:ext>
            </a:extLst>
          </p:cNvPr>
          <p:cNvSpPr/>
          <p:nvPr/>
        </p:nvSpPr>
        <p:spPr>
          <a:xfrm>
            <a:off x="7435806" y="2781964"/>
            <a:ext cx="2214563" cy="1778876"/>
          </a:xfrm>
          <a:prstGeom prst="round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20000" endPos="65000" dir="5400000" sy="-100000" algn="bl" rotWithShape="0"/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Repetitive Nerve Stimulation test - Negative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72877D-3159-4A4D-B745-0AE98B46DAAB}"/>
              </a:ext>
            </a:extLst>
          </p:cNvPr>
          <p:cNvSpPr txBox="1"/>
          <p:nvPr/>
        </p:nvSpPr>
        <p:spPr>
          <a:xfrm>
            <a:off x="1024128" y="1998596"/>
            <a:ext cx="735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Paediatric</a:t>
            </a:r>
            <a:r>
              <a:rPr lang="en-US" sz="3600" dirty="0"/>
              <a:t> Neurologist opinion</a:t>
            </a:r>
          </a:p>
        </p:txBody>
      </p:sp>
    </p:spTree>
    <p:extLst>
      <p:ext uri="{BB962C8B-B14F-4D97-AF65-F5344CB8AC3E}">
        <p14:creationId xmlns:p14="http://schemas.microsoft.com/office/powerpoint/2010/main" val="3459647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8A6279-213C-5741-88E3-63668DD7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Neostigmine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7D1CD4-1F11-5940-BEE2-F987A553F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21" y="2395728"/>
            <a:ext cx="7729728" cy="20665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procedure was carried out in the PICU.</a:t>
            </a:r>
          </a:p>
          <a:p>
            <a:r>
              <a:rPr lang="en-US" dirty="0"/>
              <a:t>Vitals were assessed and said to be stable.</a:t>
            </a:r>
          </a:p>
          <a:p>
            <a:r>
              <a:rPr lang="en-US" dirty="0"/>
              <a:t>With all precautionary measures , 0.7cc IV Atropine was injected followed by 1g Neostigmine IM.</a:t>
            </a:r>
          </a:p>
          <a:p>
            <a:r>
              <a:rPr lang="en-US" dirty="0"/>
              <a:t>Child was observed for 2 hours after administration.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80ADFCF-3F17-6140-AA89-61054308C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30838"/>
              </p:ext>
            </p:extLst>
          </p:nvPr>
        </p:nvGraphicFramePr>
        <p:xfrm>
          <a:off x="401155" y="4621784"/>
          <a:ext cx="6731166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3722">
                  <a:extLst>
                    <a:ext uri="{9D8B030D-6E8A-4147-A177-3AD203B41FA5}">
                      <a16:colId xmlns:a16="http://schemas.microsoft.com/office/drawing/2014/main" xmlns="" val="720202884"/>
                    </a:ext>
                  </a:extLst>
                </a:gridCol>
                <a:gridCol w="2243722">
                  <a:extLst>
                    <a:ext uri="{9D8B030D-6E8A-4147-A177-3AD203B41FA5}">
                      <a16:colId xmlns:a16="http://schemas.microsoft.com/office/drawing/2014/main" xmlns="" val="864069124"/>
                    </a:ext>
                  </a:extLst>
                </a:gridCol>
                <a:gridCol w="2243722">
                  <a:extLst>
                    <a:ext uri="{9D8B030D-6E8A-4147-A177-3AD203B41FA5}">
                      <a16:colId xmlns:a16="http://schemas.microsoft.com/office/drawing/2014/main" xmlns="" val="15147550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857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 Test Palpebral fissure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0115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Post Test Palpebral fissure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948636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C566C1-C360-3740-81DA-977E7BD6F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57" b="53524"/>
          <a:stretch/>
        </p:blipFill>
        <p:spPr>
          <a:xfrm>
            <a:off x="7992568" y="1315514"/>
            <a:ext cx="3994892" cy="1698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CF2FD2-0BA6-7A47-B1C4-88EFC4899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2" b="60952"/>
          <a:stretch/>
        </p:blipFill>
        <p:spPr>
          <a:xfrm>
            <a:off x="8090875" y="4080836"/>
            <a:ext cx="3798277" cy="18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474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8E26B-0174-1243-8D7C-F7FA87C0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Diagnosis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21CF98-D5FC-144B-8E6B-FC191E3E3CF6}"/>
              </a:ext>
            </a:extLst>
          </p:cNvPr>
          <p:cNvSpPr/>
          <p:nvPr/>
        </p:nvSpPr>
        <p:spPr>
          <a:xfrm>
            <a:off x="1210962" y="3133588"/>
            <a:ext cx="9453080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OCULAR MYASTHENIA</a:t>
            </a:r>
          </a:p>
        </p:txBody>
      </p:sp>
    </p:spTree>
    <p:extLst>
      <p:ext uri="{BB962C8B-B14F-4D97-AF65-F5344CB8AC3E}">
        <p14:creationId xmlns:p14="http://schemas.microsoft.com/office/powerpoint/2010/main" val="2790107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3B4C0-56DD-7C4D-98B4-C75F33F6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xmlns="" id="{B26EE3F8-255E-7445-9B3E-B12696AFD11B}"/>
              </a:ext>
            </a:extLst>
          </p:cNvPr>
          <p:cNvSpPr/>
          <p:nvPr/>
        </p:nvSpPr>
        <p:spPr>
          <a:xfrm>
            <a:off x="4514850" y="2600325"/>
            <a:ext cx="3157538" cy="1314450"/>
          </a:xfrm>
          <a:prstGeom prst="leftRightArrow">
            <a:avLst/>
          </a:prstGeom>
          <a:effectLst>
            <a:outerShdw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9F88B0-F18E-B948-98F4-1720757A556E}"/>
              </a:ext>
            </a:extLst>
          </p:cNvPr>
          <p:cNvSpPr/>
          <p:nvPr/>
        </p:nvSpPr>
        <p:spPr>
          <a:xfrm>
            <a:off x="964778" y="2875362"/>
            <a:ext cx="3707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Pyridostigmine 30mg 4hrly.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89FD8A-CCFD-3A49-B9FB-EB6E55012172}"/>
              </a:ext>
            </a:extLst>
          </p:cNvPr>
          <p:cNvSpPr/>
          <p:nvPr/>
        </p:nvSpPr>
        <p:spPr>
          <a:xfrm>
            <a:off x="7795077" y="2995940"/>
            <a:ext cx="3588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Prednisolone 60mg OD.</a:t>
            </a:r>
          </a:p>
        </p:txBody>
      </p:sp>
    </p:spTree>
    <p:extLst>
      <p:ext uri="{BB962C8B-B14F-4D97-AF65-F5344CB8AC3E}">
        <p14:creationId xmlns:p14="http://schemas.microsoft.com/office/powerpoint/2010/main" val="63990653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4C9925-8524-D542-95CC-85106F5E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week after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FC1DF95-FB22-364A-9C4F-730688237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57" t="20184" r="27478" b="42685"/>
          <a:stretch/>
        </p:blipFill>
        <p:spPr>
          <a:xfrm>
            <a:off x="3798930" y="1573483"/>
            <a:ext cx="4396409" cy="1492854"/>
          </a:xfrm>
          <a:ln w="762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F401DB-7991-B04A-B340-80E87F0C2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65" t="8909" r="25823" b="45343"/>
          <a:stretch/>
        </p:blipFill>
        <p:spPr>
          <a:xfrm>
            <a:off x="8261201" y="1573483"/>
            <a:ext cx="3930726" cy="152777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F237D6-75A5-F041-A7FF-D1793E207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4" t="8423" r="18777" b="45409"/>
          <a:stretch/>
        </p:blipFill>
        <p:spPr>
          <a:xfrm>
            <a:off x="0" y="1538563"/>
            <a:ext cx="3798930" cy="152777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A1420F-3372-FE47-8882-E2F181D989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53" t="20026" r="21735" b="46872"/>
          <a:stretch/>
        </p:blipFill>
        <p:spPr>
          <a:xfrm>
            <a:off x="3930726" y="51767"/>
            <a:ext cx="4198679" cy="14045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B1DA4B-13DF-E240-815A-25CE188287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06" t="16941" r="20534" b="38088"/>
          <a:stretch/>
        </p:blipFill>
        <p:spPr>
          <a:xfrm>
            <a:off x="4074273" y="3194654"/>
            <a:ext cx="4121066" cy="163888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5CECD23-D08C-594B-8A5C-D2A2E5B6C9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65" t="18749" r="25823" b="48147"/>
          <a:stretch/>
        </p:blipFill>
        <p:spPr>
          <a:xfrm>
            <a:off x="8261201" y="50439"/>
            <a:ext cx="3952205" cy="14045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EEAAC81-449A-B144-BBD4-E2D06C785E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56" t="22427" r="23634" b="42175"/>
          <a:stretch/>
        </p:blipFill>
        <p:spPr>
          <a:xfrm>
            <a:off x="0" y="50439"/>
            <a:ext cx="3798930" cy="14045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491D7ED-DDAE-934C-9AC8-2ACF7167B6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164" t="17838" r="18777" b="38020"/>
          <a:stretch/>
        </p:blipFill>
        <p:spPr>
          <a:xfrm>
            <a:off x="65452" y="3148619"/>
            <a:ext cx="3865274" cy="168492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480472E-D180-6843-89E7-2AD69C953D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9" t="14517" r="24594" b="41959"/>
          <a:stretch/>
        </p:blipFill>
        <p:spPr>
          <a:xfrm>
            <a:off x="8300043" y="3194654"/>
            <a:ext cx="3874520" cy="163888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339E51-E058-5B41-90DE-1A18A1F8C87F}"/>
              </a:ext>
            </a:extLst>
          </p:cNvPr>
          <p:cNvSpPr txBox="1"/>
          <p:nvPr/>
        </p:nvSpPr>
        <p:spPr>
          <a:xfrm>
            <a:off x="3657600" y="5349454"/>
            <a:ext cx="6041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After 3 weeks</a:t>
            </a:r>
          </a:p>
        </p:txBody>
      </p:sp>
    </p:spTree>
    <p:extLst>
      <p:ext uri="{BB962C8B-B14F-4D97-AF65-F5344CB8AC3E}">
        <p14:creationId xmlns:p14="http://schemas.microsoft.com/office/powerpoint/2010/main" val="5419687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30159-8C14-494A-92DB-0C304626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5BCE2A-3103-DD4C-A970-DB2F41476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Patient is still on follow up with </a:t>
            </a:r>
            <a:r>
              <a:rPr lang="en-US" sz="3200" dirty="0" err="1"/>
              <a:t>Paediatric</a:t>
            </a:r>
            <a:r>
              <a:rPr lang="en-US" sz="3200" dirty="0"/>
              <a:t> Neurologist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Asked to continue T. Pyridostigmine 30mg and T. Prednisolone tapered slowly.</a:t>
            </a:r>
          </a:p>
        </p:txBody>
      </p:sp>
    </p:spTree>
    <p:extLst>
      <p:ext uri="{BB962C8B-B14F-4D97-AF65-F5344CB8AC3E}">
        <p14:creationId xmlns:p14="http://schemas.microsoft.com/office/powerpoint/2010/main" val="20883749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B3A96-7C10-5C46-9D53-07349389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01CC03-0CB0-D24B-82E6-316197A2F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116" y="2458290"/>
            <a:ext cx="9316095" cy="310198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Myasthenia gravis (MG) is an autoimmune disease affecting the neuromuscular junction.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It involves binding of antibodies to acetylcholine receptors in the postsynaptic membrane leading to impaired signal transduction at the neuromuscular junction.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Causes characteristic variable fatigable weakness of skeletal muscles.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B1A7CC-CF64-664A-B1A0-FE96FC40A79D}"/>
              </a:ext>
            </a:extLst>
          </p:cNvPr>
          <p:cNvSpPr/>
          <p:nvPr/>
        </p:nvSpPr>
        <p:spPr>
          <a:xfrm>
            <a:off x="776288" y="5933731"/>
            <a:ext cx="1043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+mj-lt"/>
              </a:rPr>
              <a:t>Ocular myasthenia gravis: an update on diagnosis and </a:t>
            </a:r>
            <a:r>
              <a:rPr lang="en-IN" dirty="0" err="1">
                <a:latin typeface="+mj-lt"/>
              </a:rPr>
              <a:t>treatment.</a:t>
            </a:r>
            <a:r>
              <a:rPr lang="en-IN" i="1" dirty="0" err="1">
                <a:latin typeface="+mj-lt"/>
              </a:rPr>
              <a:t>Fortin</a:t>
            </a:r>
            <a:r>
              <a:rPr lang="en-IN" i="1" dirty="0">
                <a:latin typeface="+mj-lt"/>
              </a:rPr>
              <a:t> E, </a:t>
            </a:r>
            <a:r>
              <a:rPr lang="en-IN" i="1" dirty="0" err="1">
                <a:latin typeface="+mj-lt"/>
              </a:rPr>
              <a:t>Cestari</a:t>
            </a:r>
            <a:r>
              <a:rPr lang="en-IN" i="1" dirty="0">
                <a:latin typeface="+mj-lt"/>
              </a:rPr>
              <a:t> DM, Weinberg DH. </a:t>
            </a:r>
            <a:r>
              <a:rPr lang="en-IN" i="1" dirty="0" err="1">
                <a:latin typeface="+mj-lt"/>
              </a:rPr>
              <a:t>Curr</a:t>
            </a:r>
            <a:r>
              <a:rPr lang="en-IN" i="1" dirty="0">
                <a:latin typeface="+mj-lt"/>
              </a:rPr>
              <a:t> </a:t>
            </a:r>
            <a:r>
              <a:rPr lang="en-IN" i="1" dirty="0" err="1">
                <a:latin typeface="+mj-lt"/>
              </a:rPr>
              <a:t>Opin</a:t>
            </a:r>
            <a:r>
              <a:rPr lang="en-IN" i="1" dirty="0">
                <a:latin typeface="+mj-lt"/>
              </a:rPr>
              <a:t> </a:t>
            </a:r>
            <a:r>
              <a:rPr lang="en-IN" i="1" dirty="0" err="1">
                <a:latin typeface="+mj-lt"/>
              </a:rPr>
              <a:t>Ophthalmol</a:t>
            </a:r>
            <a:r>
              <a:rPr lang="en-IN" i="1" dirty="0">
                <a:latin typeface="+mj-lt"/>
              </a:rPr>
              <a:t>. 2018 Nov; 29(6):477-484</a:t>
            </a:r>
            <a:endParaRPr lang="en-IN" b="0" i="0" u="none" strike="noStrike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178352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EFCFC5-154B-6A4E-9652-EC9D3609A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703" y="1928813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800" dirty="0"/>
              <a:t>Ocular Myasthenia is a subtype of MG where the weakness is clinically isolated to the periocular muscles, which includes the extraocular muscles, </a:t>
            </a:r>
            <a:r>
              <a:rPr lang="en-IN" sz="2800" dirty="0" err="1"/>
              <a:t>levator</a:t>
            </a:r>
            <a:r>
              <a:rPr lang="en-IN" sz="2800" dirty="0"/>
              <a:t> palpebrae superioris, and orbicularis oculi muscles.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Extraocular muscles are more commonly involved as twitch fibers in EOMs develop tension faster and have a higher frequency of synaptic firing than limb muscles.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BD8216-0447-AF45-9EDA-F192D1E291F3}"/>
              </a:ext>
            </a:extLst>
          </p:cNvPr>
          <p:cNvSpPr/>
          <p:nvPr/>
        </p:nvSpPr>
        <p:spPr>
          <a:xfrm>
            <a:off x="736887" y="6296860"/>
            <a:ext cx="11689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+mj-lt"/>
              </a:rPr>
              <a:t>Nair AG, Patil-</a:t>
            </a:r>
            <a:r>
              <a:rPr lang="en-IN" dirty="0" err="1">
                <a:latin typeface="+mj-lt"/>
              </a:rPr>
              <a:t>Chhablani</a:t>
            </a:r>
            <a:r>
              <a:rPr lang="en-IN" dirty="0">
                <a:latin typeface="+mj-lt"/>
              </a:rPr>
              <a:t> P, </a:t>
            </a:r>
            <a:r>
              <a:rPr lang="en-IN" dirty="0" err="1">
                <a:latin typeface="+mj-lt"/>
              </a:rPr>
              <a:t>Venkatramani</a:t>
            </a:r>
            <a:r>
              <a:rPr lang="en-IN" dirty="0">
                <a:latin typeface="+mj-lt"/>
              </a:rPr>
              <a:t> DV, Gandhi RA. Ocular myasthenia gravis: A review. Indian J </a:t>
            </a:r>
            <a:r>
              <a:rPr lang="en-IN" dirty="0" err="1">
                <a:latin typeface="+mj-lt"/>
              </a:rPr>
              <a:t>Ophthalmol</a:t>
            </a:r>
            <a:r>
              <a:rPr lang="en-IN" dirty="0">
                <a:latin typeface="+mj-lt"/>
              </a:rPr>
              <a:t> 2014;62:985-91</a:t>
            </a:r>
          </a:p>
        </p:txBody>
      </p:sp>
    </p:spTree>
    <p:extLst>
      <p:ext uri="{BB962C8B-B14F-4D97-AF65-F5344CB8AC3E}">
        <p14:creationId xmlns:p14="http://schemas.microsoft.com/office/powerpoint/2010/main" val="105612671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89B0E88D-F448-DF4E-9227-6A7403F2A47D}"/>
              </a:ext>
            </a:extLst>
          </p:cNvPr>
          <p:cNvSpPr/>
          <p:nvPr/>
        </p:nvSpPr>
        <p:spPr>
          <a:xfrm>
            <a:off x="4569618" y="2057400"/>
            <a:ext cx="2243138" cy="2157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Ocular Myasthenia Gravis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69EC0A8-A2C8-0446-82C5-12C2B5516195}"/>
              </a:ext>
            </a:extLst>
          </p:cNvPr>
          <p:cNvSpPr/>
          <p:nvPr/>
        </p:nvSpPr>
        <p:spPr>
          <a:xfrm>
            <a:off x="4819650" y="4543426"/>
            <a:ext cx="1621632" cy="1571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Repetitive Nerve Stimulation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D8B1460-FA6B-324C-B889-669C77DA7F65}"/>
              </a:ext>
            </a:extLst>
          </p:cNvPr>
          <p:cNvSpPr/>
          <p:nvPr/>
        </p:nvSpPr>
        <p:spPr>
          <a:xfrm>
            <a:off x="2386010" y="2840829"/>
            <a:ext cx="1856206" cy="1538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Neostigmine Test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27E80E2-22DD-9449-B862-638B0ADF5381}"/>
              </a:ext>
            </a:extLst>
          </p:cNvPr>
          <p:cNvSpPr/>
          <p:nvPr/>
        </p:nvSpPr>
        <p:spPr>
          <a:xfrm>
            <a:off x="4757737" y="352422"/>
            <a:ext cx="1683545" cy="1538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 – </a:t>
            </a:r>
            <a:r>
              <a:rPr lang="en-US" dirty="0" err="1"/>
              <a:t>AChR</a:t>
            </a:r>
            <a:r>
              <a:rPr lang="en-US" dirty="0"/>
              <a:t> Antibodies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35DBC1F-54F3-794A-9C16-4E1C2B9AC60F}"/>
              </a:ext>
            </a:extLst>
          </p:cNvPr>
          <p:cNvSpPr/>
          <p:nvPr/>
        </p:nvSpPr>
        <p:spPr>
          <a:xfrm>
            <a:off x="6968726" y="781047"/>
            <a:ext cx="1965725" cy="1538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Edrophonium Test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E49B1C4-3999-3244-A25E-84133F3C984F}"/>
              </a:ext>
            </a:extLst>
          </p:cNvPr>
          <p:cNvSpPr/>
          <p:nvPr/>
        </p:nvSpPr>
        <p:spPr>
          <a:xfrm>
            <a:off x="2403275" y="781049"/>
            <a:ext cx="1683545" cy="1538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Ice Pack Test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97FF1DA-6A88-4940-B50E-A11C87B82DA3}"/>
              </a:ext>
            </a:extLst>
          </p:cNvPr>
          <p:cNvSpPr/>
          <p:nvPr/>
        </p:nvSpPr>
        <p:spPr>
          <a:xfrm>
            <a:off x="7312819" y="3309936"/>
            <a:ext cx="1621632" cy="1538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Single Fiber EMG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8B0ED2-C7E1-DD4E-9ED5-D6BC38B17774}"/>
              </a:ext>
            </a:extLst>
          </p:cNvPr>
          <p:cNvSpPr/>
          <p:nvPr/>
        </p:nvSpPr>
        <p:spPr>
          <a:xfrm>
            <a:off x="759211" y="6524631"/>
            <a:ext cx="11689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+mj-lt"/>
              </a:rPr>
              <a:t>Nair AG, Patil-</a:t>
            </a:r>
            <a:r>
              <a:rPr lang="en-IN" dirty="0" err="1">
                <a:latin typeface="+mj-lt"/>
              </a:rPr>
              <a:t>Chhablani</a:t>
            </a:r>
            <a:r>
              <a:rPr lang="en-IN" dirty="0">
                <a:latin typeface="+mj-lt"/>
              </a:rPr>
              <a:t> P, </a:t>
            </a:r>
            <a:r>
              <a:rPr lang="en-IN" dirty="0" err="1">
                <a:latin typeface="+mj-lt"/>
              </a:rPr>
              <a:t>Venkatramani</a:t>
            </a:r>
            <a:r>
              <a:rPr lang="en-IN" dirty="0">
                <a:latin typeface="+mj-lt"/>
              </a:rPr>
              <a:t> DV, Gandhi RA. Ocular myasthenia gravis: A review. Indian J </a:t>
            </a:r>
            <a:r>
              <a:rPr lang="en-IN" dirty="0" err="1">
                <a:latin typeface="+mj-lt"/>
              </a:rPr>
              <a:t>Ophthalmol</a:t>
            </a:r>
            <a:r>
              <a:rPr lang="en-IN" dirty="0">
                <a:latin typeface="+mj-lt"/>
              </a:rPr>
              <a:t> 2014;62:985-91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EF634A-0034-E24E-8A7D-EBC207C00925}"/>
              </a:ext>
            </a:extLst>
          </p:cNvPr>
          <p:cNvSpPr txBox="1"/>
          <p:nvPr/>
        </p:nvSpPr>
        <p:spPr>
          <a:xfrm>
            <a:off x="2172888" y="4235469"/>
            <a:ext cx="9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0054B7-83ED-B446-AA81-459CBC74392D}"/>
              </a:ext>
            </a:extLst>
          </p:cNvPr>
          <p:cNvSpPr txBox="1"/>
          <p:nvPr/>
        </p:nvSpPr>
        <p:spPr>
          <a:xfrm>
            <a:off x="1732358" y="1688068"/>
            <a:ext cx="88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76%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ED0199-76F7-EE4A-B750-ABBDC2C83471}"/>
              </a:ext>
            </a:extLst>
          </p:cNvPr>
          <p:cNvSpPr txBox="1"/>
          <p:nvPr/>
        </p:nvSpPr>
        <p:spPr>
          <a:xfrm>
            <a:off x="5214937" y="6236256"/>
            <a:ext cx="88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33%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534900-1203-304B-93E1-3A8220665BB7}"/>
              </a:ext>
            </a:extLst>
          </p:cNvPr>
          <p:cNvSpPr txBox="1"/>
          <p:nvPr/>
        </p:nvSpPr>
        <p:spPr>
          <a:xfrm>
            <a:off x="8230793" y="4848225"/>
            <a:ext cx="88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85-100%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F4389E7-E093-9E44-9149-29ED2FD0684D}"/>
              </a:ext>
            </a:extLst>
          </p:cNvPr>
          <p:cNvSpPr txBox="1"/>
          <p:nvPr/>
        </p:nvSpPr>
        <p:spPr>
          <a:xfrm>
            <a:off x="6095999" y="185733"/>
            <a:ext cx="101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30-77%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65F10F-C0C3-774C-9AC6-3CAA01D7CF57}"/>
              </a:ext>
            </a:extLst>
          </p:cNvPr>
          <p:cNvSpPr txBox="1"/>
          <p:nvPr/>
        </p:nvSpPr>
        <p:spPr>
          <a:xfrm>
            <a:off x="8934451" y="1121566"/>
            <a:ext cx="101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86-97%</a:t>
            </a:r>
          </a:p>
        </p:txBody>
      </p:sp>
    </p:spTree>
    <p:extLst>
      <p:ext uri="{BB962C8B-B14F-4D97-AF65-F5344CB8AC3E}">
        <p14:creationId xmlns:p14="http://schemas.microsoft.com/office/powerpoint/2010/main" val="165650996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565763-D50F-5A4B-9181-57FCAEDD7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85" y="1913190"/>
            <a:ext cx="5994894" cy="3450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 11 year old female child presented with </a:t>
            </a:r>
            <a:r>
              <a:rPr lang="en-US" sz="2400" dirty="0">
                <a:solidFill>
                  <a:srgbClr val="FF0000"/>
                </a:solidFill>
              </a:rPr>
              <a:t>drooping of Left eye Upper eyelid </a:t>
            </a:r>
            <a:r>
              <a:rPr lang="en-US" sz="2400" dirty="0"/>
              <a:t>for past 1 month.</a:t>
            </a:r>
          </a:p>
          <a:p>
            <a:pPr marL="0" indent="0">
              <a:buNone/>
            </a:pPr>
            <a:r>
              <a:rPr lang="en-US" sz="2400" dirty="0"/>
              <a:t>Sudden in onset. Gradually progressive.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Consistent throughout the day</a:t>
            </a:r>
          </a:p>
          <a:p>
            <a:pPr marL="0" indent="0">
              <a:buNone/>
            </a:pPr>
            <a:r>
              <a:rPr lang="en-US" sz="2400" dirty="0"/>
              <a:t>Associated with intermittent </a:t>
            </a:r>
            <a:r>
              <a:rPr lang="en-US" sz="2400" dirty="0">
                <a:solidFill>
                  <a:srgbClr val="FF0000"/>
                </a:solidFill>
              </a:rPr>
              <a:t>double vision</a:t>
            </a:r>
          </a:p>
          <a:p>
            <a:pPr marL="0" indent="0">
              <a:buNone/>
            </a:pPr>
            <a:r>
              <a:rPr lang="en-US" sz="2400" dirty="0"/>
              <a:t>No H/o generalized fatiguability/weakness/difficulty in swallowing/slurring of speech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3FE4A6-5979-7748-8C7D-4AE1E201B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0" t="9575" r="23656" b="48356"/>
          <a:stretch/>
        </p:blipFill>
        <p:spPr>
          <a:xfrm>
            <a:off x="6566431" y="2280740"/>
            <a:ext cx="4868884" cy="17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623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B58E54-C97D-1941-966D-DE92BA65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DD44D26-0153-6246-9CB4-8888DB7A307C}"/>
              </a:ext>
            </a:extLst>
          </p:cNvPr>
          <p:cNvCxnSpPr>
            <a:cxnSpLocks/>
          </p:cNvCxnSpPr>
          <p:nvPr/>
        </p:nvCxnSpPr>
        <p:spPr>
          <a:xfrm flipH="1">
            <a:off x="2971895" y="2271562"/>
            <a:ext cx="1061090" cy="71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0B0146B-EE39-9849-99A0-2D69A5177227}"/>
              </a:ext>
            </a:extLst>
          </p:cNvPr>
          <p:cNvCxnSpPr>
            <a:cxnSpLocks/>
          </p:cNvCxnSpPr>
          <p:nvPr/>
        </p:nvCxnSpPr>
        <p:spPr>
          <a:xfrm>
            <a:off x="4822257" y="2271562"/>
            <a:ext cx="1021025" cy="816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9FF186-9247-5641-A071-3D1F2826687F}"/>
              </a:ext>
            </a:extLst>
          </p:cNvPr>
          <p:cNvSpPr/>
          <p:nvPr/>
        </p:nvSpPr>
        <p:spPr>
          <a:xfrm>
            <a:off x="1728482" y="3170419"/>
            <a:ext cx="2766646" cy="832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 Pharmacological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25067D7-AB2E-A64B-8276-EEA60809E91F}"/>
              </a:ext>
            </a:extLst>
          </p:cNvPr>
          <p:cNvSpPr/>
          <p:nvPr/>
        </p:nvSpPr>
        <p:spPr>
          <a:xfrm>
            <a:off x="4952328" y="3170419"/>
            <a:ext cx="2766646" cy="832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Pharmacological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780303-B316-424B-A4F3-5CA2EE1AE830}"/>
              </a:ext>
            </a:extLst>
          </p:cNvPr>
          <p:cNvSpPr txBox="1"/>
          <p:nvPr/>
        </p:nvSpPr>
        <p:spPr>
          <a:xfrm>
            <a:off x="1728482" y="4284111"/>
            <a:ext cx="2766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Crutch glasses (to improve ptosis)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9AD154-C0E2-4F40-A374-4C8D370E0CBD}"/>
              </a:ext>
            </a:extLst>
          </p:cNvPr>
          <p:cNvSpPr txBox="1"/>
          <p:nvPr/>
        </p:nvSpPr>
        <p:spPr>
          <a:xfrm>
            <a:off x="4928880" y="4311081"/>
            <a:ext cx="5437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Acetylcholinesterase Inhibitors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Corticosteroids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Immunomodulators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EC9877-7A71-ED43-9421-5D9565E18C7E}"/>
              </a:ext>
            </a:extLst>
          </p:cNvPr>
          <p:cNvSpPr/>
          <p:nvPr/>
        </p:nvSpPr>
        <p:spPr>
          <a:xfrm>
            <a:off x="688099" y="6311234"/>
            <a:ext cx="7251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+mj-lt"/>
              </a:rPr>
              <a:t>Al-Haidar et al; Ocular </a:t>
            </a:r>
            <a:r>
              <a:rPr lang="en-IN" dirty="0" err="1">
                <a:latin typeface="+mj-lt"/>
              </a:rPr>
              <a:t>Myasthenia.Neurol</a:t>
            </a:r>
            <a:r>
              <a:rPr lang="en-IN" dirty="0">
                <a:latin typeface="+mj-lt"/>
              </a:rPr>
              <a:t> Clin. 2018 May;36(2):241-251. </a:t>
            </a:r>
            <a:r>
              <a:rPr lang="en-IN" dirty="0" err="1">
                <a:latin typeface="+mj-lt"/>
              </a:rPr>
              <a:t>doi</a:t>
            </a:r>
            <a:r>
              <a:rPr lang="en-IN" dirty="0">
                <a:latin typeface="+mj-lt"/>
              </a:rPr>
              <a:t>: 10.1016/j.ncl.2018.01.003</a:t>
            </a:r>
          </a:p>
          <a:p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67284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CDF0E-CAC5-E340-8AEF-D17D77A5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D4A109-F0F5-5745-8251-50697B1BE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Ocular myasthenia is a relatively uncommon disorder that can mimic other neuro-ophthalmic conditions.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At times, the diagnosis can be straight forward, but the different ways of presentation can pose diagnostic dilemmas to the clinician.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ea typeface="ＭＳ Ｐゴシック" pitchFamily="34" charset="-128"/>
              </a:rPr>
              <a:t>50% of the patients develop generalised weakness in 6 months and 80% within 2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Effective therapy aims at providing symptomatic relief and preventing generalization of disease and involves the use of anti- cholinesterase inhibitors and corticosteroids. </a:t>
            </a:r>
            <a:endParaRPr lang="en-IN" sz="2000" dirty="0"/>
          </a:p>
          <a:p>
            <a:pPr>
              <a:buFont typeface="Arial" panose="020B0604020202020204" pitchFamily="34" charset="0"/>
              <a:buChar char="•"/>
            </a:pPr>
            <a:endParaRPr lang="en-IN" sz="2000" dirty="0">
              <a:ea typeface="ＭＳ Ｐゴシック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AB524DA1-E717-3948-BD52-392AE6543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28" y="6016972"/>
            <a:ext cx="70807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sz="1600" dirty="0" err="1">
                <a:latin typeface="+mj-lt"/>
                <a:ea typeface="ＭＳ Ｐゴシック" pitchFamily="34" charset="-128"/>
              </a:rPr>
              <a:t>Luchanok</a:t>
            </a:r>
            <a:r>
              <a:rPr lang="en-US" sz="1600" dirty="0">
                <a:latin typeface="+mj-lt"/>
                <a:ea typeface="ＭＳ Ｐゴシック" pitchFamily="34" charset="-128"/>
              </a:rPr>
              <a:t> U, Kaminski HJ. Ocular myasthenia: diagnostic and treatment recommendations and the evidence base. </a:t>
            </a:r>
          </a:p>
          <a:p>
            <a:pPr eaLnBrk="0" hangingPunct="0">
              <a:defRPr/>
            </a:pPr>
            <a:r>
              <a:rPr lang="en-US" sz="1600" dirty="0" err="1">
                <a:latin typeface="+mj-lt"/>
                <a:ea typeface="ＭＳ Ｐゴシック" pitchFamily="34" charset="-128"/>
              </a:rPr>
              <a:t>Curr</a:t>
            </a:r>
            <a:r>
              <a:rPr lang="en-US" sz="1600" dirty="0">
                <a:latin typeface="+mj-lt"/>
                <a:ea typeface="ＭＳ Ｐゴシック" pitchFamily="34" charset="-128"/>
              </a:rPr>
              <a:t> </a:t>
            </a:r>
            <a:r>
              <a:rPr lang="en-US" sz="1600" dirty="0" err="1">
                <a:latin typeface="+mj-lt"/>
                <a:ea typeface="ＭＳ Ｐゴシック" pitchFamily="34" charset="-128"/>
              </a:rPr>
              <a:t>Opin</a:t>
            </a:r>
            <a:r>
              <a:rPr lang="en-US" sz="1600" dirty="0">
                <a:latin typeface="+mj-lt"/>
                <a:ea typeface="ＭＳ Ｐゴシック" pitchFamily="34" charset="-128"/>
              </a:rPr>
              <a:t> Neurol. 2008 Feb;21(1):8-15 </a:t>
            </a:r>
          </a:p>
        </p:txBody>
      </p:sp>
    </p:spTree>
    <p:extLst>
      <p:ext uri="{BB962C8B-B14F-4D97-AF65-F5344CB8AC3E}">
        <p14:creationId xmlns:p14="http://schemas.microsoft.com/office/powerpoint/2010/main" val="216417914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8671CA-B966-CB41-AC1B-064D6F12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C4C2AA-8034-7444-823E-33AA442B8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Mittal MK, </a:t>
            </a:r>
            <a:r>
              <a:rPr lang="en-US" dirty="0" err="1"/>
              <a:t>Barohn</a:t>
            </a:r>
            <a:r>
              <a:rPr lang="en-US" dirty="0"/>
              <a:t> RJ, </a:t>
            </a:r>
            <a:r>
              <a:rPr lang="en-US" dirty="0" err="1"/>
              <a:t>Pasnoor</a:t>
            </a:r>
            <a:r>
              <a:rPr lang="en-US" dirty="0"/>
              <a:t> M, et al. Ocular myasthenia gravis in an academic neuro-ophthalmology clinic: clinical features and therapeutic response. J </a:t>
            </a:r>
            <a:r>
              <a:rPr lang="en-US" dirty="0" err="1"/>
              <a:t>ClinNeuromuscul</a:t>
            </a:r>
            <a:r>
              <a:rPr lang="en-US" dirty="0"/>
              <a:t> Dis 2011;13:46–52.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Barton JJ, </a:t>
            </a:r>
            <a:r>
              <a:rPr lang="en-IN" dirty="0" err="1"/>
              <a:t>Fouladvand</a:t>
            </a:r>
            <a:r>
              <a:rPr lang="en-IN" dirty="0"/>
              <a:t> M. Ocular aspects of myasthenia gravis. </a:t>
            </a:r>
            <a:r>
              <a:rPr lang="en-IN" i="1" dirty="0" err="1"/>
              <a:t>Semin</a:t>
            </a:r>
            <a:r>
              <a:rPr lang="en-IN" i="1" dirty="0"/>
              <a:t> Neurol</a:t>
            </a:r>
            <a:r>
              <a:rPr lang="en-IN" dirty="0"/>
              <a:t>. 2000;20(1):7–20.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 err="1"/>
              <a:t>PinelesSL,AveryRA,MossHE,FinkelR,BlinmanT,KaiserL,</a:t>
            </a:r>
            <a:r>
              <a:rPr lang="en-IN" i="1" dirty="0" err="1"/>
              <a:t>etal</a:t>
            </a:r>
            <a:r>
              <a:rPr lang="en-IN" i="1" dirty="0"/>
              <a:t>. </a:t>
            </a:r>
            <a:r>
              <a:rPr lang="en-IN" dirty="0"/>
              <a:t>Visual and systemic outcomes in </a:t>
            </a:r>
            <a:r>
              <a:rPr lang="en-IN" dirty="0" err="1"/>
              <a:t>pediatric</a:t>
            </a:r>
            <a:r>
              <a:rPr lang="en-IN" dirty="0"/>
              <a:t> ocular myasthenia gravis. Am J </a:t>
            </a:r>
            <a:r>
              <a:rPr lang="en-IN" dirty="0" err="1"/>
              <a:t>Ophthalmol</a:t>
            </a:r>
            <a:r>
              <a:rPr lang="en-IN" dirty="0"/>
              <a:t> 2010;150:453‐9.e3.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Ortiz S, Borchert M. Long‐term outcomes of </a:t>
            </a:r>
            <a:r>
              <a:rPr lang="en-IN" dirty="0" err="1"/>
              <a:t>pediatric</a:t>
            </a:r>
            <a:r>
              <a:rPr lang="en-IN" dirty="0"/>
              <a:t> ocular myasthenia gravis. Ophthalmology 2008;115:1245‐48.e1.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Ocular myasthenia </a:t>
            </a:r>
            <a:r>
              <a:rPr lang="en-IN" dirty="0" err="1"/>
              <a:t>gravis.</a:t>
            </a:r>
            <a:r>
              <a:rPr lang="en-IN" i="1" dirty="0" err="1"/>
              <a:t>Vaphiades</a:t>
            </a:r>
            <a:r>
              <a:rPr lang="en-IN" i="1" dirty="0"/>
              <a:t> MS, Bhatti MT, Lesser RL. </a:t>
            </a:r>
            <a:r>
              <a:rPr lang="en-IN" i="1" dirty="0" err="1"/>
              <a:t>Curr</a:t>
            </a:r>
            <a:r>
              <a:rPr lang="en-IN" i="1" dirty="0"/>
              <a:t> </a:t>
            </a:r>
            <a:r>
              <a:rPr lang="en-IN" i="1" dirty="0" err="1"/>
              <a:t>Opin</a:t>
            </a:r>
            <a:r>
              <a:rPr lang="en-IN" i="1" dirty="0"/>
              <a:t> </a:t>
            </a:r>
            <a:r>
              <a:rPr lang="en-IN" i="1" dirty="0" err="1"/>
              <a:t>Ophthalmol</a:t>
            </a:r>
            <a:r>
              <a:rPr lang="en-IN" i="1" dirty="0"/>
              <a:t>. 2012 Nov; 23(6):537-42.</a:t>
            </a:r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4718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E4DF62-9A3A-0448-9144-89FD1FD3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755" y="2667233"/>
            <a:ext cx="5667958" cy="1188720"/>
          </a:xfrm>
        </p:spPr>
        <p:txBody>
          <a:bodyPr>
            <a:noAutofit/>
          </a:bodyPr>
          <a:lstStyle/>
          <a:p>
            <a:r>
              <a:rPr lang="en-US" sz="11000" dirty="0">
                <a:solidFill>
                  <a:schemeClr val="accent2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9874751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5C48C-9292-1F44-9EE4-B46D1AD5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165" y="785571"/>
            <a:ext cx="7729728" cy="11887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AC8B2A-0650-7948-96A8-6C4BA9EF8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95" y="2464914"/>
            <a:ext cx="7729728" cy="310198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Past History - WNL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Personal History – WNL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Family History – WNL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Pedigree chart – Patient is the eldest of 3 siblings. Other siblings are normal. Have no similar complaints.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ABB32D-7211-AC40-893A-EB5C93F61E2C}"/>
              </a:ext>
            </a:extLst>
          </p:cNvPr>
          <p:cNvSpPr/>
          <p:nvPr/>
        </p:nvSpPr>
        <p:spPr>
          <a:xfrm>
            <a:off x="8987437" y="2662120"/>
            <a:ext cx="486889" cy="4868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90429CC-30AF-5444-8DC0-19ABBC2B496E}"/>
              </a:ext>
            </a:extLst>
          </p:cNvPr>
          <p:cNvCxnSpPr>
            <a:stCxn id="4" idx="3"/>
          </p:cNvCxnSpPr>
          <p:nvPr/>
        </p:nvCxnSpPr>
        <p:spPr>
          <a:xfrm flipV="1">
            <a:off x="9474326" y="2899626"/>
            <a:ext cx="463137" cy="5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83DCB99-14BB-8948-A44D-79A163044FE6}"/>
              </a:ext>
            </a:extLst>
          </p:cNvPr>
          <p:cNvSpPr/>
          <p:nvPr/>
        </p:nvSpPr>
        <p:spPr>
          <a:xfrm>
            <a:off x="9937463" y="2613928"/>
            <a:ext cx="522514" cy="59376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813963B-7044-5849-8422-3C6D43B035CC}"/>
              </a:ext>
            </a:extLst>
          </p:cNvPr>
          <p:cNvCxnSpPr/>
          <p:nvPr/>
        </p:nvCxnSpPr>
        <p:spPr>
          <a:xfrm>
            <a:off x="9705894" y="2910811"/>
            <a:ext cx="0" cy="903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3E15458-33FD-4F48-857B-5036C427F383}"/>
              </a:ext>
            </a:extLst>
          </p:cNvPr>
          <p:cNvCxnSpPr/>
          <p:nvPr/>
        </p:nvCxnSpPr>
        <p:spPr>
          <a:xfrm>
            <a:off x="8340231" y="3814026"/>
            <a:ext cx="2731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032FA12-BFC1-194E-82B1-EEB1DDBD12D7}"/>
              </a:ext>
            </a:extLst>
          </p:cNvPr>
          <p:cNvCxnSpPr/>
          <p:nvPr/>
        </p:nvCxnSpPr>
        <p:spPr>
          <a:xfrm>
            <a:off x="8340231" y="3814026"/>
            <a:ext cx="0" cy="403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D82BB3A-64A9-0740-A9BF-9D9920BBE492}"/>
              </a:ext>
            </a:extLst>
          </p:cNvPr>
          <p:cNvCxnSpPr/>
          <p:nvPr/>
        </p:nvCxnSpPr>
        <p:spPr>
          <a:xfrm>
            <a:off x="11071556" y="3814026"/>
            <a:ext cx="0" cy="403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593D796-A5A3-BF4B-89FB-FCEAC5192BDF}"/>
              </a:ext>
            </a:extLst>
          </p:cNvPr>
          <p:cNvCxnSpPr/>
          <p:nvPr/>
        </p:nvCxnSpPr>
        <p:spPr>
          <a:xfrm>
            <a:off x="9705893" y="3814026"/>
            <a:ext cx="0" cy="403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F297E02-BDED-7C44-87D3-1D541A752B8D}"/>
              </a:ext>
            </a:extLst>
          </p:cNvPr>
          <p:cNvSpPr/>
          <p:nvPr/>
        </p:nvSpPr>
        <p:spPr>
          <a:xfrm>
            <a:off x="9444636" y="4182161"/>
            <a:ext cx="522514" cy="59376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0840A1F-E767-0E4B-9C49-8561CDF45C69}"/>
              </a:ext>
            </a:extLst>
          </p:cNvPr>
          <p:cNvSpPr/>
          <p:nvPr/>
        </p:nvSpPr>
        <p:spPr>
          <a:xfrm>
            <a:off x="8078974" y="4217787"/>
            <a:ext cx="522514" cy="5937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C0056F6-7D45-304E-B56B-07D350EEFE7D}"/>
              </a:ext>
            </a:extLst>
          </p:cNvPr>
          <p:cNvSpPr/>
          <p:nvPr/>
        </p:nvSpPr>
        <p:spPr>
          <a:xfrm>
            <a:off x="10867697" y="4194036"/>
            <a:ext cx="486889" cy="4868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6510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7380A-8848-934A-9660-8D337038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4EC9C-F1EF-6C4F-8B6F-229B49B80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General examination – WNL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Systemic examination - WNL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58666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C51AD2-46FE-2045-A71F-B1836783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Ocular examination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4CA3240-63C0-E542-9DAF-55BBB6886E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547987"/>
              </p:ext>
            </p:extLst>
          </p:nvPr>
        </p:nvGraphicFramePr>
        <p:xfrm>
          <a:off x="1496725" y="2623184"/>
          <a:ext cx="9198549" cy="3503382"/>
        </p:xfrm>
        <a:graphic>
          <a:graphicData uri="http://schemas.openxmlformats.org/drawingml/2006/table">
            <a:tbl>
              <a:tblPr firstRow="1" firstCol="1" bandRow="1" bandCol="1">
                <a:tableStyleId>{B301B821-A1FF-4177-AEE7-76D212191A09}</a:tableStyleId>
              </a:tblPr>
              <a:tblGrid>
                <a:gridCol w="3066183">
                  <a:extLst>
                    <a:ext uri="{9D8B030D-6E8A-4147-A177-3AD203B41FA5}">
                      <a16:colId xmlns:a16="http://schemas.microsoft.com/office/drawing/2014/main" xmlns="" val="2499465404"/>
                    </a:ext>
                  </a:extLst>
                </a:gridCol>
                <a:gridCol w="3066183">
                  <a:extLst>
                    <a:ext uri="{9D8B030D-6E8A-4147-A177-3AD203B41FA5}">
                      <a16:colId xmlns:a16="http://schemas.microsoft.com/office/drawing/2014/main" xmlns="" val="3721341712"/>
                    </a:ext>
                  </a:extLst>
                </a:gridCol>
                <a:gridCol w="3066183">
                  <a:extLst>
                    <a:ext uri="{9D8B030D-6E8A-4147-A177-3AD203B41FA5}">
                      <a16:colId xmlns:a16="http://schemas.microsoft.com/office/drawing/2014/main" xmlns="" val="2197203508"/>
                    </a:ext>
                  </a:extLst>
                </a:gridCol>
              </a:tblGrid>
              <a:tr h="5064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6462731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6/6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9265737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r>
                        <a:rPr lang="en-US" dirty="0"/>
                        <a:t>Head Posture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2402127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r>
                        <a:rPr lang="en-US" dirty="0"/>
                        <a:t>Ocular Posture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</a:t>
                      </a:r>
                      <a:r>
                        <a:rPr lang="en-US" dirty="0" err="1"/>
                        <a:t>Orthophoric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7913501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r>
                        <a:rPr lang="en-US" dirty="0"/>
                        <a:t>Eyebrows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Raised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1356619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r>
                        <a:rPr lang="en-US" dirty="0"/>
                        <a:t>Eyelids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Upper eyelid ptosis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9327493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r>
                        <a:rPr lang="en-US" dirty="0"/>
                        <a:t>Corneal Sensations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4508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30173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2687CB-0B63-AB44-9DAE-6CA57073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94" y="686752"/>
            <a:ext cx="8334935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Assessment of Extraocular Movements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E9B11275-7319-3F4C-8499-7128FC51FFB5}"/>
              </a:ext>
            </a:extLst>
          </p:cNvPr>
          <p:cNvCxnSpPr/>
          <p:nvPr/>
        </p:nvCxnSpPr>
        <p:spPr>
          <a:xfrm>
            <a:off x="7997041" y="5077037"/>
            <a:ext cx="26006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EC154FB-A542-354F-9EF2-EDFB47722D60}"/>
              </a:ext>
            </a:extLst>
          </p:cNvPr>
          <p:cNvCxnSpPr>
            <a:cxnSpLocks/>
          </p:cNvCxnSpPr>
          <p:nvPr/>
        </p:nvCxnSpPr>
        <p:spPr>
          <a:xfrm flipV="1">
            <a:off x="8425543" y="4466782"/>
            <a:ext cx="1712026" cy="1304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D25F1FC-2602-EE4C-B6DD-AC96F8F9AAA6}"/>
              </a:ext>
            </a:extLst>
          </p:cNvPr>
          <p:cNvCxnSpPr>
            <a:cxnSpLocks/>
          </p:cNvCxnSpPr>
          <p:nvPr/>
        </p:nvCxnSpPr>
        <p:spPr>
          <a:xfrm>
            <a:off x="8425543" y="4382771"/>
            <a:ext cx="1680358" cy="1388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22DAF94-898C-D84B-9865-12BE42FFD87A}"/>
              </a:ext>
            </a:extLst>
          </p:cNvPr>
          <p:cNvCxnSpPr/>
          <p:nvPr/>
        </p:nvCxnSpPr>
        <p:spPr>
          <a:xfrm>
            <a:off x="961406" y="5137295"/>
            <a:ext cx="26006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6858047-FDDD-494D-9BFE-D8F7E729B0BA}"/>
              </a:ext>
            </a:extLst>
          </p:cNvPr>
          <p:cNvCxnSpPr>
            <a:cxnSpLocks/>
          </p:cNvCxnSpPr>
          <p:nvPr/>
        </p:nvCxnSpPr>
        <p:spPr>
          <a:xfrm flipV="1">
            <a:off x="1389908" y="4527040"/>
            <a:ext cx="1712026" cy="1304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C6F6107-5A02-7F45-BC5C-A6EF223DDD5F}"/>
              </a:ext>
            </a:extLst>
          </p:cNvPr>
          <p:cNvCxnSpPr>
            <a:cxnSpLocks/>
          </p:cNvCxnSpPr>
          <p:nvPr/>
        </p:nvCxnSpPr>
        <p:spPr>
          <a:xfrm>
            <a:off x="1421576" y="4443030"/>
            <a:ext cx="1680358" cy="1388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8E3123-69E8-464D-AADC-5EEE36C49E04}"/>
              </a:ext>
            </a:extLst>
          </p:cNvPr>
          <p:cNvSpPr txBox="1"/>
          <p:nvPr/>
        </p:nvSpPr>
        <p:spPr>
          <a:xfrm>
            <a:off x="1199408" y="4120738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B1C26D-0F57-5342-90E1-98285901BE8B}"/>
              </a:ext>
            </a:extLst>
          </p:cNvPr>
          <p:cNvSpPr txBox="1"/>
          <p:nvPr/>
        </p:nvSpPr>
        <p:spPr>
          <a:xfrm>
            <a:off x="2948051" y="5831561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219CE6-8779-7D4E-867E-180E2F9FDF71}"/>
              </a:ext>
            </a:extLst>
          </p:cNvPr>
          <p:cNvSpPr txBox="1"/>
          <p:nvPr/>
        </p:nvSpPr>
        <p:spPr>
          <a:xfrm>
            <a:off x="9933710" y="4108472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A09278-B0E9-9B48-B9B4-74EACFAEDE54}"/>
              </a:ext>
            </a:extLst>
          </p:cNvPr>
          <p:cNvSpPr txBox="1"/>
          <p:nvPr/>
        </p:nvSpPr>
        <p:spPr>
          <a:xfrm>
            <a:off x="8205849" y="4055445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1DA21E2-A3AD-A340-8FF4-B54F25963E43}"/>
              </a:ext>
            </a:extLst>
          </p:cNvPr>
          <p:cNvSpPr txBox="1"/>
          <p:nvPr/>
        </p:nvSpPr>
        <p:spPr>
          <a:xfrm>
            <a:off x="2995551" y="4173418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1D5EB8-0BD6-7B4F-9D80-E40DB279EDC1}"/>
              </a:ext>
            </a:extLst>
          </p:cNvPr>
          <p:cNvSpPr txBox="1"/>
          <p:nvPr/>
        </p:nvSpPr>
        <p:spPr>
          <a:xfrm>
            <a:off x="1056904" y="5784521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519BD8-E788-964A-B745-26C1E82268E6}"/>
              </a:ext>
            </a:extLst>
          </p:cNvPr>
          <p:cNvSpPr txBox="1"/>
          <p:nvPr/>
        </p:nvSpPr>
        <p:spPr>
          <a:xfrm>
            <a:off x="637804" y="4959785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3F70E9F-54BB-A942-ACE8-B31E501BEF85}"/>
              </a:ext>
            </a:extLst>
          </p:cNvPr>
          <p:cNvSpPr txBox="1"/>
          <p:nvPr/>
        </p:nvSpPr>
        <p:spPr>
          <a:xfrm>
            <a:off x="3580411" y="4952629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8F4FBB9-7384-5549-8BC9-93A83C8CA435}"/>
              </a:ext>
            </a:extLst>
          </p:cNvPr>
          <p:cNvSpPr txBox="1"/>
          <p:nvPr/>
        </p:nvSpPr>
        <p:spPr>
          <a:xfrm>
            <a:off x="9933710" y="5720009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06F441-2551-8447-B908-31404ECB84A2}"/>
              </a:ext>
            </a:extLst>
          </p:cNvPr>
          <p:cNvSpPr txBox="1"/>
          <p:nvPr/>
        </p:nvSpPr>
        <p:spPr>
          <a:xfrm>
            <a:off x="10566071" y="4892370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CCDA77-4815-984B-9AAB-489617B55174}"/>
              </a:ext>
            </a:extLst>
          </p:cNvPr>
          <p:cNvSpPr txBox="1"/>
          <p:nvPr/>
        </p:nvSpPr>
        <p:spPr>
          <a:xfrm>
            <a:off x="8145978" y="5729298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C38609D-6FC2-0D49-A17C-03F612CE15F9}"/>
              </a:ext>
            </a:extLst>
          </p:cNvPr>
          <p:cNvSpPr txBox="1"/>
          <p:nvPr/>
        </p:nvSpPr>
        <p:spPr>
          <a:xfrm>
            <a:off x="7653152" y="4896005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D80CB33-0D17-2B43-9B41-A5F8F403BB21}"/>
              </a:ext>
            </a:extLst>
          </p:cNvPr>
          <p:cNvCxnSpPr/>
          <p:nvPr/>
        </p:nvCxnSpPr>
        <p:spPr>
          <a:xfrm>
            <a:off x="991409" y="2945854"/>
            <a:ext cx="26006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5910B53-4B8B-6943-B49E-44F15472932D}"/>
              </a:ext>
            </a:extLst>
          </p:cNvPr>
          <p:cNvCxnSpPr>
            <a:cxnSpLocks/>
          </p:cNvCxnSpPr>
          <p:nvPr/>
        </p:nvCxnSpPr>
        <p:spPr>
          <a:xfrm flipV="1">
            <a:off x="1419911" y="2335599"/>
            <a:ext cx="1712026" cy="1304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E7382CA-6711-0B4E-A991-446676B6E33E}"/>
              </a:ext>
            </a:extLst>
          </p:cNvPr>
          <p:cNvCxnSpPr>
            <a:cxnSpLocks/>
          </p:cNvCxnSpPr>
          <p:nvPr/>
        </p:nvCxnSpPr>
        <p:spPr>
          <a:xfrm>
            <a:off x="1451579" y="2251589"/>
            <a:ext cx="1680358" cy="1388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6C2C080-AB7E-8A4B-A234-284B3C438FDC}"/>
              </a:ext>
            </a:extLst>
          </p:cNvPr>
          <p:cNvSpPr txBox="1"/>
          <p:nvPr/>
        </p:nvSpPr>
        <p:spPr>
          <a:xfrm>
            <a:off x="1229411" y="1929297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04618F2-A678-CE4B-AA88-D462BD2C6108}"/>
              </a:ext>
            </a:extLst>
          </p:cNvPr>
          <p:cNvSpPr txBox="1"/>
          <p:nvPr/>
        </p:nvSpPr>
        <p:spPr>
          <a:xfrm>
            <a:off x="2978054" y="3640120"/>
            <a:ext cx="58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3837AE-A7F0-EA46-AB0E-15B5B31E9C7F}"/>
              </a:ext>
            </a:extLst>
          </p:cNvPr>
          <p:cNvSpPr txBox="1"/>
          <p:nvPr/>
        </p:nvSpPr>
        <p:spPr>
          <a:xfrm>
            <a:off x="3025554" y="1981977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127DF32-FF52-1E4E-B727-0821AE7806D6}"/>
              </a:ext>
            </a:extLst>
          </p:cNvPr>
          <p:cNvSpPr txBox="1"/>
          <p:nvPr/>
        </p:nvSpPr>
        <p:spPr>
          <a:xfrm>
            <a:off x="1074044" y="3528568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9591D5A-187B-E049-8DCF-526622A6BC9B}"/>
              </a:ext>
            </a:extLst>
          </p:cNvPr>
          <p:cNvSpPr txBox="1"/>
          <p:nvPr/>
        </p:nvSpPr>
        <p:spPr>
          <a:xfrm>
            <a:off x="667807" y="2768344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9F4D633-5E10-ED45-AB99-1AFFBF58EB1A}"/>
              </a:ext>
            </a:extLst>
          </p:cNvPr>
          <p:cNvSpPr txBox="1"/>
          <p:nvPr/>
        </p:nvSpPr>
        <p:spPr>
          <a:xfrm>
            <a:off x="3610414" y="2761188"/>
            <a:ext cx="54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6AC14ADF-0CDA-E642-92AF-122F5C055ACE}"/>
              </a:ext>
            </a:extLst>
          </p:cNvPr>
          <p:cNvCxnSpPr/>
          <p:nvPr/>
        </p:nvCxnSpPr>
        <p:spPr>
          <a:xfrm>
            <a:off x="7997041" y="2940027"/>
            <a:ext cx="26006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6798DFE-0C30-844C-99C6-260CF8E71953}"/>
              </a:ext>
            </a:extLst>
          </p:cNvPr>
          <p:cNvCxnSpPr>
            <a:cxnSpLocks/>
          </p:cNvCxnSpPr>
          <p:nvPr/>
        </p:nvCxnSpPr>
        <p:spPr>
          <a:xfrm flipV="1">
            <a:off x="8425543" y="2329772"/>
            <a:ext cx="1712026" cy="1304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67729D60-14F9-8B48-8175-BCDFDE4C6275}"/>
              </a:ext>
            </a:extLst>
          </p:cNvPr>
          <p:cNvCxnSpPr>
            <a:cxnSpLocks/>
          </p:cNvCxnSpPr>
          <p:nvPr/>
        </p:nvCxnSpPr>
        <p:spPr>
          <a:xfrm>
            <a:off x="8457211" y="2245762"/>
            <a:ext cx="1680358" cy="1388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6CBA1A8-102F-E74D-8610-0B51062C40D4}"/>
              </a:ext>
            </a:extLst>
          </p:cNvPr>
          <p:cNvSpPr txBox="1"/>
          <p:nvPr/>
        </p:nvSpPr>
        <p:spPr>
          <a:xfrm>
            <a:off x="8235043" y="1923470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902ED61-A273-D44F-88AE-1B9732245419}"/>
              </a:ext>
            </a:extLst>
          </p:cNvPr>
          <p:cNvSpPr txBox="1"/>
          <p:nvPr/>
        </p:nvSpPr>
        <p:spPr>
          <a:xfrm>
            <a:off x="9983686" y="3634293"/>
            <a:ext cx="58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D4C9634-8876-7E4C-B14F-C0213BB3D0CB}"/>
              </a:ext>
            </a:extLst>
          </p:cNvPr>
          <p:cNvSpPr txBox="1"/>
          <p:nvPr/>
        </p:nvSpPr>
        <p:spPr>
          <a:xfrm>
            <a:off x="10031186" y="1976150"/>
            <a:ext cx="43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8BDF76C-395A-3D47-A527-3D2675ABC772}"/>
              </a:ext>
            </a:extLst>
          </p:cNvPr>
          <p:cNvSpPr txBox="1"/>
          <p:nvPr/>
        </p:nvSpPr>
        <p:spPr>
          <a:xfrm>
            <a:off x="8079676" y="3522741"/>
            <a:ext cx="51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D7D580C-B359-3A4B-B4C0-AEC0E5DAD793}"/>
              </a:ext>
            </a:extLst>
          </p:cNvPr>
          <p:cNvSpPr txBox="1"/>
          <p:nvPr/>
        </p:nvSpPr>
        <p:spPr>
          <a:xfrm>
            <a:off x="7673439" y="2762517"/>
            <a:ext cx="53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997715-A501-B14A-97AE-327B29CC631B}"/>
              </a:ext>
            </a:extLst>
          </p:cNvPr>
          <p:cNvSpPr txBox="1"/>
          <p:nvPr/>
        </p:nvSpPr>
        <p:spPr>
          <a:xfrm>
            <a:off x="10616046" y="2755361"/>
            <a:ext cx="54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LR</a:t>
            </a:r>
          </a:p>
        </p:txBody>
      </p:sp>
    </p:spTree>
    <p:extLst>
      <p:ext uri="{BB962C8B-B14F-4D97-AF65-F5344CB8AC3E}">
        <p14:creationId xmlns:p14="http://schemas.microsoft.com/office/powerpoint/2010/main" val="276605334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8A69D-A3CD-FE48-8719-626EA2467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5" t="12876" r="24449" b="52270"/>
          <a:stretch/>
        </p:blipFill>
        <p:spPr>
          <a:xfrm>
            <a:off x="4196634" y="2385340"/>
            <a:ext cx="3985465" cy="14242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95B8C9-D8AE-2245-876E-FC2B05F1A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34" r="23690" b="63623"/>
          <a:stretch/>
        </p:blipFill>
        <p:spPr>
          <a:xfrm>
            <a:off x="4196634" y="3809554"/>
            <a:ext cx="3985465" cy="133804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BDE522-A86E-614F-826E-5FC024E7B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76" r="23691" b="59178"/>
          <a:stretch/>
        </p:blipFill>
        <p:spPr>
          <a:xfrm>
            <a:off x="4196634" y="847888"/>
            <a:ext cx="3985465" cy="151019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7A7CEB-2BE8-684B-9861-2EFE74124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80" t="20549" r="17815" b="40940"/>
          <a:stretch/>
        </p:blipFill>
        <p:spPr>
          <a:xfrm>
            <a:off x="211168" y="2385339"/>
            <a:ext cx="3985466" cy="140604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A86A129-4C9C-574F-9535-6436B83966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65" t="18898" r="28947" b="41467"/>
          <a:stretch/>
        </p:blipFill>
        <p:spPr>
          <a:xfrm>
            <a:off x="8182099" y="2385340"/>
            <a:ext cx="3382102" cy="140604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0155CB-366E-CD48-BAE1-9C5C07E55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32" t="15013" r="25783" b="43678"/>
          <a:stretch/>
        </p:blipFill>
        <p:spPr>
          <a:xfrm>
            <a:off x="211168" y="3791380"/>
            <a:ext cx="3985466" cy="13562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5D5457-F641-B940-AEDE-2543F037C6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448" t="21608" r="35522" b="40780"/>
          <a:stretch/>
        </p:blipFill>
        <p:spPr>
          <a:xfrm>
            <a:off x="8182099" y="3791380"/>
            <a:ext cx="3382102" cy="13562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3E95AC-8046-F64E-BE83-0467E60C13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619" r="24216" b="56485"/>
          <a:stretch/>
        </p:blipFill>
        <p:spPr>
          <a:xfrm>
            <a:off x="211168" y="847888"/>
            <a:ext cx="3985465" cy="154494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7FA909-244E-A544-939B-83F00E319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015" t="23562" r="30149" b="37360"/>
          <a:stretch/>
        </p:blipFill>
        <p:spPr>
          <a:xfrm>
            <a:off x="8194477" y="834113"/>
            <a:ext cx="3382103" cy="151019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479100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5BBBBC-9DA6-2E44-8950-91F0D58B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Ptosis Examination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F467972-7635-5642-9284-B3187ED4B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432795"/>
              </p:ext>
            </p:extLst>
          </p:nvPr>
        </p:nvGraphicFramePr>
        <p:xfrm>
          <a:off x="2032000" y="1877568"/>
          <a:ext cx="8127999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301363744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6561443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941141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8362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PFH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798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MRD1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0886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MRD2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6537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Lid 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5972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7947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Bell’s Phenomenon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6772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Marcus Gunn Jaw Winking Phenomenon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461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Cogan’s Twitch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08045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5B23F6-92F1-FF4D-9D61-629E08302F10}"/>
              </a:ext>
            </a:extLst>
          </p:cNvPr>
          <p:cNvSpPr txBox="1"/>
          <p:nvPr/>
        </p:nvSpPr>
        <p:spPr>
          <a:xfrm>
            <a:off x="1024128" y="6011174"/>
            <a:ext cx="941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ANTERIOR SEGMENT &amp; FUNDUS EXAMINATION - WNL</a:t>
            </a:r>
          </a:p>
        </p:txBody>
      </p:sp>
    </p:spTree>
    <p:extLst>
      <p:ext uri="{BB962C8B-B14F-4D97-AF65-F5344CB8AC3E}">
        <p14:creationId xmlns:p14="http://schemas.microsoft.com/office/powerpoint/2010/main" val="116597128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2E4D6-ECD8-B74F-9D97-20AF911A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4E0A45-320C-EF4E-BB58-24EEDDAFA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Congenital Ptosis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Ocular Myasthenia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Ocular Myopathies</a:t>
            </a:r>
          </a:p>
        </p:txBody>
      </p:sp>
    </p:spTree>
    <p:extLst>
      <p:ext uri="{BB962C8B-B14F-4D97-AF65-F5344CB8AC3E}">
        <p14:creationId xmlns:p14="http://schemas.microsoft.com/office/powerpoint/2010/main" val="2262185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{C3EDA7A6-35C4-4241-BE6B-ADBE56EE0C7D}tf10001061</Template>
  <TotalTime>989</TotalTime>
  <Words>798</Words>
  <Application>Microsoft Office PowerPoint</Application>
  <PresentationFormat>Widescreen</PresentationFormat>
  <Paragraphs>171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Tw Cen MT</vt:lpstr>
      <vt:lpstr>Tw Cen MT Condensed</vt:lpstr>
      <vt:lpstr>Wingdings 3</vt:lpstr>
      <vt:lpstr>Integral</vt:lpstr>
      <vt:lpstr>A case of Ocular Myasthenia</vt:lpstr>
      <vt:lpstr>PowerPoint Presentation</vt:lpstr>
      <vt:lpstr>PowerPoint Presentation</vt:lpstr>
      <vt:lpstr>On examination</vt:lpstr>
      <vt:lpstr>Ocular examination</vt:lpstr>
      <vt:lpstr>Assessment of Extraocular Movements</vt:lpstr>
      <vt:lpstr>PowerPoint Presentation</vt:lpstr>
      <vt:lpstr>Ptosis Examination</vt:lpstr>
      <vt:lpstr>Differential diagnosis</vt:lpstr>
      <vt:lpstr>Special Tests</vt:lpstr>
      <vt:lpstr>Further evaluation</vt:lpstr>
      <vt:lpstr>Neostigmine Test</vt:lpstr>
      <vt:lpstr>FINAL Diagnosis</vt:lpstr>
      <vt:lpstr>Treatment</vt:lpstr>
      <vt:lpstr>One week after</vt:lpstr>
      <vt:lpstr>PowerPoint Presentation</vt:lpstr>
      <vt:lpstr>Discussion</vt:lpstr>
      <vt:lpstr>PowerPoint Presentation</vt:lpstr>
      <vt:lpstr>PowerPoint Presentation</vt:lpstr>
      <vt:lpstr>treatment</vt:lpstr>
      <vt:lpstr>conclusion</vt:lpstr>
      <vt:lpstr>References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Ocular Myasthenia</dc:title>
  <dc:creator>madhu mohan</dc:creator>
  <cp:lastModifiedBy>Divya</cp:lastModifiedBy>
  <cp:revision>84</cp:revision>
  <dcterms:created xsi:type="dcterms:W3CDTF">2019-11-12T14:57:37Z</dcterms:created>
  <dcterms:modified xsi:type="dcterms:W3CDTF">2019-12-27T07:36:19Z</dcterms:modified>
</cp:coreProperties>
</file>