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0" r:id="rId12"/>
    <p:sldId id="266" r:id="rId13"/>
    <p:sldId id="285" r:id="rId14"/>
    <p:sldId id="284" r:id="rId15"/>
    <p:sldId id="267" r:id="rId16"/>
    <p:sldId id="268" r:id="rId17"/>
    <p:sldId id="281" r:id="rId18"/>
    <p:sldId id="269" r:id="rId19"/>
    <p:sldId id="270" r:id="rId20"/>
    <p:sldId id="287" r:id="rId21"/>
    <p:sldId id="272" r:id="rId22"/>
    <p:sldId id="271" r:id="rId23"/>
    <p:sldId id="275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B8A75-E7F3-4DA7-AE6A-43581185DFF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D981F2EB-0CC2-4EE0-8CD7-F4B4AB1B51FD}">
      <dgm:prSet/>
      <dgm:spPr/>
      <dgm:t>
        <a:bodyPr/>
        <a:lstStyle/>
        <a:p>
          <a:pPr rtl="0"/>
          <a:r>
            <a:rPr lang="en-IN" dirty="0" smtClean="0"/>
            <a:t>NAION IS ALSO AN IMPORTANT CAUSE OF SUDDEN LOSS OF VISION EVEN IN YOUNG PATIENT.</a:t>
          </a:r>
          <a:endParaRPr lang="en-IN" dirty="0"/>
        </a:p>
      </dgm:t>
    </dgm:pt>
    <dgm:pt modelId="{6DC22E80-D34E-4B54-AE6D-F990193C29BF}" type="parTrans" cxnId="{7BB99FA5-E66A-42D8-82D6-0FFD0B79687A}">
      <dgm:prSet/>
      <dgm:spPr/>
      <dgm:t>
        <a:bodyPr/>
        <a:lstStyle/>
        <a:p>
          <a:endParaRPr lang="en-IN"/>
        </a:p>
      </dgm:t>
    </dgm:pt>
    <dgm:pt modelId="{135F891D-07CD-4E97-922B-179434A6F61E}" type="sibTrans" cxnId="{7BB99FA5-E66A-42D8-82D6-0FFD0B79687A}">
      <dgm:prSet/>
      <dgm:spPr/>
      <dgm:t>
        <a:bodyPr/>
        <a:lstStyle/>
        <a:p>
          <a:endParaRPr lang="en-IN"/>
        </a:p>
      </dgm:t>
    </dgm:pt>
    <dgm:pt modelId="{DA6DF29F-FB56-480F-B073-F8DA6F7A63D6}">
      <dgm:prSet/>
      <dgm:spPr/>
      <dgm:t>
        <a:bodyPr/>
        <a:lstStyle/>
        <a:p>
          <a:pPr rtl="0"/>
          <a:r>
            <a:rPr lang="en-IN" smtClean="0"/>
            <a:t>A HYPERMETROPIC DISC IS AT RISK.</a:t>
          </a:r>
          <a:endParaRPr lang="en-IN"/>
        </a:p>
      </dgm:t>
    </dgm:pt>
    <dgm:pt modelId="{1A0D7A5A-C271-4B0F-9D21-6D63E5ACC479}" type="parTrans" cxnId="{A2A6BEB7-0DBF-4934-8796-27A5263A30F6}">
      <dgm:prSet/>
      <dgm:spPr/>
      <dgm:t>
        <a:bodyPr/>
        <a:lstStyle/>
        <a:p>
          <a:endParaRPr lang="en-IN"/>
        </a:p>
      </dgm:t>
    </dgm:pt>
    <dgm:pt modelId="{CA0DDD56-E416-457B-94AC-E6B227122BCB}" type="sibTrans" cxnId="{A2A6BEB7-0DBF-4934-8796-27A5263A30F6}">
      <dgm:prSet/>
      <dgm:spPr/>
      <dgm:t>
        <a:bodyPr/>
        <a:lstStyle/>
        <a:p>
          <a:endParaRPr lang="en-IN"/>
        </a:p>
      </dgm:t>
    </dgm:pt>
    <dgm:pt modelId="{DA1B02F4-4EA7-4893-8897-D6A7D7C16472}">
      <dgm:prSet/>
      <dgm:spPr/>
      <dgm:t>
        <a:bodyPr/>
        <a:lstStyle/>
        <a:p>
          <a:pPr rtl="0"/>
          <a:r>
            <a:rPr lang="en-IN" smtClean="0"/>
            <a:t>HOMOCYSTINE LEVELS SHOULD ALSO BE EVALUATED IN SUCH INDIVIDUALS.</a:t>
          </a:r>
          <a:endParaRPr lang="en-IN"/>
        </a:p>
      </dgm:t>
    </dgm:pt>
    <dgm:pt modelId="{AE8EB067-698D-4914-9C98-68D248FC4D82}" type="parTrans" cxnId="{8DEB9209-F5EF-4FF4-B76E-DB5DF93E5082}">
      <dgm:prSet/>
      <dgm:spPr/>
      <dgm:t>
        <a:bodyPr/>
        <a:lstStyle/>
        <a:p>
          <a:endParaRPr lang="en-IN"/>
        </a:p>
      </dgm:t>
    </dgm:pt>
    <dgm:pt modelId="{882B9BE1-C052-40D3-BB34-1663A920057F}" type="sibTrans" cxnId="{8DEB9209-F5EF-4FF4-B76E-DB5DF93E5082}">
      <dgm:prSet/>
      <dgm:spPr/>
      <dgm:t>
        <a:bodyPr/>
        <a:lstStyle/>
        <a:p>
          <a:endParaRPr lang="en-IN"/>
        </a:p>
      </dgm:t>
    </dgm:pt>
    <dgm:pt modelId="{36891AB0-009D-4CD2-AB4B-3075EAA30CB3}" type="pres">
      <dgm:prSet presAssocID="{758B8A75-E7F3-4DA7-AE6A-43581185DF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1E6C92E-FD70-4B2A-82BE-8CE718C71402}" type="pres">
      <dgm:prSet presAssocID="{D981F2EB-0CC2-4EE0-8CD7-F4B4AB1B51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62FF5C-347D-4FB4-88C6-86CD1E74AB24}" type="pres">
      <dgm:prSet presAssocID="{135F891D-07CD-4E97-922B-179434A6F61E}" presName="sibTrans" presStyleCnt="0"/>
      <dgm:spPr/>
    </dgm:pt>
    <dgm:pt modelId="{55FB692C-CBA4-4AF9-9B12-6D95E189AC99}" type="pres">
      <dgm:prSet presAssocID="{DA6DF29F-FB56-480F-B073-F8DA6F7A63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079D66-CF82-4BF2-A90A-5C28DA6789CF}" type="pres">
      <dgm:prSet presAssocID="{CA0DDD56-E416-457B-94AC-E6B227122BCB}" presName="sibTrans" presStyleCnt="0"/>
      <dgm:spPr/>
    </dgm:pt>
    <dgm:pt modelId="{EBC434BB-E073-4C77-93FB-5C88864679A7}" type="pres">
      <dgm:prSet presAssocID="{DA1B02F4-4EA7-4893-8897-D6A7D7C164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B3DC546-AA6E-4DF4-9F09-43C46C5BA629}" type="presOf" srcId="{D981F2EB-0CC2-4EE0-8CD7-F4B4AB1B51FD}" destId="{01E6C92E-FD70-4B2A-82BE-8CE718C71402}" srcOrd="0" destOrd="0" presId="urn:microsoft.com/office/officeart/2005/8/layout/hList6"/>
    <dgm:cxn modelId="{5560535A-B80E-46BA-9926-CA515A794557}" type="presOf" srcId="{DA1B02F4-4EA7-4893-8897-D6A7D7C16472}" destId="{EBC434BB-E073-4C77-93FB-5C88864679A7}" srcOrd="0" destOrd="0" presId="urn:microsoft.com/office/officeart/2005/8/layout/hList6"/>
    <dgm:cxn modelId="{A2A6BEB7-0DBF-4934-8796-27A5263A30F6}" srcId="{758B8A75-E7F3-4DA7-AE6A-43581185DFF6}" destId="{DA6DF29F-FB56-480F-B073-F8DA6F7A63D6}" srcOrd="1" destOrd="0" parTransId="{1A0D7A5A-C271-4B0F-9D21-6D63E5ACC479}" sibTransId="{CA0DDD56-E416-457B-94AC-E6B227122BCB}"/>
    <dgm:cxn modelId="{158917E1-80A8-4EC8-971D-EED09BDEAA82}" type="presOf" srcId="{758B8A75-E7F3-4DA7-AE6A-43581185DFF6}" destId="{36891AB0-009D-4CD2-AB4B-3075EAA30CB3}" srcOrd="0" destOrd="0" presId="urn:microsoft.com/office/officeart/2005/8/layout/hList6"/>
    <dgm:cxn modelId="{7BB99FA5-E66A-42D8-82D6-0FFD0B79687A}" srcId="{758B8A75-E7F3-4DA7-AE6A-43581185DFF6}" destId="{D981F2EB-0CC2-4EE0-8CD7-F4B4AB1B51FD}" srcOrd="0" destOrd="0" parTransId="{6DC22E80-D34E-4B54-AE6D-F990193C29BF}" sibTransId="{135F891D-07CD-4E97-922B-179434A6F61E}"/>
    <dgm:cxn modelId="{D045ECBE-1D9D-43C5-9E18-C0C76BB0FD32}" type="presOf" srcId="{DA6DF29F-FB56-480F-B073-F8DA6F7A63D6}" destId="{55FB692C-CBA4-4AF9-9B12-6D95E189AC99}" srcOrd="0" destOrd="0" presId="urn:microsoft.com/office/officeart/2005/8/layout/hList6"/>
    <dgm:cxn modelId="{8DEB9209-F5EF-4FF4-B76E-DB5DF93E5082}" srcId="{758B8A75-E7F3-4DA7-AE6A-43581185DFF6}" destId="{DA1B02F4-4EA7-4893-8897-D6A7D7C16472}" srcOrd="2" destOrd="0" parTransId="{AE8EB067-698D-4914-9C98-68D248FC4D82}" sibTransId="{882B9BE1-C052-40D3-BB34-1663A920057F}"/>
    <dgm:cxn modelId="{DAE46A13-8E2B-4C94-B26E-D13CBB7F307A}" type="presParOf" srcId="{36891AB0-009D-4CD2-AB4B-3075EAA30CB3}" destId="{01E6C92E-FD70-4B2A-82BE-8CE718C71402}" srcOrd="0" destOrd="0" presId="urn:microsoft.com/office/officeart/2005/8/layout/hList6"/>
    <dgm:cxn modelId="{CA7047F9-98AD-4A78-85F2-0954E6B20E34}" type="presParOf" srcId="{36891AB0-009D-4CD2-AB4B-3075EAA30CB3}" destId="{3962FF5C-347D-4FB4-88C6-86CD1E74AB24}" srcOrd="1" destOrd="0" presId="urn:microsoft.com/office/officeart/2005/8/layout/hList6"/>
    <dgm:cxn modelId="{3F243B0D-8A7A-4188-B4EC-C76088B8AF9C}" type="presParOf" srcId="{36891AB0-009D-4CD2-AB4B-3075EAA30CB3}" destId="{55FB692C-CBA4-4AF9-9B12-6D95E189AC99}" srcOrd="2" destOrd="0" presId="urn:microsoft.com/office/officeart/2005/8/layout/hList6"/>
    <dgm:cxn modelId="{EDFD354C-86B7-4D31-A230-27AE0A118E6A}" type="presParOf" srcId="{36891AB0-009D-4CD2-AB4B-3075EAA30CB3}" destId="{0D079D66-CF82-4BF2-A90A-5C28DA6789CF}" srcOrd="3" destOrd="0" presId="urn:microsoft.com/office/officeart/2005/8/layout/hList6"/>
    <dgm:cxn modelId="{DD46520D-8E19-4A39-B961-DA70DAE2C3B1}" type="presParOf" srcId="{36891AB0-009D-4CD2-AB4B-3075EAA30CB3}" destId="{EBC434BB-E073-4C77-93FB-5C88864679A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A7DA6-E5B5-3D41-BB02-D53C635FAD81}" type="datetimeFigureOut">
              <a:rPr lang="en-US"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18D4-4829-E643-B445-6A8832CCD55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3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18D4-4829-E643-B445-6A8832CCD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2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9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1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7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8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7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8DF781D-6BF5-4AFC-B417-0C7C3410362F}" type="datetimeFigureOut">
              <a:rPr lang="en-IN" smtClean="0"/>
              <a:t>27-12-2019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318FAD-508B-46D1-86CA-72485095B138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99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76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 CASE OF NON ARTERITIC ISCHEMIC OPTIC </a:t>
            </a:r>
            <a:r>
              <a:rPr lang="en-US" dirty="0" smtClean="0"/>
              <a:t>NEUROPATHY in a young male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7320" y="4982897"/>
            <a:ext cx="9144000" cy="1655762"/>
          </a:xfrm>
        </p:spPr>
        <p:txBody>
          <a:bodyPr/>
          <a:lstStyle/>
          <a:p>
            <a:r>
              <a:rPr lang="en-US"/>
              <a:t>Dr. Divya Motwani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1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788468" y="1459299"/>
            <a:ext cx="5923566" cy="48856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77354" y="3304515"/>
            <a:ext cx="724278" cy="4979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1509" y="773287"/>
            <a:ext cx="397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LEFT EYE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0955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Differential </a:t>
            </a:r>
            <a:r>
              <a:rPr lang="en-IN" sz="3600" b="1" dirty="0"/>
              <a:t>D</a:t>
            </a:r>
            <a:r>
              <a:rPr lang="en-IN" sz="3600" b="1" dirty="0" smtClean="0"/>
              <a:t>iagnosis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Optic neuritis</a:t>
            </a:r>
          </a:p>
          <a:p>
            <a:r>
              <a:rPr lang="en-IN" sz="2400" dirty="0" smtClean="0"/>
              <a:t>NAION</a:t>
            </a:r>
          </a:p>
          <a:p>
            <a:r>
              <a:rPr lang="en-IN" sz="2400" dirty="0" smtClean="0"/>
              <a:t>AAION</a:t>
            </a:r>
          </a:p>
          <a:p>
            <a:r>
              <a:rPr lang="en-IN" sz="2400" dirty="0" smtClean="0"/>
              <a:t>Impending CRVO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03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611"/>
            <a:ext cx="9720072" cy="1499616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 INVESTIGATIONs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998"/>
            <a:ext cx="10515600" cy="4483965"/>
          </a:xfrm>
        </p:spPr>
        <p:txBody>
          <a:bodyPr>
            <a:normAutofit/>
          </a:bodyPr>
          <a:lstStyle/>
          <a:p>
            <a:r>
              <a:rPr lang="en-IN" sz="2400" dirty="0" smtClean="0"/>
              <a:t>Routine blood </a:t>
            </a:r>
            <a:r>
              <a:rPr lang="en-IN" sz="2400" dirty="0"/>
              <a:t>reports – </a:t>
            </a:r>
            <a:r>
              <a:rPr lang="en-IN" sz="2400" dirty="0" err="1" smtClean="0"/>
              <a:t>wnl</a:t>
            </a:r>
            <a:r>
              <a:rPr lang="en-IN" sz="2400" dirty="0" smtClean="0"/>
              <a:t> (CBC, ESR, CRP)</a:t>
            </a:r>
            <a:endParaRPr lang="en-IN" sz="2400" dirty="0"/>
          </a:p>
          <a:p>
            <a:r>
              <a:rPr lang="en-IN" sz="2400" dirty="0" smtClean="0"/>
              <a:t>Patient </a:t>
            </a:r>
            <a:r>
              <a:rPr lang="en-IN" sz="2400" dirty="0"/>
              <a:t>was found to have raised </a:t>
            </a:r>
            <a:r>
              <a:rPr lang="en-IN" sz="2400" dirty="0" err="1"/>
              <a:t>homocystine</a:t>
            </a:r>
            <a:r>
              <a:rPr lang="en-IN" sz="2400" dirty="0"/>
              <a:t> levels – </a:t>
            </a:r>
            <a:r>
              <a:rPr lang="en-IN" sz="2400" dirty="0" smtClean="0"/>
              <a:t>39mcmol/l  (normal levels 4 – 15 </a:t>
            </a:r>
            <a:r>
              <a:rPr lang="en-IN" sz="2400" dirty="0" err="1" smtClean="0"/>
              <a:t>mcmol</a:t>
            </a:r>
            <a:r>
              <a:rPr lang="en-IN" sz="2400" dirty="0" smtClean="0"/>
              <a:t>/l) </a:t>
            </a:r>
          </a:p>
          <a:p>
            <a:r>
              <a:rPr lang="en-IN" sz="2400" dirty="0" smtClean="0"/>
              <a:t>Colour vision test could not be performed due to poor vision.</a:t>
            </a:r>
            <a:endParaRPr lang="en-IN" sz="2400" dirty="0"/>
          </a:p>
          <a:p>
            <a:r>
              <a:rPr lang="en-IN" sz="2400" dirty="0" err="1" smtClean="0"/>
              <a:t>Perimetery</a:t>
            </a:r>
            <a:r>
              <a:rPr lang="en-IN" sz="2400" dirty="0" smtClean="0"/>
              <a:t> could not be performed due to poor vision.</a:t>
            </a:r>
          </a:p>
          <a:p>
            <a:r>
              <a:rPr lang="en-IN" sz="2400" dirty="0" smtClean="0"/>
              <a:t>OCT s/o mild </a:t>
            </a:r>
            <a:r>
              <a:rPr lang="en-IN" sz="2400" dirty="0" err="1" smtClean="0"/>
              <a:t>edema</a:t>
            </a:r>
            <a:r>
              <a:rPr lang="en-IN" sz="2400" dirty="0" smtClean="0"/>
              <a:t> of the optic disc in the right eye . </a:t>
            </a:r>
          </a:p>
          <a:p>
            <a:pPr marL="0" indent="0">
              <a:buNone/>
            </a:pPr>
            <a:r>
              <a:rPr lang="en-IN" sz="2400" dirty="0" smtClean="0"/>
              <a:t>             Left eye optic disc –</a:t>
            </a:r>
            <a:r>
              <a:rPr lang="en-IN" sz="2400" dirty="0" err="1" smtClean="0"/>
              <a:t>wnl</a:t>
            </a:r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673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033" y="751752"/>
            <a:ext cx="3945811" cy="5863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06" y="751752"/>
            <a:ext cx="3952575" cy="5863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7684" y="281046"/>
            <a:ext cx="305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RIGHT EYE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67391" y="299152"/>
            <a:ext cx="272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LEFT EYE</a:t>
            </a:r>
            <a:endParaRPr lang="en-IN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2210" y="4943192"/>
            <a:ext cx="325925" cy="1629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1CADE4"/>
              </a:buClr>
            </a:pPr>
            <a:r>
              <a:rPr lang="en-IN" sz="2800" dirty="0">
                <a:solidFill>
                  <a:prstClr val="white"/>
                </a:solidFill>
              </a:rPr>
              <a:t>CT scan of brain and orbit </a:t>
            </a:r>
            <a:endParaRPr lang="en-IN" sz="2800" dirty="0" smtClean="0">
              <a:solidFill>
                <a:prstClr val="white"/>
              </a:solidFill>
            </a:endParaRPr>
          </a:p>
          <a:p>
            <a:pPr lvl="0">
              <a:buClr>
                <a:srgbClr val="1CADE4"/>
              </a:buClr>
            </a:pPr>
            <a:r>
              <a:rPr lang="en-IN" sz="2800" dirty="0" smtClean="0">
                <a:solidFill>
                  <a:prstClr val="white"/>
                </a:solidFill>
              </a:rPr>
              <a:t>S/o </a:t>
            </a:r>
            <a:r>
              <a:rPr lang="en-IN" sz="2800" dirty="0">
                <a:solidFill>
                  <a:prstClr val="white"/>
                </a:solidFill>
              </a:rPr>
              <a:t>–a well defined metallic </a:t>
            </a:r>
            <a:r>
              <a:rPr lang="en-IN" sz="2800" dirty="0" smtClean="0">
                <a:solidFill>
                  <a:prstClr val="white"/>
                </a:solidFill>
              </a:rPr>
              <a:t>density,10x4 mm  </a:t>
            </a:r>
            <a:r>
              <a:rPr lang="en-IN" sz="2800" dirty="0">
                <a:solidFill>
                  <a:prstClr val="white"/>
                </a:solidFill>
              </a:rPr>
              <a:t>along the lateral aspect of right eyeball/ deep to lateral rectus muscle within the right orbit s/o a foreign body.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53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60" y="0"/>
            <a:ext cx="5697416" cy="6765682"/>
          </a:xfrm>
        </p:spPr>
      </p:pic>
      <p:cxnSp>
        <p:nvCxnSpPr>
          <p:cNvPr id="8" name="Straight Connector 7"/>
          <p:cNvCxnSpPr/>
          <p:nvPr/>
        </p:nvCxnSpPr>
        <p:spPr>
          <a:xfrm>
            <a:off x="3223034" y="1222218"/>
            <a:ext cx="1122630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4927" y="1258432"/>
            <a:ext cx="0" cy="1050202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23034" y="2290527"/>
            <a:ext cx="1122630" cy="36214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5664" y="1222218"/>
            <a:ext cx="0" cy="1086416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16" y="1573181"/>
            <a:ext cx="3245071" cy="32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11" y="2202"/>
            <a:ext cx="5848378" cy="6855798"/>
          </a:xfrm>
        </p:spPr>
      </p:pic>
      <p:cxnSp>
        <p:nvCxnSpPr>
          <p:cNvPr id="5" name="Straight Connector 4"/>
          <p:cNvCxnSpPr/>
          <p:nvPr/>
        </p:nvCxnSpPr>
        <p:spPr>
          <a:xfrm>
            <a:off x="5631255" y="3576119"/>
            <a:ext cx="1023042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76935" y="3630440"/>
            <a:ext cx="27160" cy="1023041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631255" y="4644428"/>
            <a:ext cx="1023042" cy="2716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71992" y="35761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54297" y="3630440"/>
            <a:ext cx="0" cy="1023041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35" y="1788646"/>
            <a:ext cx="3213980" cy="30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5101"/>
            <a:ext cx="10515600" cy="5651862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</p:txBody>
      </p:sp>
      <p:sp>
        <p:nvSpPr>
          <p:cNvPr id="4" name="Oval 3"/>
          <p:cNvSpPr/>
          <p:nvPr/>
        </p:nvSpPr>
        <p:spPr>
          <a:xfrm>
            <a:off x="1846906" y="742147"/>
            <a:ext cx="2960483" cy="2317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6726724" y="837209"/>
            <a:ext cx="2906163" cy="21275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1876157" y="3429000"/>
            <a:ext cx="2886762" cy="2298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6799150" y="3429000"/>
            <a:ext cx="2833735" cy="23267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123416" y="1328876"/>
            <a:ext cx="216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</a:rPr>
              <a:t>YOUNG PATIENT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1570" y="1285592"/>
            <a:ext cx="184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NO SYSTEMIC ILLNESS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0959" y="3970704"/>
            <a:ext cx="257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HYPERMETROPIC DISC IN THE OTHER EYE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1570" y="3970703"/>
            <a:ext cx="199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RE DISC WITH BLURRED MARIGINS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57718" y="2149756"/>
            <a:ext cx="2728875" cy="2186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4816238" y="2307386"/>
            <a:ext cx="208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SUDDEN DOV AFTER WAKING UP IN THE MORNING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 dirty="0"/>
              <a:t>PROVISIONAL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sz="2400" dirty="0"/>
              <a:t>RIGHT EYE NON–ARTERITIC ISCHEMIC OPTIC NEUROPATHY </a:t>
            </a:r>
            <a:r>
              <a:rPr lang="en-IN" sz="2400" dirty="0" smtClean="0"/>
              <a:t>WITH INCIDENTAL INTRA OCULAR FORIGEN BODY.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424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PLAN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556" y="2362954"/>
            <a:ext cx="9720073" cy="4888872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/>
              <a:t> INJECTION </a:t>
            </a:r>
            <a:r>
              <a:rPr lang="en-IN" sz="2400" dirty="0"/>
              <a:t>IV METHYL PREDNISOLONE 1GM/ DAY FOR 3 </a:t>
            </a:r>
            <a:r>
              <a:rPr lang="en-IN" sz="2400" dirty="0" smtClean="0"/>
              <a:t>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/>
              <a:t>Followed by oral prednisolone 50mg tapered every 3 days</a:t>
            </a:r>
            <a:endParaRPr lang="en-IN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/>
              <a:t> (</a:t>
            </a:r>
            <a:r>
              <a:rPr lang="en-IN" sz="2400" dirty="0"/>
              <a:t>RE) E/D </a:t>
            </a:r>
            <a:r>
              <a:rPr lang="en-IN" sz="2400" dirty="0" smtClean="0"/>
              <a:t>PREDISOLONE ACETATE </a:t>
            </a:r>
            <a:r>
              <a:rPr lang="en-IN" sz="2400" dirty="0"/>
              <a:t>1% QID FOR 2 WEEKS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/>
              <a:t> (</a:t>
            </a:r>
            <a:r>
              <a:rPr lang="en-IN" sz="2400" dirty="0"/>
              <a:t>RE) E/D </a:t>
            </a:r>
            <a:r>
              <a:rPr lang="en-IN" sz="2400" dirty="0" smtClean="0"/>
              <a:t>NEPAFENAC </a:t>
            </a:r>
            <a:r>
              <a:rPr lang="en-IN" sz="2400" dirty="0"/>
              <a:t>0.1% TDS FOR 2 </a:t>
            </a:r>
            <a:r>
              <a:rPr lang="en-IN" sz="2400" dirty="0" smtClean="0"/>
              <a:t>WEEKS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/>
              <a:t> Folic acid supplements 5mg for 1 month.</a:t>
            </a:r>
            <a:endParaRPr lang="en-IN" sz="2400" dirty="0"/>
          </a:p>
          <a:p>
            <a:pPr>
              <a:buFont typeface="Wingdings" panose="05000000000000000000" pitchFamily="2" charset="2"/>
              <a:buChar char="v"/>
            </a:pPr>
            <a:endParaRPr lang="en-IN" sz="2400" dirty="0"/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31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715"/>
            <a:ext cx="10515600" cy="4701248"/>
          </a:xfrm>
        </p:spPr>
        <p:txBody>
          <a:bodyPr/>
          <a:lstStyle/>
          <a:p>
            <a:r>
              <a:rPr lang="en-IN" sz="3600" dirty="0" smtClean="0"/>
              <a:t>48 years man</a:t>
            </a:r>
          </a:p>
          <a:p>
            <a:r>
              <a:rPr lang="en-IN" sz="3600" dirty="0" smtClean="0"/>
              <a:t>worker at a construction site (operates with grinding machines)</a:t>
            </a:r>
            <a:endParaRPr lang="en-IN" sz="3600" dirty="0"/>
          </a:p>
          <a:p>
            <a:r>
              <a:rPr lang="en-IN" sz="3600" dirty="0" smtClean="0"/>
              <a:t>residing in Pune  </a:t>
            </a:r>
            <a:endParaRPr lang="en-IN" sz="3600" dirty="0"/>
          </a:p>
          <a:p>
            <a:r>
              <a:rPr lang="en-IN" sz="3600" dirty="0" smtClean="0"/>
              <a:t>Chief </a:t>
            </a:r>
            <a:r>
              <a:rPr lang="en-IN" sz="3600" dirty="0"/>
              <a:t>Complaints -</a:t>
            </a:r>
            <a:r>
              <a:rPr lang="en-IN" sz="3600" dirty="0" smtClean="0"/>
              <a:t> (RE</a:t>
            </a:r>
            <a:r>
              <a:rPr lang="en-IN" sz="3600" dirty="0"/>
              <a:t>) </a:t>
            </a:r>
            <a:r>
              <a:rPr lang="en-IN" sz="3600" b="1" i="1" dirty="0"/>
              <a:t>sudden, painless diminution of vision since morning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29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dirty="0"/>
              <a:t>Takayama K, Kaneko H, </a:t>
            </a:r>
            <a:r>
              <a:rPr lang="en-IN" sz="2400" dirty="0" err="1"/>
              <a:t>Kachi</a:t>
            </a:r>
            <a:r>
              <a:rPr lang="en-IN" sz="2400" dirty="0"/>
              <a:t> S, Ra E, Ito Y, </a:t>
            </a:r>
            <a:r>
              <a:rPr lang="en-IN" sz="2400" dirty="0" err="1"/>
              <a:t>Terasaki</a:t>
            </a:r>
            <a:r>
              <a:rPr lang="en-IN" sz="2400" dirty="0"/>
              <a:t> H. High-dose intravenous pulse steroid therapy for optic disc swelling and </a:t>
            </a:r>
            <a:r>
              <a:rPr lang="en-IN" sz="2400" dirty="0" err="1"/>
              <a:t>subretinal</a:t>
            </a:r>
            <a:r>
              <a:rPr lang="en-IN" sz="2400" dirty="0"/>
              <a:t> fluid in non-</a:t>
            </a:r>
            <a:r>
              <a:rPr lang="en-IN" sz="2400" dirty="0" err="1"/>
              <a:t>arteritic</a:t>
            </a:r>
            <a:r>
              <a:rPr lang="en-IN" sz="2400" dirty="0"/>
              <a:t> anterior ischemic optic neuropathy. </a:t>
            </a:r>
            <a:r>
              <a:rPr lang="en-IN" sz="2400" i="1" dirty="0"/>
              <a:t>Nagoya J Med Sci</a:t>
            </a:r>
            <a:r>
              <a:rPr lang="en-IN" sz="2400" dirty="0"/>
              <a:t>. 2017;79(1):103–108. doi:10.18999/nagjms.79.1.103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err="1"/>
              <a:t>Hayreh</a:t>
            </a:r>
            <a:r>
              <a:rPr lang="en-IN" sz="2400" dirty="0"/>
              <a:t>, </a:t>
            </a:r>
            <a:r>
              <a:rPr lang="en-IN" sz="2400" dirty="0" err="1"/>
              <a:t>Sohan</a:t>
            </a:r>
            <a:r>
              <a:rPr lang="en-IN" sz="2400" dirty="0"/>
              <a:t> Singh, and M. Bridget Zimmerman. “Non-</a:t>
            </a:r>
            <a:r>
              <a:rPr lang="en-IN" sz="2400" dirty="0" err="1"/>
              <a:t>Arteritic</a:t>
            </a:r>
            <a:r>
              <a:rPr lang="en-IN" sz="2400" dirty="0"/>
              <a:t> Anterior Ischemic Optic Neuropathy: Role of Systemic Corticosteroid Therapy.” </a:t>
            </a:r>
            <a:r>
              <a:rPr lang="en-IN" sz="2400" i="1" dirty="0" err="1"/>
              <a:t>Graefe's</a:t>
            </a:r>
            <a:r>
              <a:rPr lang="en-IN" sz="2400" i="1" dirty="0"/>
              <a:t> Archive for Clinical and Experimental Ophthalmology</a:t>
            </a:r>
            <a:r>
              <a:rPr lang="en-IN" sz="2400" dirty="0"/>
              <a:t>, vol. 246, no. 7, 2008, pp. 1029–1046., doi:10.1007/s00417-008-0805-8.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ON FOLLOW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patient was symptomatically better after 1 week of treatment.</a:t>
            </a:r>
          </a:p>
          <a:p>
            <a:r>
              <a:rPr lang="en-IN" sz="2400" dirty="0"/>
              <a:t>The vision in the right improved to </a:t>
            </a:r>
            <a:r>
              <a:rPr lang="en-IN" sz="2400" dirty="0" smtClean="0"/>
              <a:t>2/60 </a:t>
            </a:r>
            <a:r>
              <a:rPr lang="en-IN" sz="2400" dirty="0"/>
              <a:t>NI on pinhole after 1 week.</a:t>
            </a:r>
          </a:p>
          <a:p>
            <a:r>
              <a:rPr lang="en-IN" sz="2400" dirty="0"/>
              <a:t>The disc </a:t>
            </a:r>
            <a:r>
              <a:rPr lang="en-IN" sz="2400" dirty="0" err="1"/>
              <a:t>edema</a:t>
            </a:r>
            <a:r>
              <a:rPr lang="en-IN" sz="2400" dirty="0"/>
              <a:t> reduced.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57" y="1169405"/>
            <a:ext cx="5294485" cy="48466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817259" y="2842788"/>
            <a:ext cx="488888" cy="4617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9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/>
              <a:t>Ischemic Optic Neuropathy </a:t>
            </a:r>
            <a:r>
              <a:rPr lang="en-IN" sz="2400" dirty="0"/>
              <a:t>is an acute, painless optic neuropathy occurring predominantly in patients over 50 years of age.</a:t>
            </a:r>
          </a:p>
          <a:p>
            <a:r>
              <a:rPr lang="en-IN" sz="2400" b="1" dirty="0"/>
              <a:t>AION </a:t>
            </a:r>
            <a:r>
              <a:rPr lang="en-IN" sz="2400" dirty="0"/>
              <a:t>is categorized as either </a:t>
            </a:r>
            <a:r>
              <a:rPr lang="en-IN" sz="2400" b="1" dirty="0" err="1"/>
              <a:t>arteritic</a:t>
            </a:r>
            <a:r>
              <a:rPr lang="en-IN" sz="2400" b="1" dirty="0"/>
              <a:t> or </a:t>
            </a:r>
            <a:r>
              <a:rPr lang="en-IN" sz="2400" b="1" dirty="0" err="1"/>
              <a:t>nonarteritic</a:t>
            </a:r>
            <a:r>
              <a:rPr lang="en-IN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94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594BE-3C12-E64E-9632-6A448EE0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0423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B3C52-A1F6-3741-A2F4-EA0F059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6" y="1587343"/>
            <a:ext cx="10515600" cy="58118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NAION</a:t>
            </a:r>
            <a:endParaRPr lang="en-US" sz="24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Insufficiency of optic disc circulation </a:t>
            </a:r>
          </a:p>
          <a:p>
            <a:pPr marL="0" indent="0" algn="ctr">
              <a:buNone/>
            </a:pPr>
            <a:r>
              <a:rPr lang="en-US" sz="2400" dirty="0" smtClean="0"/>
              <a:t>d/t structural crowding of nerve fiber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Inadequate oxygenation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Ischemia and </a:t>
            </a:r>
          </a:p>
          <a:p>
            <a:pPr marL="0" indent="0" algn="ctr">
              <a:buNone/>
            </a:pPr>
            <a:r>
              <a:rPr lang="en-US" sz="2400" dirty="0" smtClean="0"/>
              <a:t>swelling of disc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2027976"/>
            <a:ext cx="0" cy="633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3637230"/>
            <a:ext cx="0" cy="50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4590107"/>
            <a:ext cx="0" cy="56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6" y="503735"/>
            <a:ext cx="9720072" cy="1499616"/>
          </a:xfrm>
        </p:spPr>
        <p:txBody>
          <a:bodyPr/>
          <a:lstStyle/>
          <a:p>
            <a:r>
              <a:rPr lang="en-IN" dirty="0" smtClean="0"/>
              <a:t>Take home message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00491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558" y="665062"/>
            <a:ext cx="1628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91508"/>
            <a:ext cx="10353762" cy="3399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5400" b="1" i="1" dirty="0" smtClean="0"/>
              <a:t>THANK YOU</a:t>
            </a:r>
            <a:endParaRPr lang="en-IN" sz="5400" b="1" i="1" dirty="0"/>
          </a:p>
        </p:txBody>
      </p:sp>
    </p:spTree>
    <p:extLst>
      <p:ext uri="{BB962C8B-B14F-4D97-AF65-F5344CB8AC3E}">
        <p14:creationId xmlns:p14="http://schemas.microsoft.com/office/powerpoint/2010/main" val="11257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3619"/>
            <a:ext cx="10515600" cy="611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300" b="1" dirty="0"/>
              <a:t>History Of Present Illness:  </a:t>
            </a:r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Patient </a:t>
            </a:r>
            <a:r>
              <a:rPr lang="en-IN" sz="2800" dirty="0"/>
              <a:t>was apparently alright </a:t>
            </a:r>
            <a:r>
              <a:rPr lang="en-IN" sz="2800" dirty="0" smtClean="0"/>
              <a:t>until he woke up in the morning and </a:t>
            </a:r>
            <a:r>
              <a:rPr lang="en-IN" sz="2800" dirty="0"/>
              <a:t>developed sudden, painless diminution of vision in the right eye since morning</a:t>
            </a:r>
            <a:r>
              <a:rPr lang="en-IN" sz="2800" dirty="0" smtClean="0"/>
              <a:t>.</a:t>
            </a:r>
          </a:p>
          <a:p>
            <a:pPr marL="0" indent="0">
              <a:buNone/>
            </a:pPr>
            <a:r>
              <a:rPr lang="en-IN" sz="2800" dirty="0"/>
              <a:t>S</a:t>
            </a:r>
            <a:r>
              <a:rPr lang="en-IN" sz="2800" dirty="0" smtClean="0"/>
              <a:t>ame </a:t>
            </a:r>
            <a:r>
              <a:rPr lang="en-IN" sz="2800" dirty="0"/>
              <a:t>sided headache since 2 days which was throbbing and continuous in nature</a:t>
            </a:r>
            <a:r>
              <a:rPr lang="en-IN" sz="2800" dirty="0" smtClean="0"/>
              <a:t>.</a:t>
            </a: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No </a:t>
            </a:r>
            <a:r>
              <a:rPr lang="en-IN" sz="2800" dirty="0"/>
              <a:t>history of flashes or floaters</a:t>
            </a:r>
            <a:r>
              <a:rPr lang="en-IN" sz="2800" dirty="0" smtClean="0"/>
              <a:t>.</a:t>
            </a:r>
          </a:p>
          <a:p>
            <a:pPr marL="0" indent="0">
              <a:buNone/>
            </a:pPr>
            <a:r>
              <a:rPr lang="en-IN" sz="2800" dirty="0"/>
              <a:t>No history </a:t>
            </a:r>
            <a:r>
              <a:rPr lang="en-IN" sz="2800" dirty="0" smtClean="0"/>
              <a:t>of lifting any heavy weights.</a:t>
            </a:r>
            <a:endParaRPr lang="en-IN" sz="2800" dirty="0"/>
          </a:p>
          <a:p>
            <a:pPr marL="0" indent="0">
              <a:buNone/>
            </a:pPr>
            <a:r>
              <a:rPr lang="en-IN" sz="2800" dirty="0"/>
              <a:t>No history of spectacle use.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08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/>
              <a:t>Past History </a:t>
            </a:r>
            <a:r>
              <a:rPr lang="en-IN" sz="3200" b="1" dirty="0" smtClean="0"/>
              <a:t>:</a:t>
            </a:r>
          </a:p>
          <a:p>
            <a:pPr marL="0" lvl="0" indent="0">
              <a:buNone/>
            </a:pPr>
            <a:r>
              <a:rPr lang="en-IN" sz="2400" dirty="0">
                <a:solidFill>
                  <a:prstClr val="white"/>
                </a:solidFill>
              </a:rPr>
              <a:t>History of trauma to the right eye 15 years back with grinding particle while working after which the patient had mild watering and redness. No treatment was taken.</a:t>
            </a:r>
          </a:p>
          <a:p>
            <a:pPr marL="0" indent="0">
              <a:buNone/>
            </a:pPr>
            <a:r>
              <a:rPr lang="en-IN" sz="2400" b="1" i="1" u="sng" dirty="0" smtClean="0"/>
              <a:t>No </a:t>
            </a:r>
            <a:r>
              <a:rPr lang="en-IN" sz="2400" b="1" i="1" u="sng" dirty="0"/>
              <a:t>history of </a:t>
            </a:r>
            <a:r>
              <a:rPr lang="en-IN" sz="2400" b="1" i="1" u="sng" dirty="0" smtClean="0"/>
              <a:t>DM, HTN, IHD </a:t>
            </a:r>
            <a:r>
              <a:rPr lang="en-IN" sz="2400" dirty="0" smtClean="0"/>
              <a:t>or any</a:t>
            </a:r>
            <a:r>
              <a:rPr lang="en-IN" sz="2400" dirty="0"/>
              <a:t> </a:t>
            </a:r>
            <a:r>
              <a:rPr lang="en-IN" sz="2400" dirty="0" smtClean="0"/>
              <a:t>systemic illness.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No history of any similar complaints in the past.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200" b="1" dirty="0"/>
              <a:t>Family History : </a:t>
            </a:r>
            <a:r>
              <a:rPr lang="en-IN" sz="2400" dirty="0"/>
              <a:t>not significant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200" b="1" dirty="0"/>
              <a:t>Personal History : </a:t>
            </a:r>
          </a:p>
          <a:p>
            <a:pPr marL="0" indent="0">
              <a:buNone/>
            </a:pPr>
            <a:r>
              <a:rPr lang="en-IN" sz="2400" dirty="0"/>
              <a:t>Sleep , appetite , bowel , bladder was normal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0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1315"/>
            <a:ext cx="10515600" cy="5615648"/>
          </a:xfrm>
        </p:spPr>
        <p:txBody>
          <a:bodyPr/>
          <a:lstStyle/>
          <a:p>
            <a:pPr marL="0" indent="0">
              <a:buNone/>
            </a:pPr>
            <a:r>
              <a:rPr lang="en-IN" sz="3600" b="1" dirty="0"/>
              <a:t>General Examination:</a:t>
            </a:r>
          </a:p>
          <a:p>
            <a:pPr marL="0" indent="0">
              <a:buNone/>
            </a:pPr>
            <a:r>
              <a:rPr lang="en-IN" sz="2800" dirty="0"/>
              <a:t>The patient was conscious , stable, well oriented to time place and person 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3600" b="1" dirty="0"/>
              <a:t>Systemic examination : </a:t>
            </a:r>
            <a:endParaRPr lang="en-IN" sz="3600" b="1" dirty="0" smtClean="0"/>
          </a:p>
          <a:p>
            <a:pPr marL="0" indent="0">
              <a:buNone/>
            </a:pPr>
            <a:r>
              <a:rPr lang="en-IN" sz="2400" dirty="0" smtClean="0"/>
              <a:t>WNL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916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dirty="0"/>
              <a:t>Ocular </a:t>
            </a:r>
            <a:r>
              <a:rPr lang="en-IN" sz="4800" b="1" dirty="0" smtClean="0"/>
              <a:t>Examination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576938"/>
              </p:ext>
            </p:extLst>
          </p:nvPr>
        </p:nvGraphicFramePr>
        <p:xfrm>
          <a:off x="913795" y="1935921"/>
          <a:ext cx="10515600" cy="414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835">
                <a:tc>
                  <a:txBody>
                    <a:bodyPr/>
                    <a:lstStyle/>
                    <a:p>
                      <a:r>
                        <a:rPr lang="en-IN" dirty="0"/>
                        <a:t>OCCULAR</a:t>
                      </a:r>
                      <a:r>
                        <a:rPr lang="en-IN" baseline="0" dirty="0"/>
                        <a:t> EXAMINATION</a:t>
                      </a:r>
                      <a:endParaRPr lang="en-IN" dirty="0"/>
                    </a:p>
                  </a:txBody>
                  <a:tcPr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 EYE</a:t>
                      </a:r>
                    </a:p>
                  </a:txBody>
                  <a:tcPr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 EYE</a:t>
                      </a:r>
                    </a:p>
                  </a:txBody>
                  <a:tcPr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8920">
                <a:tc>
                  <a:txBody>
                    <a:bodyPr/>
                    <a:lstStyle/>
                    <a:p>
                      <a:r>
                        <a:rPr lang="en-IN" dirty="0"/>
                        <a:t>VISION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FC AT 2 FT , PL </a:t>
                      </a:r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PRESENT</a:t>
                      </a:r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, PR ACCURATE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6/12P 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835">
                <a:tc>
                  <a:txBody>
                    <a:bodyPr/>
                    <a:lstStyle/>
                    <a:p>
                      <a:r>
                        <a:rPr lang="en-IN" dirty="0"/>
                        <a:t>PIN</a:t>
                      </a:r>
                      <a:r>
                        <a:rPr lang="en-IN" baseline="0" dirty="0"/>
                        <a:t> HOLE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IMPROVING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6/6P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835">
                <a:tc>
                  <a:txBody>
                    <a:bodyPr/>
                    <a:lstStyle/>
                    <a:p>
                      <a:r>
                        <a:rPr lang="en-IN" dirty="0"/>
                        <a:t>BCVA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</a:t>
                      </a:r>
                      <a:r>
                        <a:rPr lang="en-IN" baseline="0" dirty="0"/>
                        <a:t> IMPROVING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6/6P </a:t>
                      </a:r>
                      <a:r>
                        <a:rPr lang="en-IN" b="1" dirty="0" smtClean="0">
                          <a:solidFill>
                            <a:srgbClr val="FF0000"/>
                          </a:solidFill>
                        </a:rPr>
                        <a:t>(+0.75DS)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8920">
                <a:tc>
                  <a:txBody>
                    <a:bodyPr/>
                    <a:lstStyle/>
                    <a:p>
                      <a:r>
                        <a:rPr lang="en-IN" dirty="0"/>
                        <a:t>EXTRA OCULAR MOVEMENTS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FULL,</a:t>
                      </a:r>
                      <a:r>
                        <a:rPr lang="en-IN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FREE AND PAINLESS IN ALL GAZES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FULL, FREE AND PAINLESS</a:t>
                      </a:r>
                      <a:r>
                        <a:rPr lang="en-IN" baseline="0" dirty="0"/>
                        <a:t> IN ALL GAZES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r>
                        <a:rPr lang="en-IN" dirty="0"/>
                        <a:t>HEAD POSTURE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CENTRAL 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r>
                        <a:rPr lang="en-IN" dirty="0"/>
                        <a:t>LID AND ADNEXA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WNL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WNL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ANTERIOR SEGMENT EXAMINATION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37249"/>
              </p:ext>
            </p:extLst>
          </p:nvPr>
        </p:nvGraphicFramePr>
        <p:xfrm>
          <a:off x="1023938" y="2286000"/>
          <a:ext cx="972026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EXAMINATION</a:t>
                      </a:r>
                    </a:p>
                  </a:txBody>
                  <a:tcPr marL="84524" marR="84524"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 EYE</a:t>
                      </a:r>
                    </a:p>
                  </a:txBody>
                  <a:tcPr marL="84524" marR="84524"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 EYE</a:t>
                      </a:r>
                    </a:p>
                  </a:txBody>
                  <a:tcPr marL="84524" marR="84524"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CONJUCTIVA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CORNEA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CLEAR</a:t>
                      </a:r>
                      <a:endParaRPr lang="en-IN" baseline="0" dirty="0"/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ANTERIOR</a:t>
                      </a:r>
                      <a:r>
                        <a:rPr lang="en-IN" baseline="0" dirty="0"/>
                        <a:t> CHAMBER</a:t>
                      </a:r>
                      <a:endParaRPr lang="en-IN" dirty="0"/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DEPTH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DEPTH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IRIS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PATTERN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PATTERN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PUPIL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C/C/RTL</a:t>
                      </a:r>
                      <a:r>
                        <a:rPr lang="en-IN" baseline="0" dirty="0"/>
                        <a:t> </a:t>
                      </a:r>
                    </a:p>
                    <a:p>
                      <a:r>
                        <a:rPr lang="en-IN" b="1" baseline="0" smtClean="0">
                          <a:solidFill>
                            <a:srgbClr val="FF0000"/>
                          </a:solidFill>
                        </a:rPr>
                        <a:t>NO RAPD 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C/C/RTL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LENS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 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IOP WITH APPLANATION TONOMETER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18MMHG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20MMHG</a:t>
                      </a:r>
                    </a:p>
                  </a:txBody>
                  <a:tcPr marL="84524" marR="84524"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FUNDUS EXAMINATION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2998"/>
              </p:ext>
            </p:extLst>
          </p:nvPr>
        </p:nvGraphicFramePr>
        <p:xfrm>
          <a:off x="838199" y="1825625"/>
          <a:ext cx="10596327" cy="371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2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2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FUNDUS EXAMINATION</a:t>
                      </a:r>
                    </a:p>
                  </a:txBody>
                  <a:tcPr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 EYE </a:t>
                      </a:r>
                    </a:p>
                  </a:txBody>
                  <a:tcPr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 EYE</a:t>
                      </a:r>
                    </a:p>
                  </a:txBody>
                  <a:tcPr>
                    <a:pattFill prst="pct50">
                      <a:fgClr>
                        <a:schemeClr val="accent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MEDIA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OPTIC DISC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DISC MARGINS</a:t>
                      </a:r>
                      <a:r>
                        <a:rPr lang="en-IN" b="1" baseline="0" dirty="0">
                          <a:solidFill>
                            <a:srgbClr val="FF0000"/>
                          </a:solidFill>
                        </a:rPr>
                        <a:t> BLURRED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WNL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CUP DISC RATIO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</a:t>
                      </a:r>
                      <a:r>
                        <a:rPr lang="en-IN" baseline="0" dirty="0"/>
                        <a:t> APPRECIATED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NEURO</a:t>
                      </a:r>
                      <a:r>
                        <a:rPr lang="en-IN" baseline="0" dirty="0"/>
                        <a:t> RETINAL RIM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APPRECIATED 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HEALTHY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MACULA 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FOVEAL</a:t>
                      </a:r>
                      <a:r>
                        <a:rPr lang="en-IN" baseline="0" dirty="0"/>
                        <a:t> REFLEX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PRESENT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PRESENT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387">
                <a:tc>
                  <a:txBody>
                    <a:bodyPr/>
                    <a:lstStyle/>
                    <a:p>
                      <a:r>
                        <a:rPr lang="en-IN" dirty="0"/>
                        <a:t>GENERAL</a:t>
                      </a:r>
                      <a:r>
                        <a:rPr lang="en-IN" baseline="0" dirty="0"/>
                        <a:t> FUNDUS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TORTUOUS</a:t>
                      </a:r>
                      <a:r>
                        <a:rPr lang="en-IN" baseline="0" dirty="0" smtClean="0"/>
                        <a:t> VESSELS</a:t>
                      </a:r>
                      <a:endParaRPr lang="en-IN" dirty="0"/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WNL</a:t>
                      </a: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48" y="2397968"/>
            <a:ext cx="10422294" cy="1665878"/>
          </a:xfrm>
        </p:spPr>
        <p:txBody>
          <a:bodyPr/>
          <a:lstStyle/>
          <a:p>
            <a:pPr algn="ctr"/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95" y="1394635"/>
            <a:ext cx="6172888" cy="4924281"/>
          </a:xfrm>
        </p:spPr>
      </p:pic>
      <p:sp>
        <p:nvSpPr>
          <p:cNvPr id="5" name="TextBox 4"/>
          <p:cNvSpPr txBox="1"/>
          <p:nvPr/>
        </p:nvSpPr>
        <p:spPr>
          <a:xfrm>
            <a:off x="3865830" y="589354"/>
            <a:ext cx="420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RIGHT EYE</a:t>
            </a:r>
            <a:endParaRPr lang="en-IN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71588" y="2397968"/>
            <a:ext cx="570368" cy="4695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5830" y="4669072"/>
            <a:ext cx="334978" cy="3078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16571</TotalTime>
  <Words>728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Tw Cen MT</vt:lpstr>
      <vt:lpstr>Tw Cen MT Condensed</vt:lpstr>
      <vt:lpstr>Wingdings</vt:lpstr>
      <vt:lpstr>Wingdings 3</vt:lpstr>
      <vt:lpstr>Integral</vt:lpstr>
      <vt:lpstr>A CASE OF NON ARTERITIC ISCHEMIC OPTIC NEUROPATHY in a young male</vt:lpstr>
      <vt:lpstr>PowerPoint Presentation</vt:lpstr>
      <vt:lpstr>PowerPoint Presentation</vt:lpstr>
      <vt:lpstr>PowerPoint Presentation</vt:lpstr>
      <vt:lpstr>PowerPoint Presentation</vt:lpstr>
      <vt:lpstr>Ocular Examination</vt:lpstr>
      <vt:lpstr>ANTERIOR SEGMENT EXAMINATION</vt:lpstr>
      <vt:lpstr>FUNDUS EXAMINATION</vt:lpstr>
      <vt:lpstr>PowerPoint Presentation</vt:lpstr>
      <vt:lpstr>PowerPoint Presentation</vt:lpstr>
      <vt:lpstr>Differential Diagnosis </vt:lpstr>
      <vt:lpstr>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PROVISIONAL DIAGNOSIS</vt:lpstr>
      <vt:lpstr>PLAN OF MANAGEMENT</vt:lpstr>
      <vt:lpstr>PowerPoint Presentation</vt:lpstr>
      <vt:lpstr>ON FOLLOW UP </vt:lpstr>
      <vt:lpstr>DISCUSSION</vt:lpstr>
      <vt:lpstr>Pathophysiology</vt:lpstr>
      <vt:lpstr>Take home message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</dc:creator>
  <cp:lastModifiedBy>Divya</cp:lastModifiedBy>
  <cp:revision>78</cp:revision>
  <dcterms:created xsi:type="dcterms:W3CDTF">2019-11-16T16:51:00Z</dcterms:created>
  <dcterms:modified xsi:type="dcterms:W3CDTF">2019-12-27T04:36:35Z</dcterms:modified>
</cp:coreProperties>
</file>