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sldIdLst>
    <p:sldId id="257" r:id="rId2"/>
    <p:sldId id="258" r:id="rId3"/>
    <p:sldId id="287" r:id="rId4"/>
    <p:sldId id="260" r:id="rId5"/>
    <p:sldId id="261" r:id="rId6"/>
    <p:sldId id="262" r:id="rId7"/>
    <p:sldId id="286" r:id="rId8"/>
    <p:sldId id="263" r:id="rId9"/>
    <p:sldId id="282" r:id="rId10"/>
    <p:sldId id="293" r:id="rId11"/>
    <p:sldId id="294" r:id="rId12"/>
    <p:sldId id="291" r:id="rId13"/>
    <p:sldId id="295" r:id="rId14"/>
    <p:sldId id="266" r:id="rId15"/>
    <p:sldId id="279" r:id="rId16"/>
    <p:sldId id="280" r:id="rId17"/>
    <p:sldId id="277" r:id="rId18"/>
    <p:sldId id="267" r:id="rId19"/>
    <p:sldId id="284" r:id="rId20"/>
    <p:sldId id="290" r:id="rId21"/>
    <p:sldId id="269" r:id="rId22"/>
    <p:sldId id="289"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0" autoAdjust="0"/>
  </p:normalViewPr>
  <p:slideViewPr>
    <p:cSldViewPr snapToGrid="0">
      <p:cViewPr varScale="1">
        <p:scale>
          <a:sx n="66" d="100"/>
          <a:sy n="66" d="100"/>
        </p:scale>
        <p:origin x="668" y="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399416-29DF-4225-88BF-ACD80D829BD8}" type="datetimeFigureOut">
              <a:rPr lang="en-IN" smtClean="0"/>
              <a:t>27-12-2019</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E8D63-7F18-45A6-9B9A-E8D42FEAEED9}" type="slidenum">
              <a:rPr lang="en-IN" smtClean="0"/>
              <a:t>‹#›</a:t>
            </a:fld>
            <a:endParaRPr lang="en-IN"/>
          </a:p>
        </p:txBody>
      </p:sp>
    </p:spTree>
    <p:extLst>
      <p:ext uri="{BB962C8B-B14F-4D97-AF65-F5344CB8AC3E}">
        <p14:creationId xmlns:p14="http://schemas.microsoft.com/office/powerpoint/2010/main" val="328399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DF3621-ACA1-4AE3-BDF6-AF71F96FB5C8}" type="datetimeFigureOut">
              <a:rPr lang="en-IN" smtClean="0"/>
              <a:t>27-12-2019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1F5C21C-DDF3-4E78-AAB0-B43B76309523}"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F3621-ACA1-4AE3-BDF6-AF71F96FB5C8}" type="datetimeFigureOut">
              <a:rPr lang="en-IN" smtClean="0"/>
              <a:t>27-12-2019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1F5C21C-DDF3-4E78-AAB0-B43B76309523}"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F3621-ACA1-4AE3-BDF6-AF71F96FB5C8}" type="datetimeFigureOut">
              <a:rPr lang="en-IN" smtClean="0"/>
              <a:t>27-12-2019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1F5C21C-DDF3-4E78-AAB0-B43B76309523}"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F3621-ACA1-4AE3-BDF6-AF71F96FB5C8}" type="datetimeFigureOut">
              <a:rPr lang="en-IN" smtClean="0"/>
              <a:t>27-12-2019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1F5C21C-DDF3-4E78-AAB0-B43B76309523}"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F3621-ACA1-4AE3-BDF6-AF71F96FB5C8}" type="datetimeFigureOut">
              <a:rPr lang="en-IN" smtClean="0"/>
              <a:t>27-12-2019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1F5C21C-DDF3-4E78-AAB0-B43B76309523}"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DF3621-ACA1-4AE3-BDF6-AF71F96FB5C8}" type="datetimeFigureOut">
              <a:rPr lang="en-IN" smtClean="0"/>
              <a:t>27-12-2019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1F5C21C-DDF3-4E78-AAB0-B43B76309523}"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DF3621-ACA1-4AE3-BDF6-AF71F96FB5C8}" type="datetimeFigureOut">
              <a:rPr lang="en-IN" smtClean="0"/>
              <a:t>27-12-2019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1F5C21C-DDF3-4E78-AAB0-B43B76309523}"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DF3621-ACA1-4AE3-BDF6-AF71F96FB5C8}" type="datetimeFigureOut">
              <a:rPr lang="en-IN" smtClean="0"/>
              <a:t>27-12-2019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1F5C21C-DDF3-4E78-AAB0-B43B76309523}"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F3621-ACA1-4AE3-BDF6-AF71F96FB5C8}" type="datetimeFigureOut">
              <a:rPr lang="en-IN" smtClean="0"/>
              <a:t>27-12-2019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1F5C21C-DDF3-4E78-AAB0-B43B76309523}"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F3621-ACA1-4AE3-BDF6-AF71F96FB5C8}" type="datetimeFigureOut">
              <a:rPr lang="en-IN" smtClean="0"/>
              <a:t>27-12-2019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1F5C21C-DDF3-4E78-AAB0-B43B76309523}" type="slidenum">
              <a:rPr lang="en-IN" smtClean="0"/>
              <a:t>‹#›</a:t>
            </a:fld>
            <a:endParaRPr lang="en-IN"/>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BDF3621-ACA1-4AE3-BDF6-AF71F96FB5C8}" type="datetimeFigureOut">
              <a:rPr lang="en-IN" smtClean="0"/>
              <a:t>27-12-2019</a:t>
            </a:fld>
            <a:endParaRPr lang="en-IN"/>
          </a:p>
        </p:txBody>
      </p:sp>
      <p:sp>
        <p:nvSpPr>
          <p:cNvPr id="9" name="Slide Number Placeholder 8"/>
          <p:cNvSpPr>
            <a:spLocks noGrp="1"/>
          </p:cNvSpPr>
          <p:nvPr>
            <p:ph type="sldNum" sz="quarter" idx="11"/>
          </p:nvPr>
        </p:nvSpPr>
        <p:spPr/>
        <p:txBody>
          <a:bodyPr/>
          <a:lstStyle/>
          <a:p>
            <a:fld id="{51F5C21C-DDF3-4E78-AAB0-B43B76309523}" type="slidenum">
              <a:rPr lang="en-IN" smtClean="0"/>
              <a:t>‹#›</a:t>
            </a:fld>
            <a:endParaRPr lang="en-IN"/>
          </a:p>
        </p:txBody>
      </p:sp>
      <p:sp>
        <p:nvSpPr>
          <p:cNvPr id="10" name="Footer Placeholder 9"/>
          <p:cNvSpPr>
            <a:spLocks noGrp="1"/>
          </p:cNvSpPr>
          <p:nvPr>
            <p:ph type="ftr" sz="quarter" idx="12"/>
          </p:nvPr>
        </p:nvSpPr>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1F5C21C-DDF3-4E78-AAB0-B43B76309523}" type="slidenum">
              <a:rPr lang="en-IN" smtClean="0"/>
              <a:t>‹#›</a:t>
            </a:fld>
            <a:endParaRPr lang="en-IN"/>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IN"/>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CBDF3621-ACA1-4AE3-BDF6-AF71F96FB5C8}" type="datetimeFigureOut">
              <a:rPr lang="en-IN" smtClean="0"/>
              <a:t>27-12-2019</a:t>
            </a:fld>
            <a:endParaRPr lang="en-IN"/>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71" y="188259"/>
            <a:ext cx="11636188" cy="6185647"/>
          </a:xfrm>
        </p:spPr>
        <p:txBody>
          <a:bodyPr>
            <a:normAutofit fontScale="90000"/>
          </a:bodyPr>
          <a:lstStyle/>
          <a:p>
            <a:r>
              <a:rPr lang="en-US" sz="7200" b="1" dirty="0" smtClean="0"/>
              <a:t>        </a:t>
            </a:r>
            <a:br>
              <a:rPr lang="en-US" sz="7200" b="1" dirty="0" smtClean="0"/>
            </a:br>
            <a:r>
              <a:rPr lang="en-US" sz="7200" b="1" dirty="0" smtClean="0"/>
              <a:t/>
            </a:r>
            <a:br>
              <a:rPr lang="en-US" sz="7200" b="1" dirty="0" smtClean="0"/>
            </a:br>
            <a:r>
              <a:rPr lang="en-US" sz="7200" b="1" dirty="0" smtClean="0"/>
              <a:t>      </a:t>
            </a:r>
            <a:r>
              <a:rPr lang="en-US" sz="6000" b="1" dirty="0" smtClean="0">
                <a:latin typeface="Times New Roman" panose="02020603050405020304" pitchFamily="18" charset="0"/>
                <a:cs typeface="Times New Roman" panose="02020603050405020304" pitchFamily="18" charset="0"/>
              </a:rPr>
              <a:t>AN UNUSUAL CASE OF  </a:t>
            </a:r>
            <a:br>
              <a:rPr lang="en-US" sz="6000" b="1" dirty="0" smtClean="0">
                <a:latin typeface="Times New Roman" panose="02020603050405020304" pitchFamily="18" charset="0"/>
                <a:cs typeface="Times New Roman" panose="02020603050405020304" pitchFamily="18" charset="0"/>
              </a:rPr>
            </a:br>
            <a:r>
              <a:rPr lang="en-US" sz="6000" b="1" dirty="0" smtClean="0">
                <a:latin typeface="Times New Roman" panose="02020603050405020304" pitchFamily="18" charset="0"/>
                <a:cs typeface="Times New Roman" panose="02020603050405020304" pitchFamily="18" charset="0"/>
              </a:rPr>
              <a:t>   </a:t>
            </a:r>
            <a:r>
              <a:rPr lang="en-US" sz="6000" b="1" smtClean="0">
                <a:latin typeface="Times New Roman" panose="02020603050405020304" pitchFamily="18" charset="0"/>
                <a:cs typeface="Times New Roman" panose="02020603050405020304" pitchFamily="18" charset="0"/>
              </a:rPr>
              <a:t>ORBITAL  </a:t>
            </a:r>
            <a:r>
              <a:rPr lang="en-US" sz="6000" b="1" smtClean="0">
                <a:latin typeface="Times New Roman" panose="02020603050405020304" pitchFamily="18" charset="0"/>
                <a:cs typeface="Times New Roman" panose="02020603050405020304" pitchFamily="18" charset="0"/>
              </a:rPr>
              <a:t>CYSTICERCOSIS</a:t>
            </a:r>
            <a:r>
              <a:rPr lang="en-US" sz="6700" b="1" dirty="0" smtClean="0">
                <a:latin typeface="Times New Roman" panose="02020603050405020304" pitchFamily="18" charset="0"/>
                <a:cs typeface="Times New Roman" panose="02020603050405020304" pitchFamily="18" charset="0"/>
              </a:rPr>
              <a:t/>
            </a:r>
            <a:br>
              <a:rPr lang="en-US" sz="6700" b="1" dirty="0" smtClean="0">
                <a:latin typeface="Times New Roman" panose="02020603050405020304" pitchFamily="18" charset="0"/>
                <a:cs typeface="Times New Roman" panose="02020603050405020304" pitchFamily="18" charset="0"/>
              </a:rPr>
            </a:br>
            <a:r>
              <a:rPr lang="en-US" sz="6700" b="1" dirty="0" smtClean="0">
                <a:latin typeface="Times New Roman" panose="02020603050405020304" pitchFamily="18" charset="0"/>
                <a:cs typeface="Times New Roman" panose="02020603050405020304" pitchFamily="18" charset="0"/>
              </a:rPr>
              <a:t> </a:t>
            </a:r>
            <a:r>
              <a:rPr lang="en-US" sz="6700" b="1" dirty="0">
                <a:latin typeface="Times New Roman" panose="02020603050405020304" pitchFamily="18" charset="0"/>
                <a:cs typeface="Times New Roman" panose="02020603050405020304" pitchFamily="18" charset="0"/>
              </a:rPr>
              <a:t/>
            </a:r>
            <a:br>
              <a:rPr lang="en-US" sz="6700" b="1" dirty="0">
                <a:latin typeface="Times New Roman" panose="02020603050405020304" pitchFamily="18" charset="0"/>
                <a:cs typeface="Times New Roman" panose="02020603050405020304" pitchFamily="18" charset="0"/>
              </a:rPr>
            </a:br>
            <a:r>
              <a:rPr lang="en-US" sz="6700" b="1"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Dr. </a:t>
            </a:r>
            <a:r>
              <a:rPr lang="en-US" sz="4000" b="1" dirty="0" err="1" smtClean="0">
                <a:latin typeface="Times New Roman" panose="02020603050405020304" pitchFamily="18" charset="0"/>
                <a:cs typeface="Times New Roman" panose="02020603050405020304" pitchFamily="18" charset="0"/>
              </a:rPr>
              <a:t>Chaitali</a:t>
            </a:r>
            <a:r>
              <a:rPr lang="en-US" sz="4000" b="1" dirty="0" smtClean="0">
                <a:latin typeface="Times New Roman" panose="02020603050405020304" pitchFamily="18" charset="0"/>
                <a:cs typeface="Times New Roman" panose="02020603050405020304" pitchFamily="18" charset="0"/>
              </a:rPr>
              <a:t> Desai</a:t>
            </a:r>
            <a:br>
              <a:rPr lang="en-US" sz="4000" b="1" dirty="0" smtClean="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Dr</a:t>
            </a:r>
            <a:r>
              <a:rPr lang="en-US" sz="4000" b="1" dirty="0" smtClean="0">
                <a:latin typeface="Times New Roman" panose="02020603050405020304" pitchFamily="18" charset="0"/>
                <a:cs typeface="Times New Roman" panose="02020603050405020304" pitchFamily="18" charset="0"/>
              </a:rPr>
              <a:t> DY </a:t>
            </a:r>
            <a:r>
              <a:rPr lang="en-US" sz="4000" b="1" dirty="0" err="1" smtClean="0">
                <a:latin typeface="Times New Roman" panose="02020603050405020304" pitchFamily="18" charset="0"/>
                <a:cs typeface="Times New Roman" panose="02020603050405020304" pitchFamily="18" charset="0"/>
              </a:rPr>
              <a:t>Patil</a:t>
            </a:r>
            <a:r>
              <a:rPr lang="en-US" sz="4000" b="1" dirty="0" smtClean="0">
                <a:latin typeface="Times New Roman" panose="02020603050405020304" pitchFamily="18" charset="0"/>
                <a:cs typeface="Times New Roman" panose="02020603050405020304" pitchFamily="18" charset="0"/>
              </a:rPr>
              <a:t> Medical </a:t>
            </a:r>
            <a:r>
              <a:rPr lang="en-US" sz="4000" b="1" dirty="0" err="1" smtClean="0">
                <a:latin typeface="Times New Roman" panose="02020603050405020304" pitchFamily="18" charset="0"/>
                <a:cs typeface="Times New Roman" panose="02020603050405020304" pitchFamily="18" charset="0"/>
              </a:rPr>
              <a:t>College,Pune</a:t>
            </a: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                                                   </a:t>
            </a:r>
            <a:r>
              <a:rPr lang="en-US" sz="6700" b="1" dirty="0" smtClean="0">
                <a:latin typeface="Times New Roman" panose="02020603050405020304" pitchFamily="18" charset="0"/>
                <a:cs typeface="Times New Roman" panose="02020603050405020304" pitchFamily="18" charset="0"/>
              </a:rPr>
              <a:t>                                  </a:t>
            </a:r>
            <a:r>
              <a:rPr lang="en-US" sz="7200" b="1" dirty="0" smtClean="0"/>
              <a:t/>
            </a:r>
            <a:br>
              <a:rPr lang="en-US" sz="7200" b="1" dirty="0" smtClean="0"/>
            </a:br>
            <a:r>
              <a:rPr lang="en-US" sz="7200" b="1" dirty="0"/>
              <a:t/>
            </a:r>
            <a:br>
              <a:rPr lang="en-US" sz="7200" b="1" dirty="0"/>
            </a:br>
            <a:endParaRPr lang="en-IN" sz="7200" b="1" dirty="0"/>
          </a:p>
        </p:txBody>
      </p:sp>
    </p:spTree>
    <p:extLst>
      <p:ext uri="{BB962C8B-B14F-4D97-AF65-F5344CB8AC3E}">
        <p14:creationId xmlns:p14="http://schemas.microsoft.com/office/powerpoint/2010/main" val="274978415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29" y="548797"/>
            <a:ext cx="4986779" cy="6130485"/>
          </a:xfrm>
        </p:spPr>
        <p:txBody>
          <a:bodyPr/>
          <a:lstStyle/>
          <a:p>
            <a:r>
              <a:rPr lang="en-US" sz="4000" b="1" dirty="0">
                <a:latin typeface="Times New Roman" pitchFamily="18" charset="0"/>
                <a:cs typeface="Times New Roman" pitchFamily="18" charset="0"/>
              </a:rPr>
              <a:t>B-SCAN (LE)</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r>
              <a:rPr lang="en-US" sz="3200" dirty="0" smtClean="0">
                <a:latin typeface="Times New Roman" pitchFamily="18" charset="0"/>
                <a:cs typeface="Times New Roman" pitchFamily="18" charset="0"/>
              </a:rPr>
              <a:t>Well </a:t>
            </a:r>
            <a:r>
              <a:rPr lang="en-US" sz="3200" dirty="0">
                <a:latin typeface="Times New Roman" pitchFamily="18" charset="0"/>
                <a:cs typeface="Times New Roman" pitchFamily="18" charset="0"/>
              </a:rPr>
              <a:t>defined anechoic lesion 11x8mm noted in </a:t>
            </a:r>
            <a:r>
              <a:rPr lang="en-US" sz="3200" dirty="0" smtClean="0">
                <a:latin typeface="Times New Roman" pitchFamily="18" charset="0"/>
                <a:cs typeface="Times New Roman" pitchFamily="18" charset="0"/>
              </a:rPr>
              <a:t>the</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Superior </a:t>
            </a:r>
            <a:r>
              <a:rPr lang="en-US" sz="3200" dirty="0">
                <a:latin typeface="Times New Roman" pitchFamily="18" charset="0"/>
                <a:cs typeface="Times New Roman" pitchFamily="18" charset="0"/>
              </a:rPr>
              <a:t>Rectus Muscle with an echogenic focus </a:t>
            </a:r>
            <a:r>
              <a:rPr lang="en-US" sz="3200" dirty="0" smtClean="0">
                <a:latin typeface="Times New Roman" pitchFamily="18" charset="0"/>
                <a:cs typeface="Times New Roman" pitchFamily="18" charset="0"/>
              </a:rPr>
              <a:t>within</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most likely </a:t>
            </a:r>
            <a:r>
              <a:rPr lang="en-US" sz="3200" dirty="0" err="1">
                <a:latin typeface="Times New Roman" pitchFamily="18" charset="0"/>
                <a:cs typeface="Times New Roman" pitchFamily="18" charset="0"/>
              </a:rPr>
              <a:t>scolex</a:t>
            </a:r>
            <a:r>
              <a:rPr lang="en-US" sz="3200" dirty="0">
                <a:latin typeface="Times New Roman" pitchFamily="18" charset="0"/>
                <a:cs typeface="Times New Roman" pitchFamily="18" charset="0"/>
              </a:rPr>
              <a:t> </a:t>
            </a:r>
            <a:r>
              <a:rPr lang="en-US" sz="3200" dirty="0">
                <a:cs typeface="Times New Roman" panose="02020603050405020304" pitchFamily="18" charset="0"/>
              </a:rPr>
              <a:t/>
            </a:r>
            <a:br>
              <a:rPr lang="en-US" sz="3200" dirty="0">
                <a:cs typeface="Times New Roman" panose="02020603050405020304" pitchFamily="18" charset="0"/>
              </a:rPr>
            </a:br>
            <a:endParaRPr lang="en-IN" sz="3200" dirty="0"/>
          </a:p>
        </p:txBody>
      </p:sp>
      <p:pic>
        <p:nvPicPr>
          <p:cNvPr id="3" name="Picture 2">
            <a:extLst>
              <a:ext uri="{FF2B5EF4-FFF2-40B4-BE49-F238E27FC236}">
                <a16:creationId xmlns:a16="http://schemas.microsoft.com/office/drawing/2014/main" xmlns="" id="{771CC57A-BC9E-C249-86B5-6D1CF98A650B}"/>
              </a:ext>
            </a:extLst>
          </p:cNvPr>
          <p:cNvPicPr>
            <a:picLocks noChangeAspect="1"/>
          </p:cNvPicPr>
          <p:nvPr/>
        </p:nvPicPr>
        <p:blipFill>
          <a:blip r:embed="rId2"/>
          <a:stretch>
            <a:fillRect/>
          </a:stretch>
        </p:blipFill>
        <p:spPr>
          <a:xfrm>
            <a:off x="5258054" y="777397"/>
            <a:ext cx="5929920" cy="5654040"/>
          </a:xfrm>
          <a:prstGeom prst="rect">
            <a:avLst/>
          </a:prstGeom>
        </p:spPr>
      </p:pic>
      <p:cxnSp>
        <p:nvCxnSpPr>
          <p:cNvPr id="5" name="Straight Arrow Connector 4"/>
          <p:cNvCxnSpPr/>
          <p:nvPr/>
        </p:nvCxnSpPr>
        <p:spPr>
          <a:xfrm flipH="1">
            <a:off x="8223014" y="1548353"/>
            <a:ext cx="333683" cy="71408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8537844" y="3091992"/>
            <a:ext cx="455327" cy="51242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75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1" y="141403"/>
            <a:ext cx="11076495" cy="6617616"/>
          </a:xfrm>
        </p:spPr>
        <p:txBody>
          <a:bodyPr/>
          <a:lstStyle/>
          <a:p>
            <a:r>
              <a:rPr lang="en-US" sz="2800" b="1" dirty="0">
                <a:latin typeface="Times New Roman" pitchFamily="18" charset="0"/>
                <a:cs typeface="Times New Roman" pitchFamily="18" charset="0"/>
              </a:rPr>
              <a:t>MRI </a:t>
            </a:r>
            <a:r>
              <a:rPr lang="en-US" sz="2800" b="1" dirty="0" err="1" smtClean="0">
                <a:latin typeface="Times New Roman" pitchFamily="18" charset="0"/>
                <a:cs typeface="Times New Roman" pitchFamily="18" charset="0"/>
              </a:rPr>
              <a:t>Brain+Orbit</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dirty="0" smtClean="0">
                <a:latin typeface="Times New Roman" pitchFamily="18" charset="0"/>
                <a:cs typeface="Times New Roman" pitchFamily="18" charset="0"/>
              </a:rPr>
              <a:t>Well defined </a:t>
            </a:r>
            <a:r>
              <a:rPr lang="en-US" sz="2800" dirty="0">
                <a:latin typeface="Times New Roman" pitchFamily="18" charset="0"/>
                <a:cs typeface="Times New Roman" pitchFamily="18" charset="0"/>
              </a:rPr>
              <a:t>cystic lesion in </a:t>
            </a:r>
            <a:r>
              <a:rPr lang="en-US" sz="2800" dirty="0" smtClean="0">
                <a:latin typeface="Times New Roman" pitchFamily="18" charset="0"/>
                <a:cs typeface="Times New Roman" pitchFamily="18" charset="0"/>
              </a:rPr>
              <a:t>the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Superior </a:t>
            </a:r>
            <a:r>
              <a:rPr lang="en-US" sz="2800" dirty="0">
                <a:latin typeface="Times New Roman" pitchFamily="18" charset="0"/>
                <a:cs typeface="Times New Roman" pitchFamily="18" charset="0"/>
              </a:rPr>
              <a:t>Rectus-LPS </a:t>
            </a:r>
            <a:r>
              <a:rPr lang="en-US" sz="2800" dirty="0" smtClean="0">
                <a:latin typeface="Times New Roman" pitchFamily="18" charset="0"/>
                <a:cs typeface="Times New Roman" pitchFamily="18" charset="0"/>
              </a:rPr>
              <a:t>Muscle</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Complex appearing</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hypointense</a:t>
            </a:r>
            <a:r>
              <a:rPr lang="en-US" sz="2800" dirty="0">
                <a:latin typeface="Times New Roman" pitchFamily="18" charset="0"/>
                <a:cs typeface="Times New Roman" pitchFamily="18" charset="0"/>
              </a:rPr>
              <a:t> on T1WI</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r>
              <a:rPr lang="en-US" sz="2800" dirty="0" err="1" smtClean="0">
                <a:latin typeface="Times New Roman" pitchFamily="18" charset="0"/>
                <a:cs typeface="Times New Roman" pitchFamily="18" charset="0"/>
              </a:rPr>
              <a:t>hyperintense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on T2WI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measuring </a:t>
            </a:r>
            <a:r>
              <a:rPr lang="en-US" sz="2800" dirty="0">
                <a:latin typeface="Times New Roman" pitchFamily="18" charset="0"/>
                <a:cs typeface="Times New Roman" pitchFamily="18" charset="0"/>
              </a:rPr>
              <a:t>8.5x8x12mm.</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The cystic lesion shows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an </a:t>
            </a:r>
            <a:r>
              <a:rPr lang="en-US" sz="2800" dirty="0">
                <a:latin typeface="Times New Roman" pitchFamily="18" charset="0"/>
                <a:cs typeface="Times New Roman" pitchFamily="18" charset="0"/>
              </a:rPr>
              <a:t>eccentric nodule </a:t>
            </a:r>
            <a:r>
              <a:rPr lang="en-US" sz="2800" dirty="0" smtClean="0">
                <a:latin typeface="Times New Roman" pitchFamily="18" charset="0"/>
                <a:cs typeface="Times New Roman" pitchFamily="18" charset="0"/>
              </a:rPr>
              <a:t>likely</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scolex</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Entire Superior Rectus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along </a:t>
            </a:r>
            <a:r>
              <a:rPr lang="en-US" sz="2800" dirty="0">
                <a:latin typeface="Times New Roman" pitchFamily="18" charset="0"/>
                <a:cs typeface="Times New Roman" pitchFamily="18" charset="0"/>
              </a:rPr>
              <a:t>with LPS appears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thickened</a:t>
            </a:r>
            <a:r>
              <a:rPr lang="en-US" sz="2800" dirty="0">
                <a:cs typeface="Times New Roman" panose="02020603050405020304" pitchFamily="18" charset="0"/>
              </a:rPr>
              <a:t/>
            </a:r>
            <a:br>
              <a:rPr lang="en-US" sz="2800" dirty="0">
                <a:cs typeface="Times New Roman" panose="02020603050405020304" pitchFamily="18" charset="0"/>
              </a:rPr>
            </a:br>
            <a:endParaRPr lang="en-IN" sz="2800" dirty="0"/>
          </a:p>
        </p:txBody>
      </p:sp>
      <p:pic>
        <p:nvPicPr>
          <p:cNvPr id="3" name="Picture 2" descr="C:\Users\Saurabh Oza\Downloads\IMG_20190809_121009 (1).jpg">
            <a:extLst>
              <a:ext uri="{FF2B5EF4-FFF2-40B4-BE49-F238E27FC236}">
                <a16:creationId xmlns:a16="http://schemas.microsoft.com/office/drawing/2014/main" xmlns="" id="{68CCF160-A754-B94D-83C2-340BDD3ECCA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69" t="13430" b="8905"/>
          <a:stretch/>
        </p:blipFill>
        <p:spPr bwMode="auto">
          <a:xfrm>
            <a:off x="4375795" y="301659"/>
            <a:ext cx="6920753" cy="6183982"/>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Process 3"/>
          <p:cNvSpPr/>
          <p:nvPr/>
        </p:nvSpPr>
        <p:spPr>
          <a:xfrm>
            <a:off x="6853287" y="518474"/>
            <a:ext cx="1923068" cy="1225485"/>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lowchart: Data 5"/>
          <p:cNvSpPr/>
          <p:nvPr/>
        </p:nvSpPr>
        <p:spPr>
          <a:xfrm>
            <a:off x="6938128" y="5241304"/>
            <a:ext cx="1753386" cy="103694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p:cNvCxnSpPr/>
          <p:nvPr/>
        </p:nvCxnSpPr>
        <p:spPr>
          <a:xfrm flipH="1">
            <a:off x="6480929" y="3393650"/>
            <a:ext cx="405351" cy="443059"/>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0331778" y="1414021"/>
            <a:ext cx="527900" cy="32993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0407192" y="2309567"/>
            <a:ext cx="377072" cy="490194"/>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556342" y="4138368"/>
            <a:ext cx="381786" cy="41477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18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7CE8B6-33C2-B94A-B477-BCE9DF57941D}"/>
              </a:ext>
            </a:extLst>
          </p:cNvPr>
          <p:cNvSpPr>
            <a:spLocks noGrp="1"/>
          </p:cNvSpPr>
          <p:nvPr>
            <p:ph type="title"/>
          </p:nvPr>
        </p:nvSpPr>
        <p:spPr>
          <a:xfrm>
            <a:off x="1066800" y="376377"/>
            <a:ext cx="10058400" cy="1371600"/>
          </a:xfrm>
        </p:spPr>
        <p:txBody>
          <a:bodyPr/>
          <a:lstStyle/>
          <a:p>
            <a:r>
              <a:rPr lang="en-US" b="1" dirty="0">
                <a:latin typeface="Times New Roman" pitchFamily="18" charset="0"/>
                <a:cs typeface="Times New Roman" pitchFamily="18" charset="0"/>
              </a:rPr>
              <a:t>INVESTIGATIONS</a:t>
            </a:r>
          </a:p>
        </p:txBody>
      </p:sp>
      <p:sp>
        <p:nvSpPr>
          <p:cNvPr id="8" name="Content Placeholder 2">
            <a:extLst>
              <a:ext uri="{FF2B5EF4-FFF2-40B4-BE49-F238E27FC236}">
                <a16:creationId xmlns:a16="http://schemas.microsoft.com/office/drawing/2014/main" xmlns="" id="{6FE34C62-E562-824F-A0F5-2DB232B33F5B}"/>
              </a:ext>
            </a:extLst>
          </p:cNvPr>
          <p:cNvSpPr>
            <a:spLocks noGrp="1"/>
          </p:cNvSpPr>
          <p:nvPr>
            <p:ph idx="1"/>
          </p:nvPr>
        </p:nvSpPr>
        <p:spPr>
          <a:xfrm>
            <a:off x="433634" y="1644283"/>
            <a:ext cx="10869104" cy="4426580"/>
          </a:xfrm>
        </p:spPr>
        <p:txBody>
          <a:bodyPr>
            <a:noAutofit/>
          </a:bodyPr>
          <a:lstStyle/>
          <a:p>
            <a:r>
              <a:rPr lang="en-US" sz="3200" dirty="0">
                <a:latin typeface="Times New Roman" pitchFamily="18" charset="0"/>
                <a:cs typeface="Times New Roman" pitchFamily="18" charset="0"/>
              </a:rPr>
              <a:t>Complete Blood Count- WNL</a:t>
            </a:r>
          </a:p>
          <a:p>
            <a:r>
              <a:rPr lang="en-US" sz="3200" dirty="0">
                <a:latin typeface="Times New Roman" pitchFamily="18" charset="0"/>
                <a:cs typeface="Times New Roman" pitchFamily="18" charset="0"/>
              </a:rPr>
              <a:t>Blood Biochemistry – WNL</a:t>
            </a:r>
          </a:p>
          <a:p>
            <a:r>
              <a:rPr lang="en-US" sz="3200" dirty="0">
                <a:latin typeface="Times New Roman" pitchFamily="18" charset="0"/>
                <a:cs typeface="Times New Roman" pitchFamily="18" charset="0"/>
              </a:rPr>
              <a:t>Absolute eosinophilic count – </a:t>
            </a:r>
            <a:r>
              <a:rPr lang="en-US" sz="3200" dirty="0" smtClean="0">
                <a:latin typeface="Times New Roman" pitchFamily="18" charset="0"/>
                <a:cs typeface="Times New Roman" pitchFamily="18" charset="0"/>
              </a:rPr>
              <a:t>340cells/</a:t>
            </a:r>
            <a:r>
              <a:rPr lang="en-US" sz="3200" dirty="0" err="1" smtClean="0">
                <a:latin typeface="Times New Roman" pitchFamily="18" charset="0"/>
                <a:cs typeface="Times New Roman" pitchFamily="18" charset="0"/>
              </a:rPr>
              <a:t>mcL</a:t>
            </a:r>
            <a:r>
              <a:rPr lang="en-US" sz="3200" dirty="0" smtClean="0">
                <a:latin typeface="Times New Roman" pitchFamily="18" charset="0"/>
                <a:cs typeface="Times New Roman" pitchFamily="18" charset="0"/>
              </a:rPr>
              <a:t>(30-350cells/</a:t>
            </a:r>
            <a:r>
              <a:rPr lang="en-US" sz="3200" dirty="0" err="1" smtClean="0">
                <a:latin typeface="Times New Roman" pitchFamily="18" charset="0"/>
                <a:cs typeface="Times New Roman" pitchFamily="18" charset="0"/>
              </a:rPr>
              <a:t>mcL</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Thyroid </a:t>
            </a:r>
            <a:r>
              <a:rPr lang="en-US" sz="3200" dirty="0" smtClean="0">
                <a:latin typeface="Times New Roman" pitchFamily="18" charset="0"/>
                <a:cs typeface="Times New Roman" pitchFamily="18" charset="0"/>
              </a:rPr>
              <a:t>Function Test </a:t>
            </a:r>
            <a:r>
              <a:rPr lang="en-US" sz="3200" dirty="0">
                <a:latin typeface="Times New Roman" pitchFamily="18" charset="0"/>
                <a:cs typeface="Times New Roman" pitchFamily="18" charset="0"/>
              </a:rPr>
              <a:t>- WNL</a:t>
            </a:r>
          </a:p>
          <a:p>
            <a:r>
              <a:rPr lang="en-US" sz="3200" dirty="0">
                <a:latin typeface="Times New Roman" pitchFamily="18" charset="0"/>
                <a:cs typeface="Times New Roman" pitchFamily="18" charset="0"/>
              </a:rPr>
              <a:t>Stool examination </a:t>
            </a:r>
            <a:r>
              <a:rPr lang="en-US" sz="3200" dirty="0" smtClean="0">
                <a:latin typeface="Times New Roman" pitchFamily="18" charset="0"/>
                <a:cs typeface="Times New Roman" pitchFamily="18" charset="0"/>
              </a:rPr>
              <a:t>WNL</a:t>
            </a:r>
          </a:p>
          <a:p>
            <a:r>
              <a:rPr lang="en-US" sz="3200" dirty="0" smtClean="0">
                <a:latin typeface="Times New Roman" pitchFamily="18" charset="0"/>
                <a:cs typeface="Times New Roman" pitchFamily="18" charset="0"/>
              </a:rPr>
              <a:t>USG </a:t>
            </a:r>
            <a:r>
              <a:rPr lang="en-US" sz="3200" dirty="0" err="1" smtClean="0">
                <a:latin typeface="Times New Roman" pitchFamily="18" charset="0"/>
                <a:cs typeface="Times New Roman" pitchFamily="18" charset="0"/>
              </a:rPr>
              <a:t>Abdo</a:t>
            </a:r>
            <a:r>
              <a:rPr lang="en-US" sz="3200" dirty="0" smtClean="0">
                <a:latin typeface="Times New Roman" pitchFamily="18" charset="0"/>
                <a:cs typeface="Times New Roman" pitchFamily="18" charset="0"/>
              </a:rPr>
              <a:t> &amp; Pelvis- WNL</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ELISA for </a:t>
            </a:r>
            <a:r>
              <a:rPr lang="en-US" sz="3200" dirty="0" err="1">
                <a:latin typeface="Times New Roman" pitchFamily="18" charset="0"/>
                <a:cs typeface="Times New Roman" pitchFamily="18" charset="0"/>
              </a:rPr>
              <a:t>Anticysticercal</a:t>
            </a:r>
            <a:r>
              <a:rPr lang="en-US" sz="3200" dirty="0">
                <a:latin typeface="Times New Roman" pitchFamily="18" charset="0"/>
                <a:cs typeface="Times New Roman" pitchFamily="18" charset="0"/>
              </a:rPr>
              <a:t> Antibodies- Not done (Patient not willing)</a:t>
            </a: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47584009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48" y="274637"/>
            <a:ext cx="10119151" cy="5994187"/>
          </a:xfrm>
        </p:spPr>
        <p:txBody>
          <a:bodyPr/>
          <a:lstStyle/>
          <a:p>
            <a:r>
              <a:rPr lang="en-US" sz="5400" b="1" dirty="0" smtClean="0"/>
              <a:t>DIAGNOSIS</a:t>
            </a:r>
            <a:r>
              <a:rPr lang="en-US" b="1" dirty="0" smtClean="0"/>
              <a:t> :</a:t>
            </a:r>
            <a:r>
              <a:rPr lang="en-US" dirty="0" smtClean="0"/>
              <a:t/>
            </a:r>
            <a:br>
              <a:rPr lang="en-US" dirty="0" smtClean="0"/>
            </a:br>
            <a:r>
              <a:rPr lang="en-US" dirty="0" err="1" smtClean="0">
                <a:latin typeface="Times New Roman" pitchFamily="18" charset="0"/>
                <a:cs typeface="Times New Roman" pitchFamily="18" charset="0"/>
              </a:rPr>
              <a:t>Cysticercosis</a:t>
            </a:r>
            <a:r>
              <a:rPr lang="en-US" dirty="0" smtClean="0">
                <a:latin typeface="Times New Roman" pitchFamily="18" charset="0"/>
                <a:cs typeface="Times New Roman" pitchFamily="18" charset="0"/>
              </a:rPr>
              <a:t> of LE Superior Rectus + LPS Muscle Complex.</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318269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42" y="170330"/>
            <a:ext cx="11770658" cy="6338047"/>
          </a:xfrm>
        </p:spPr>
        <p:txBody>
          <a:bodyPr>
            <a:normAutofit/>
          </a:bodyPr>
          <a:lstStyle/>
          <a:p>
            <a:r>
              <a:rPr lang="en-US" sz="3200" dirty="0" smtClean="0">
                <a:latin typeface="Times New Roman" panose="02020603050405020304" pitchFamily="18" charset="0"/>
                <a:cs typeface="Times New Roman" panose="02020603050405020304" pitchFamily="18" charset="0"/>
              </a:rPr>
              <a:t>TREATMENT</a:t>
            </a:r>
            <a:br>
              <a:rPr lang="en-US" sz="32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a:t>
            </a:r>
            <a:r>
              <a:rPr lang="en-IN" sz="2800" dirty="0" smtClean="0">
                <a:latin typeface="Times New Roman" panose="02020603050405020304" pitchFamily="18" charset="0"/>
                <a:cs typeface="Times New Roman" panose="02020603050405020304" pitchFamily="18" charset="0"/>
              </a:rPr>
              <a:t>Tab </a:t>
            </a:r>
            <a:r>
              <a:rPr lang="en-IN" sz="2800" dirty="0" err="1" smtClean="0">
                <a:latin typeface="Times New Roman" panose="02020603050405020304" pitchFamily="18" charset="0"/>
                <a:cs typeface="Times New Roman" panose="02020603050405020304" pitchFamily="18" charset="0"/>
              </a:rPr>
              <a:t>Albendazole</a:t>
            </a:r>
            <a:r>
              <a:rPr lang="en-IN" sz="2800" dirty="0" smtClean="0">
                <a:latin typeface="Times New Roman" panose="02020603050405020304" pitchFamily="18" charset="0"/>
                <a:cs typeface="Times New Roman" panose="02020603050405020304" pitchFamily="18" charset="0"/>
              </a:rPr>
              <a:t> 15mg/kg (in divided dose) BD  for 1 month</a:t>
            </a:r>
            <a:br>
              <a:rPr lang="en-IN" sz="2800" dirty="0" smtClean="0">
                <a:latin typeface="Times New Roman" panose="02020603050405020304" pitchFamily="18" charset="0"/>
                <a:cs typeface="Times New Roman" panose="02020603050405020304" pitchFamily="18" charset="0"/>
              </a:rPr>
            </a:br>
            <a:r>
              <a:rPr lang="en-IN" sz="2800" dirty="0" smtClean="0">
                <a:latin typeface="Times New Roman" panose="02020603050405020304" pitchFamily="18" charset="0"/>
                <a:cs typeface="Times New Roman" panose="02020603050405020304" pitchFamily="18" charset="0"/>
              </a:rPr>
              <a:t>-Tab Prednisolone 1mg/kg OD tapered over 4 weeks.</a:t>
            </a:r>
            <a:br>
              <a:rPr lang="en-IN" sz="2800" dirty="0" smtClean="0">
                <a:latin typeface="Times New Roman" panose="02020603050405020304" pitchFamily="18" charset="0"/>
                <a:cs typeface="Times New Roman" panose="02020603050405020304" pitchFamily="18" charset="0"/>
              </a:rPr>
            </a:br>
            <a:r>
              <a:rPr lang="en-IN" sz="2000" dirty="0" smtClean="0">
                <a:latin typeface="Times New Roman" panose="02020603050405020304" pitchFamily="18" charset="0"/>
                <a:cs typeface="Times New Roman" panose="02020603050405020304" pitchFamily="18" charset="0"/>
              </a:rPr>
              <a:t/>
            </a:r>
            <a:br>
              <a:rPr lang="en-IN" sz="2000" dirty="0" smtClean="0">
                <a:latin typeface="Times New Roman" panose="02020603050405020304" pitchFamily="18" charset="0"/>
                <a:cs typeface="Times New Roman" panose="02020603050405020304" pitchFamily="18" charset="0"/>
              </a:rPr>
            </a:br>
            <a:r>
              <a:rPr lang="en-IN" sz="2000" dirty="0" smtClean="0">
                <a:latin typeface="Times New Roman" panose="02020603050405020304" pitchFamily="18" charset="0"/>
                <a:cs typeface="Times New Roman" panose="02020603050405020304" pitchFamily="18" charset="0"/>
              </a:rPr>
              <a:t>    a)Post treatment clinical photograph showing resolution of LE ptosis and  compensatory lid retraction in the RE</a:t>
            </a:r>
            <a:br>
              <a:rPr lang="en-IN" sz="2000" dirty="0" smtClean="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b)$ c) MRI after treatment shows  complete resolution of lesion in left superior rectus and LPS complex</a:t>
            </a:r>
            <a:r>
              <a:rPr lang="en-IN" sz="3200" dirty="0">
                <a:latin typeface="Times New Roman" panose="02020603050405020304" pitchFamily="18" charset="0"/>
                <a:cs typeface="Times New Roman" panose="02020603050405020304" pitchFamily="18" charset="0"/>
              </a:rPr>
              <a:t/>
            </a:r>
            <a:br>
              <a:rPr lang="en-IN" sz="3200" dirty="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
            </a:r>
            <a:br>
              <a:rPr lang="en-IN" sz="3200" dirty="0" smtClean="0">
                <a:latin typeface="Times New Roman" panose="02020603050405020304" pitchFamily="18" charset="0"/>
                <a:cs typeface="Times New Roman" panose="02020603050405020304" pitchFamily="18" charset="0"/>
              </a:rPr>
            </a:br>
            <a:r>
              <a:rPr lang="en-IN" sz="3200" dirty="0">
                <a:latin typeface="Times New Roman" panose="02020603050405020304" pitchFamily="18" charset="0"/>
                <a:cs typeface="Times New Roman" panose="02020603050405020304" pitchFamily="18" charset="0"/>
              </a:rPr>
              <a:t/>
            </a:r>
            <a:br>
              <a:rPr lang="en-IN" sz="3200" dirty="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
            </a:r>
            <a:br>
              <a:rPr lang="en-IN" sz="3200" dirty="0" smtClean="0">
                <a:latin typeface="Times New Roman" panose="02020603050405020304" pitchFamily="18" charset="0"/>
                <a:cs typeface="Times New Roman" panose="02020603050405020304" pitchFamily="18" charset="0"/>
              </a:rPr>
            </a:br>
            <a:r>
              <a:rPr lang="en-IN" sz="3200" dirty="0">
                <a:latin typeface="Times New Roman" panose="02020603050405020304" pitchFamily="18" charset="0"/>
                <a:cs typeface="Times New Roman" panose="02020603050405020304" pitchFamily="18" charset="0"/>
              </a:rPr>
              <a:t/>
            </a:r>
            <a:br>
              <a:rPr lang="en-IN" sz="3200" dirty="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
            </a:r>
            <a:br>
              <a:rPr lang="en-IN" sz="3200" dirty="0" smtClean="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
            </a:r>
            <a:br>
              <a:rPr lang="en-IN" sz="3200" dirty="0" smtClean="0">
                <a:latin typeface="Times New Roman" panose="02020603050405020304" pitchFamily="18" charset="0"/>
                <a:cs typeface="Times New Roman" panose="02020603050405020304" pitchFamily="18" charset="0"/>
              </a:rPr>
            </a:br>
            <a:endParaRPr lang="en-IN" sz="3200" dirty="0">
              <a:latin typeface="Times New Roman" panose="02020603050405020304" pitchFamily="18" charset="0"/>
              <a:cs typeface="Times New Roman" panose="02020603050405020304" pitchFamily="18" charset="0"/>
            </a:endParaRPr>
          </a:p>
        </p:txBody>
      </p:sp>
      <p:pic>
        <p:nvPicPr>
          <p:cNvPr id="4" name="Picture 2" descr="C:\Users\Saurabh Oza\Downloads\IMG_20190809_124507 (1).jpg">
            <a:extLst>
              <a:ext uri="{FF2B5EF4-FFF2-40B4-BE49-F238E27FC236}">
                <a16:creationId xmlns:a16="http://schemas.microsoft.com/office/drawing/2014/main" xmlns="" id="{5B1D8180-1C4B-BF47-B7C0-72330E7BE9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97860" y="3003178"/>
            <a:ext cx="3281080" cy="35320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gure 2: Posttreatment clinical photograph showing resolution of ptosis of left eye in forward gaze, (b) MRI after treatment: noncontrast coronal T1-weighted image shows complete resolution of lesion in left superior rectus (arrow indicates absence of lesion), (c) MRI after treatment: post contrast saggital T1-weighted MRI shows resolution of lesion in left superior rectus (arrow shows absence of lesion)"/>
          <p:cNvPicPr>
            <a:picLocks noChangeAspect="1" noChangeArrowheads="1"/>
          </p:cNvPicPr>
          <p:nvPr/>
        </p:nvPicPr>
        <p:blipFill rotWithShape="1">
          <a:blip r:embed="rId3">
            <a:extLst>
              <a:ext uri="{28A0092B-C50C-407E-A947-70E740481C1C}">
                <a14:useLocalDpi xmlns:a14="http://schemas.microsoft.com/office/drawing/2010/main" val="0"/>
              </a:ext>
            </a:extLst>
          </a:blip>
          <a:srcRect l="28697" t="-302" b="1"/>
          <a:stretch/>
        </p:blipFill>
        <p:spPr bwMode="auto">
          <a:xfrm>
            <a:off x="4338918" y="3155576"/>
            <a:ext cx="6386604" cy="32541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0056" y="5344791"/>
            <a:ext cx="2613727"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5450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smtClean="0">
                <a:latin typeface="Times New Roman" panose="02020603050405020304" pitchFamily="18" charset="0"/>
                <a:cs typeface="Times New Roman" panose="02020603050405020304" pitchFamily="18" charset="0"/>
              </a:rPr>
              <a:t>At Presentation                         At 1 month of follow up</a:t>
            </a:r>
            <a:endParaRPr lang="en-IN" sz="360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xmlns="" id="{7B366F6A-3D26-2846-982B-A49F88B0E0F3}"/>
              </a:ext>
            </a:extLst>
          </p:cNvPr>
          <p:cNvPicPr>
            <a:picLocks noGrp="1" noChangeAspect="1"/>
          </p:cNvPicPr>
          <p:nvPr>
            <p:ph sz="half" idx="1"/>
          </p:nvPr>
        </p:nvPicPr>
        <p:blipFill>
          <a:blip r:embed="rId2"/>
          <a:stretch>
            <a:fillRect/>
          </a:stretch>
        </p:blipFill>
        <p:spPr>
          <a:xfrm>
            <a:off x="609600" y="2002631"/>
            <a:ext cx="4876800" cy="4087084"/>
          </a:xfrm>
          <a:prstGeom prst="rect">
            <a:avLst/>
          </a:prstGeom>
        </p:spPr>
      </p:pic>
      <p:pic>
        <p:nvPicPr>
          <p:cNvPr id="5" name="Picture 2" descr="C:\Users\Saurabh Oza\Downloads\IMG_20190809_124507 (1).jpg">
            <a:extLst>
              <a:ext uri="{FF2B5EF4-FFF2-40B4-BE49-F238E27FC236}">
                <a16:creationId xmlns:a16="http://schemas.microsoft.com/office/drawing/2014/main" xmlns="" id="{5B1D8180-1C4B-BF47-B7C0-72330E7BE92B}"/>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rot="5400000">
            <a:off x="6605484" y="1718384"/>
            <a:ext cx="4124184" cy="42696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80248" y="4272596"/>
            <a:ext cx="3107341" cy="16426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7124328" y="4636737"/>
            <a:ext cx="2880765" cy="12785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1346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59" y="197225"/>
            <a:ext cx="11105052" cy="6463552"/>
          </a:xfrm>
        </p:spPr>
        <p:txBody>
          <a:bodyPr>
            <a:normAutofit fontScale="90000"/>
          </a:bodyPr>
          <a:lstStyle/>
          <a:p>
            <a:r>
              <a:rPr lang="en-IN" dirty="0" smtClean="0">
                <a:latin typeface="Times New Roman" panose="02020603050405020304" pitchFamily="18" charset="0"/>
                <a:cs typeface="Times New Roman" panose="02020603050405020304" pitchFamily="18" charset="0"/>
              </a:rPr>
              <a:t>                              </a:t>
            </a:r>
            <a:br>
              <a:rPr lang="en-IN" dirty="0" smtClean="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
            </a:r>
            <a:br>
              <a:rPr lang="en-IN" dirty="0" smtClean="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
            </a:r>
            <a:br>
              <a:rPr lang="en-IN" dirty="0" smtClean="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
            </a:r>
            <a:br>
              <a:rPr lang="en-IN" dirty="0" smtClean="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
            </a:r>
            <a:br>
              <a:rPr lang="en-IN" dirty="0" smtClean="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
            </a:r>
            <a:br>
              <a:rPr lang="en-IN" dirty="0" smtClean="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
            </a:r>
            <a:br>
              <a:rPr lang="en-IN" dirty="0" smtClean="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
            </a:r>
            <a:br>
              <a:rPr lang="en-IN" dirty="0" smtClean="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
            </a:r>
            <a:br>
              <a:rPr lang="en-IN" dirty="0" smtClean="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                               Discussion</a:t>
            </a:r>
            <a:br>
              <a:rPr lang="en-IN" dirty="0" smtClean="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
            </a:r>
            <a:br>
              <a:rPr lang="en-IN" dirty="0" smtClean="0">
                <a:latin typeface="Times New Roman" panose="02020603050405020304" pitchFamily="18" charset="0"/>
                <a:cs typeface="Times New Roman" panose="02020603050405020304" pitchFamily="18" charset="0"/>
              </a:rPr>
            </a:br>
            <a:r>
              <a:rPr lang="en-IN" sz="3600" dirty="0" smtClean="0">
                <a:latin typeface="Times New Roman" panose="02020603050405020304" pitchFamily="18" charset="0"/>
                <a:cs typeface="Times New Roman" panose="02020603050405020304" pitchFamily="18" charset="0"/>
              </a:rPr>
              <a:t>Ocular </a:t>
            </a:r>
            <a:r>
              <a:rPr lang="en-IN" sz="3600" dirty="0" err="1" smtClean="0">
                <a:latin typeface="Times New Roman" panose="02020603050405020304" pitchFamily="18" charset="0"/>
                <a:cs typeface="Times New Roman" panose="02020603050405020304" pitchFamily="18" charset="0"/>
              </a:rPr>
              <a:t>cysticercosis</a:t>
            </a:r>
            <a:r>
              <a:rPr lang="en-IN" sz="3600" dirty="0" smtClean="0">
                <a:latin typeface="Times New Roman" panose="02020603050405020304" pitchFamily="18" charset="0"/>
                <a:cs typeface="Times New Roman" panose="02020603050405020304" pitchFamily="18" charset="0"/>
              </a:rPr>
              <a:t> is caused by </a:t>
            </a:r>
            <a:r>
              <a:rPr lang="en-IN" sz="3600" dirty="0" err="1" smtClean="0">
                <a:latin typeface="Times New Roman" panose="02020603050405020304" pitchFamily="18" charset="0"/>
                <a:cs typeface="Times New Roman" panose="02020603050405020304" pitchFamily="18" charset="0"/>
              </a:rPr>
              <a:t>Cysticercus</a:t>
            </a:r>
            <a:r>
              <a:rPr lang="en-IN" sz="3600" dirty="0" smtClean="0">
                <a:latin typeface="Times New Roman" panose="02020603050405020304" pitchFamily="18" charset="0"/>
                <a:cs typeface="Times New Roman" panose="02020603050405020304" pitchFamily="18" charset="0"/>
              </a:rPr>
              <a:t> </a:t>
            </a:r>
            <a:r>
              <a:rPr lang="en-IN" sz="3600" dirty="0" err="1" smtClean="0">
                <a:latin typeface="Times New Roman" panose="02020603050405020304" pitchFamily="18" charset="0"/>
                <a:cs typeface="Times New Roman" panose="02020603050405020304" pitchFamily="18" charset="0"/>
              </a:rPr>
              <a:t>cellulosae</a:t>
            </a:r>
            <a:r>
              <a:rPr lang="en-IN" sz="3600" dirty="0" smtClean="0">
                <a:latin typeface="Times New Roman" panose="02020603050405020304" pitchFamily="18" charset="0"/>
                <a:cs typeface="Times New Roman" panose="02020603050405020304" pitchFamily="18" charset="0"/>
              </a:rPr>
              <a:t>, which is a larval form of the pork tapeworm </a:t>
            </a:r>
            <a:r>
              <a:rPr lang="en-IN" sz="3600" dirty="0" err="1" smtClean="0">
                <a:latin typeface="Times New Roman" panose="02020603050405020304" pitchFamily="18" charset="0"/>
                <a:cs typeface="Times New Roman" panose="02020603050405020304" pitchFamily="18" charset="0"/>
              </a:rPr>
              <a:t>Taenia</a:t>
            </a:r>
            <a:r>
              <a:rPr lang="en-IN" sz="3600" dirty="0" smtClean="0">
                <a:latin typeface="Times New Roman" panose="02020603050405020304" pitchFamily="18" charset="0"/>
                <a:cs typeface="Times New Roman" panose="02020603050405020304" pitchFamily="18" charset="0"/>
              </a:rPr>
              <a:t> </a:t>
            </a:r>
            <a:r>
              <a:rPr lang="en-IN" sz="3600" dirty="0" err="1" smtClean="0">
                <a:latin typeface="Times New Roman" panose="02020603050405020304" pitchFamily="18" charset="0"/>
                <a:cs typeface="Times New Roman" panose="02020603050405020304" pitchFamily="18" charset="0"/>
              </a:rPr>
              <a:t>solium</a:t>
            </a:r>
            <a:r>
              <a:rPr lang="en-IN" sz="3600" dirty="0" smtClean="0">
                <a:latin typeface="Times New Roman" panose="02020603050405020304" pitchFamily="18" charset="0"/>
                <a:cs typeface="Times New Roman" panose="02020603050405020304" pitchFamily="18" charset="0"/>
              </a:rPr>
              <a:t>.</a:t>
            </a:r>
            <a:br>
              <a:rPr lang="en-IN" sz="3600" dirty="0" smtClean="0">
                <a:latin typeface="Times New Roman" panose="02020603050405020304" pitchFamily="18" charset="0"/>
                <a:cs typeface="Times New Roman" panose="02020603050405020304" pitchFamily="18" charset="0"/>
              </a:rPr>
            </a:br>
            <a:r>
              <a:rPr lang="en-IN" sz="3600" dirty="0">
                <a:latin typeface="Times New Roman" panose="02020603050405020304" pitchFamily="18" charset="0"/>
                <a:cs typeface="Times New Roman" panose="02020603050405020304" pitchFamily="18" charset="0"/>
              </a:rPr>
              <a:t/>
            </a:r>
            <a:br>
              <a:rPr lang="en-IN" sz="3600" dirty="0">
                <a:latin typeface="Times New Roman" panose="02020603050405020304" pitchFamily="18" charset="0"/>
                <a:cs typeface="Times New Roman" panose="02020603050405020304" pitchFamily="18" charset="0"/>
              </a:rPr>
            </a:br>
            <a:r>
              <a:rPr lang="en-IN" sz="3600" dirty="0" err="1" smtClean="0">
                <a:latin typeface="Times New Roman" panose="02020603050405020304" pitchFamily="18" charset="0"/>
                <a:cs typeface="Times New Roman" panose="02020603050405020304" pitchFamily="18" charset="0"/>
              </a:rPr>
              <a:t>Cysticercosis</a:t>
            </a:r>
            <a:r>
              <a:rPr lang="en-IN" sz="3600" dirty="0" smtClean="0">
                <a:latin typeface="Times New Roman" panose="02020603050405020304" pitchFamily="18" charset="0"/>
                <a:cs typeface="Times New Roman" panose="02020603050405020304" pitchFamily="18" charset="0"/>
              </a:rPr>
              <a:t> is endemic in  Asia, Africa, South and Central America, Eastern Europe, Mexico</a:t>
            </a:r>
            <a:r>
              <a:rPr lang="en-IN" sz="3600" dirty="0">
                <a:latin typeface="Times New Roman" panose="02020603050405020304" pitchFamily="18" charset="0"/>
                <a:cs typeface="Times New Roman" panose="02020603050405020304" pitchFamily="18" charset="0"/>
              </a:rPr>
              <a:t> </a:t>
            </a:r>
            <a:r>
              <a:rPr lang="en-IN" sz="3600" dirty="0" smtClean="0">
                <a:latin typeface="Times New Roman" panose="02020603050405020304" pitchFamily="18" charset="0"/>
                <a:cs typeface="Times New Roman" panose="02020603050405020304" pitchFamily="18" charset="0"/>
              </a:rPr>
              <a:t>and Russia. </a:t>
            </a:r>
            <a:br>
              <a:rPr lang="en-IN" sz="3600" dirty="0" smtClean="0">
                <a:latin typeface="Times New Roman" panose="02020603050405020304" pitchFamily="18" charset="0"/>
                <a:cs typeface="Times New Roman" panose="02020603050405020304" pitchFamily="18" charset="0"/>
              </a:rPr>
            </a:br>
            <a:r>
              <a:rPr lang="en-IN" sz="3600" dirty="0">
                <a:latin typeface="Times New Roman" panose="02020603050405020304" pitchFamily="18" charset="0"/>
                <a:cs typeface="Times New Roman" panose="02020603050405020304" pitchFamily="18" charset="0"/>
              </a:rPr>
              <a:t/>
            </a:r>
            <a:br>
              <a:rPr lang="en-IN" sz="3600" dirty="0">
                <a:latin typeface="Times New Roman" panose="02020603050405020304" pitchFamily="18" charset="0"/>
                <a:cs typeface="Times New Roman" panose="02020603050405020304" pitchFamily="18" charset="0"/>
              </a:rPr>
            </a:br>
            <a:r>
              <a:rPr lang="en-IN" sz="3600" dirty="0" smtClean="0">
                <a:latin typeface="Times New Roman" panose="02020603050405020304" pitchFamily="18" charset="0"/>
                <a:cs typeface="Times New Roman" panose="02020603050405020304" pitchFamily="18" charset="0"/>
              </a:rPr>
              <a:t>Consumption of undercooked pork and use of contaminated vegetables or water can cause this infection.</a:t>
            </a:r>
            <a:br>
              <a:rPr lang="en-IN" sz="3600" dirty="0" smtClean="0">
                <a:latin typeface="Times New Roman" panose="02020603050405020304" pitchFamily="18" charset="0"/>
                <a:cs typeface="Times New Roman" panose="02020603050405020304" pitchFamily="18" charset="0"/>
              </a:rPr>
            </a:br>
            <a:r>
              <a:rPr lang="en-IN" sz="3100" dirty="0">
                <a:latin typeface="Times New Roman" panose="02020603050405020304" pitchFamily="18" charset="0"/>
                <a:cs typeface="Times New Roman" panose="02020603050405020304" pitchFamily="18" charset="0"/>
              </a:rPr>
              <a:t/>
            </a:r>
            <a:br>
              <a:rPr lang="en-IN" sz="3100" dirty="0">
                <a:latin typeface="Times New Roman" panose="02020603050405020304" pitchFamily="18" charset="0"/>
                <a:cs typeface="Times New Roman" panose="02020603050405020304" pitchFamily="18" charset="0"/>
              </a:rPr>
            </a:br>
            <a:r>
              <a:rPr lang="en-IN" sz="3100" dirty="0">
                <a:latin typeface="Times New Roman" panose="02020603050405020304" pitchFamily="18" charset="0"/>
                <a:cs typeface="Times New Roman" panose="02020603050405020304" pitchFamily="18" charset="0"/>
              </a:rPr>
              <a:t/>
            </a:r>
            <a:br>
              <a:rPr lang="en-IN" sz="3100" dirty="0">
                <a:latin typeface="Times New Roman" panose="02020603050405020304" pitchFamily="18" charset="0"/>
                <a:cs typeface="Times New Roman" panose="02020603050405020304" pitchFamily="18" charset="0"/>
              </a:rPr>
            </a:br>
            <a:r>
              <a:rPr lang="en-IN" sz="3100" dirty="0" smtClean="0">
                <a:latin typeface="Times New Roman" panose="02020603050405020304" pitchFamily="18" charset="0"/>
                <a:cs typeface="Times New Roman" panose="02020603050405020304" pitchFamily="18" charset="0"/>
              </a:rPr>
              <a:t/>
            </a:r>
            <a:br>
              <a:rPr lang="en-IN" sz="3100" dirty="0" smtClean="0">
                <a:latin typeface="Times New Roman" panose="02020603050405020304" pitchFamily="18" charset="0"/>
                <a:cs typeface="Times New Roman" panose="02020603050405020304" pitchFamily="18" charset="0"/>
              </a:rPr>
            </a:br>
            <a:r>
              <a:rPr lang="en-IN" sz="3100" dirty="0">
                <a:latin typeface="Times New Roman" panose="02020603050405020304" pitchFamily="18" charset="0"/>
                <a:cs typeface="Times New Roman" panose="02020603050405020304" pitchFamily="18" charset="0"/>
              </a:rPr>
              <a:t/>
            </a:r>
            <a:br>
              <a:rPr lang="en-IN" sz="3100" dirty="0">
                <a:latin typeface="Times New Roman" panose="02020603050405020304" pitchFamily="18" charset="0"/>
                <a:cs typeface="Times New Roman" panose="02020603050405020304" pitchFamily="18" charset="0"/>
              </a:rPr>
            </a:br>
            <a:r>
              <a:rPr lang="en-IN" sz="3100" dirty="0" smtClean="0">
                <a:latin typeface="Times New Roman" panose="02020603050405020304" pitchFamily="18" charset="0"/>
                <a:cs typeface="Times New Roman" panose="02020603050405020304" pitchFamily="18" charset="0"/>
              </a:rPr>
              <a:t/>
            </a:r>
            <a:br>
              <a:rPr lang="en-IN" sz="3100" dirty="0" smtClean="0">
                <a:latin typeface="Times New Roman" panose="02020603050405020304" pitchFamily="18" charset="0"/>
                <a:cs typeface="Times New Roman" panose="02020603050405020304" pitchFamily="18" charset="0"/>
              </a:rPr>
            </a:br>
            <a:r>
              <a:rPr lang="en-IN" sz="3100" dirty="0">
                <a:latin typeface="Times New Roman" panose="02020603050405020304" pitchFamily="18" charset="0"/>
                <a:cs typeface="Times New Roman" panose="02020603050405020304" pitchFamily="18" charset="0"/>
              </a:rPr>
              <a:t/>
            </a:r>
            <a:br>
              <a:rPr lang="en-IN" sz="3100" dirty="0">
                <a:latin typeface="Times New Roman" panose="02020603050405020304" pitchFamily="18" charset="0"/>
                <a:cs typeface="Times New Roman" panose="02020603050405020304" pitchFamily="18" charset="0"/>
              </a:rPr>
            </a:br>
            <a:r>
              <a:rPr lang="en-IN" sz="3100" dirty="0" smtClean="0">
                <a:latin typeface="Times New Roman" panose="02020603050405020304" pitchFamily="18" charset="0"/>
                <a:cs typeface="Times New Roman" panose="02020603050405020304" pitchFamily="18" charset="0"/>
              </a:rPr>
              <a:t/>
            </a:r>
            <a:br>
              <a:rPr lang="en-IN" sz="3100" dirty="0" smtClean="0">
                <a:latin typeface="Times New Roman" panose="02020603050405020304" pitchFamily="18" charset="0"/>
                <a:cs typeface="Times New Roman" panose="02020603050405020304" pitchFamily="18" charset="0"/>
              </a:rPr>
            </a:br>
            <a:r>
              <a:rPr lang="en-IN" sz="3100" dirty="0">
                <a:latin typeface="Times New Roman" panose="02020603050405020304" pitchFamily="18" charset="0"/>
                <a:cs typeface="Times New Roman" panose="02020603050405020304" pitchFamily="18" charset="0"/>
              </a:rPr>
              <a:t/>
            </a:r>
            <a:br>
              <a:rPr lang="en-IN" sz="3100" dirty="0">
                <a:latin typeface="Times New Roman" panose="02020603050405020304" pitchFamily="18" charset="0"/>
                <a:cs typeface="Times New Roman" panose="02020603050405020304" pitchFamily="18" charset="0"/>
              </a:rPr>
            </a:br>
            <a:r>
              <a:rPr lang="en-IN" sz="3100" dirty="0" smtClean="0">
                <a:latin typeface="Times New Roman" panose="02020603050405020304" pitchFamily="18" charset="0"/>
                <a:cs typeface="Times New Roman" panose="02020603050405020304" pitchFamily="18" charset="0"/>
              </a:rPr>
              <a:t/>
            </a:r>
            <a:br>
              <a:rPr lang="en-IN" sz="3100" dirty="0" smtClean="0">
                <a:latin typeface="Times New Roman" panose="02020603050405020304" pitchFamily="18" charset="0"/>
                <a:cs typeface="Times New Roman" panose="02020603050405020304" pitchFamily="18" charset="0"/>
              </a:rPr>
            </a:br>
            <a:r>
              <a:rPr lang="en-IN" sz="3100" dirty="0" smtClean="0">
                <a:latin typeface="Times New Roman" panose="02020603050405020304" pitchFamily="18" charset="0"/>
                <a:cs typeface="Times New Roman" panose="02020603050405020304" pitchFamily="18" charset="0"/>
              </a:rPr>
              <a:t/>
            </a:r>
            <a:br>
              <a:rPr lang="en-IN" sz="3100" dirty="0" smtClean="0">
                <a:latin typeface="Times New Roman" panose="02020603050405020304" pitchFamily="18" charset="0"/>
                <a:cs typeface="Times New Roman" panose="02020603050405020304" pitchFamily="18" charset="0"/>
              </a:rPr>
            </a:br>
            <a:r>
              <a:rPr lang="en-IN" sz="3100" dirty="0" smtClean="0">
                <a:latin typeface="Times New Roman" panose="02020603050405020304" pitchFamily="18" charset="0"/>
                <a:cs typeface="Times New Roman" panose="02020603050405020304" pitchFamily="18" charset="0"/>
              </a:rPr>
              <a:t/>
            </a:r>
            <a:br>
              <a:rPr lang="en-IN" sz="3100" dirty="0" smtClean="0">
                <a:latin typeface="Times New Roman" panose="02020603050405020304" pitchFamily="18" charset="0"/>
                <a:cs typeface="Times New Roman" panose="02020603050405020304" pitchFamily="18" charset="0"/>
              </a:rPr>
            </a:br>
            <a:r>
              <a:rPr lang="en-IN" sz="3100" dirty="0" smtClean="0">
                <a:latin typeface="Times New Roman" panose="02020603050405020304" pitchFamily="18" charset="0"/>
                <a:cs typeface="Times New Roman" panose="02020603050405020304" pitchFamily="18" charset="0"/>
              </a:rPr>
              <a:t/>
            </a:r>
            <a:br>
              <a:rPr lang="en-IN" sz="3100" dirty="0" smtClean="0">
                <a:latin typeface="Times New Roman" panose="02020603050405020304" pitchFamily="18" charset="0"/>
                <a:cs typeface="Times New Roman" panose="02020603050405020304" pitchFamily="18" charset="0"/>
              </a:rPr>
            </a:br>
            <a:r>
              <a:rPr lang="en-IN" sz="3100" dirty="0">
                <a:latin typeface="Times New Roman" panose="02020603050405020304" pitchFamily="18" charset="0"/>
                <a:cs typeface="Times New Roman" panose="02020603050405020304" pitchFamily="18" charset="0"/>
              </a:rPr>
              <a:t/>
            </a:r>
            <a:br>
              <a:rPr lang="en-IN" sz="3100" dirty="0">
                <a:latin typeface="Times New Roman" panose="02020603050405020304" pitchFamily="18" charset="0"/>
                <a:cs typeface="Times New Roman" panose="02020603050405020304" pitchFamily="18" charset="0"/>
              </a:rPr>
            </a:br>
            <a:r>
              <a:rPr lang="en-IN" sz="3100" dirty="0" smtClean="0">
                <a:latin typeface="Times New Roman" panose="02020603050405020304" pitchFamily="18" charset="0"/>
                <a:cs typeface="Times New Roman" panose="02020603050405020304" pitchFamily="18" charset="0"/>
              </a:rPr>
              <a:t/>
            </a:r>
            <a:br>
              <a:rPr lang="en-IN" sz="3100" dirty="0" smtClean="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
            </a:r>
            <a:br>
              <a:rPr lang="en-IN" dirty="0" smtClean="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
            </a:r>
            <a:br>
              <a:rPr lang="en-IN" dirty="0" smtClean="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
            </a:r>
            <a:br>
              <a:rPr lang="en-IN" dirty="0" smtClean="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
            </a:r>
            <a:br>
              <a:rPr lang="en-IN" dirty="0" smtClean="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10771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1"/>
            <a:ext cx="10999509" cy="6320118"/>
          </a:xfrm>
        </p:spPr>
        <p:txBody>
          <a:bodyPr>
            <a:normAutofit fontScale="90000"/>
          </a:bodyPr>
          <a:lstStyle/>
          <a:p>
            <a:r>
              <a:rPr lang="en-IN" sz="3200" dirty="0" smtClean="0">
                <a:latin typeface="Times New Roman" panose="02020603050405020304" pitchFamily="18" charset="0"/>
                <a:cs typeface="Times New Roman" panose="02020603050405020304" pitchFamily="18" charset="0"/>
              </a:rPr>
              <a:t/>
            </a:r>
            <a:br>
              <a:rPr lang="en-IN" sz="3200" dirty="0" smtClean="0">
                <a:latin typeface="Times New Roman" panose="02020603050405020304" pitchFamily="18" charset="0"/>
                <a:cs typeface="Times New Roman" panose="02020603050405020304" pitchFamily="18" charset="0"/>
              </a:rPr>
            </a:br>
            <a:r>
              <a:rPr lang="en-IN" sz="3600" dirty="0" err="1" smtClean="0">
                <a:latin typeface="Times New Roman" panose="02020603050405020304" pitchFamily="18" charset="0"/>
                <a:cs typeface="Times New Roman" panose="02020603050405020304" pitchFamily="18" charset="0"/>
              </a:rPr>
              <a:t>Cysticercosis</a:t>
            </a:r>
            <a:r>
              <a:rPr lang="en-IN" sz="3600" dirty="0" smtClean="0">
                <a:latin typeface="Times New Roman" panose="02020603050405020304" pitchFamily="18" charset="0"/>
                <a:cs typeface="Times New Roman" panose="02020603050405020304" pitchFamily="18" charset="0"/>
              </a:rPr>
              <a:t> </a:t>
            </a:r>
            <a:r>
              <a:rPr lang="en-IN" sz="3600" dirty="0">
                <a:latin typeface="Times New Roman" panose="02020603050405020304" pitchFamily="18" charset="0"/>
                <a:cs typeface="Times New Roman" panose="02020603050405020304" pitchFamily="18" charset="0"/>
              </a:rPr>
              <a:t>primarily affects the central nervous system(CNS), subcutaneous tissue, external eye structures, muscles, and intraocular structures like vitreous and retina.</a:t>
            </a:r>
            <a:br>
              <a:rPr lang="en-IN" sz="3600" dirty="0">
                <a:latin typeface="Times New Roman" panose="02020603050405020304" pitchFamily="18" charset="0"/>
                <a:cs typeface="Times New Roman" panose="02020603050405020304" pitchFamily="18" charset="0"/>
              </a:rPr>
            </a:br>
            <a:r>
              <a:rPr lang="en-IN" sz="3600" dirty="0">
                <a:latin typeface="Times New Roman" panose="02020603050405020304" pitchFamily="18" charset="0"/>
                <a:cs typeface="Times New Roman" panose="02020603050405020304" pitchFamily="18" charset="0"/>
              </a:rPr>
              <a:t/>
            </a:r>
            <a:br>
              <a:rPr lang="en-IN" sz="3600" dirty="0">
                <a:latin typeface="Times New Roman" panose="02020603050405020304" pitchFamily="18" charset="0"/>
                <a:cs typeface="Times New Roman" panose="02020603050405020304" pitchFamily="18" charset="0"/>
              </a:rPr>
            </a:br>
            <a:r>
              <a:rPr lang="en-IN" sz="3600" dirty="0" smtClean="0">
                <a:latin typeface="Times New Roman" panose="02020603050405020304" pitchFamily="18" charset="0"/>
                <a:cs typeface="Times New Roman" panose="02020603050405020304" pitchFamily="18" charset="0"/>
              </a:rPr>
              <a:t>Ophthalmic </a:t>
            </a:r>
            <a:r>
              <a:rPr lang="en-IN" sz="3600" dirty="0" err="1">
                <a:latin typeface="Times New Roman" panose="02020603050405020304" pitchFamily="18" charset="0"/>
                <a:cs typeface="Times New Roman" panose="02020603050405020304" pitchFamily="18" charset="0"/>
              </a:rPr>
              <a:t>cysticercosis</a:t>
            </a:r>
            <a:r>
              <a:rPr lang="en-IN" sz="3600" dirty="0">
                <a:latin typeface="Times New Roman" panose="02020603050405020304" pitchFamily="18" charset="0"/>
                <a:cs typeface="Times New Roman" panose="02020603050405020304" pitchFamily="18" charset="0"/>
              </a:rPr>
              <a:t> can cause loss of vision, </a:t>
            </a:r>
            <a:r>
              <a:rPr lang="en-IN" sz="3600" dirty="0" err="1">
                <a:latin typeface="Times New Roman" panose="02020603050405020304" pitchFamily="18" charset="0"/>
                <a:cs typeface="Times New Roman" panose="02020603050405020304" pitchFamily="18" charset="0"/>
              </a:rPr>
              <a:t>periorbital</a:t>
            </a:r>
            <a:r>
              <a:rPr lang="en-IN" sz="3600" dirty="0">
                <a:latin typeface="Times New Roman" panose="02020603050405020304" pitchFamily="18" charset="0"/>
                <a:cs typeface="Times New Roman" panose="02020603050405020304" pitchFamily="18" charset="0"/>
              </a:rPr>
              <a:t> pain, </a:t>
            </a:r>
            <a:r>
              <a:rPr lang="en-IN" sz="3600" dirty="0" err="1">
                <a:latin typeface="Times New Roman" panose="02020603050405020304" pitchFamily="18" charset="0"/>
                <a:cs typeface="Times New Roman" panose="02020603050405020304" pitchFamily="18" charset="0"/>
              </a:rPr>
              <a:t>scotoma</a:t>
            </a:r>
            <a:r>
              <a:rPr lang="en-IN" sz="3600" dirty="0">
                <a:latin typeface="Times New Roman" panose="02020603050405020304" pitchFamily="18" charset="0"/>
                <a:cs typeface="Times New Roman" panose="02020603050405020304" pitchFamily="18" charset="0"/>
              </a:rPr>
              <a:t> and </a:t>
            </a:r>
            <a:r>
              <a:rPr lang="en-IN" sz="3600" dirty="0" err="1">
                <a:latin typeface="Times New Roman" panose="02020603050405020304" pitchFamily="18" charset="0"/>
                <a:cs typeface="Times New Roman" panose="02020603050405020304" pitchFamily="18" charset="0"/>
              </a:rPr>
              <a:t>photopsia</a:t>
            </a:r>
            <a:r>
              <a:rPr lang="en-IN" sz="3600" dirty="0">
                <a:latin typeface="Times New Roman" panose="02020603050405020304" pitchFamily="18" charset="0"/>
                <a:cs typeface="Times New Roman" panose="02020603050405020304" pitchFamily="18" charset="0"/>
              </a:rPr>
              <a:t/>
            </a:r>
            <a:br>
              <a:rPr lang="en-IN" sz="3600" dirty="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
            </a:r>
            <a:br>
              <a:rPr lang="en-IN" sz="3200" dirty="0" smtClean="0">
                <a:latin typeface="Times New Roman" panose="02020603050405020304" pitchFamily="18" charset="0"/>
                <a:cs typeface="Times New Roman" panose="02020603050405020304" pitchFamily="18" charset="0"/>
              </a:rPr>
            </a:br>
            <a:r>
              <a:rPr lang="en-IN" sz="3200" dirty="0">
                <a:latin typeface="Times New Roman" panose="02020603050405020304" pitchFamily="18" charset="0"/>
                <a:cs typeface="Times New Roman" panose="02020603050405020304" pitchFamily="18" charset="0"/>
              </a:rPr>
              <a:t/>
            </a:r>
            <a:br>
              <a:rPr lang="en-IN" sz="3200" dirty="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
            </a:r>
            <a:br>
              <a:rPr lang="en-IN" sz="3200" dirty="0" smtClean="0">
                <a:latin typeface="Times New Roman" panose="02020603050405020304" pitchFamily="18" charset="0"/>
                <a:cs typeface="Times New Roman" panose="02020603050405020304" pitchFamily="18" charset="0"/>
              </a:rPr>
            </a:br>
            <a:r>
              <a:rPr lang="en-IN" sz="3200" dirty="0">
                <a:latin typeface="Times New Roman" panose="02020603050405020304" pitchFamily="18" charset="0"/>
                <a:cs typeface="Times New Roman" panose="02020603050405020304" pitchFamily="18" charset="0"/>
              </a:rPr>
              <a:t/>
            </a:r>
            <a:br>
              <a:rPr lang="en-IN" sz="3200" dirty="0">
                <a:latin typeface="Times New Roman" panose="02020603050405020304" pitchFamily="18" charset="0"/>
                <a:cs typeface="Times New Roman" panose="02020603050405020304" pitchFamily="18" charset="0"/>
              </a:rPr>
            </a:br>
            <a:r>
              <a:rPr lang="en-IN" sz="3200" dirty="0">
                <a:latin typeface="Times New Roman" panose="02020603050405020304" pitchFamily="18" charset="0"/>
                <a:cs typeface="Times New Roman" panose="02020603050405020304" pitchFamily="18" charset="0"/>
              </a:rPr>
              <a:t/>
            </a:r>
            <a:br>
              <a:rPr lang="en-IN" sz="3200" dirty="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
            </a:r>
            <a:br>
              <a:rPr lang="en-IN" sz="3200" dirty="0" smtClean="0">
                <a:latin typeface="Times New Roman" panose="02020603050405020304" pitchFamily="18" charset="0"/>
                <a:cs typeface="Times New Roman" panose="02020603050405020304" pitchFamily="18" charset="0"/>
              </a:rPr>
            </a:b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9265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06" y="0"/>
            <a:ext cx="10515600" cy="1325563"/>
          </a:xfrm>
        </p:spPr>
        <p:txBody>
          <a:bodyPr>
            <a:normAutofit fontScale="90000"/>
          </a:bodyPr>
          <a:lstStyle/>
          <a:p>
            <a:r>
              <a:rPr lang="en-IN" b="1" dirty="0" smtClean="0">
                <a:latin typeface="Times New Roman" panose="02020603050405020304" pitchFamily="18" charset="0"/>
                <a:cs typeface="Times New Roman" panose="02020603050405020304" pitchFamily="18" charset="0"/>
              </a:rPr>
              <a:t>Life Cycle </a:t>
            </a:r>
            <a:br>
              <a:rPr lang="en-IN" b="1" dirty="0" smtClean="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pic>
        <p:nvPicPr>
          <p:cNvPr id="2050" name="Picture 2" descr="https://web.stanford.edu/group/parasites/ParaSites2005/cysticercosis/parasite/Cysticercosis_LifeCyc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17" y="793413"/>
            <a:ext cx="8417858" cy="58001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430625" y="887680"/>
            <a:ext cx="6096000" cy="1938992"/>
          </a:xfrm>
          <a:prstGeom prst="rect">
            <a:avLst/>
          </a:prstGeom>
        </p:spPr>
        <p:txBody>
          <a:bodyPr>
            <a:spAutoFit/>
          </a:bodyPr>
          <a:lstStyle/>
          <a:p>
            <a:r>
              <a:rPr lang="en-US" sz="2400" b="1" dirty="0"/>
              <a:t>DEFINITIVE HOST </a:t>
            </a:r>
            <a:r>
              <a:rPr lang="en-US" sz="2400" b="1" dirty="0" smtClean="0"/>
              <a:t>–</a:t>
            </a:r>
          </a:p>
          <a:p>
            <a:r>
              <a:rPr lang="en-US" sz="2400" b="1" dirty="0" smtClean="0"/>
              <a:t> </a:t>
            </a:r>
            <a:r>
              <a:rPr lang="en-US" sz="2400" b="1" dirty="0"/>
              <a:t>Man</a:t>
            </a:r>
          </a:p>
          <a:p>
            <a:endParaRPr lang="en-US" sz="2400" b="1" dirty="0"/>
          </a:p>
          <a:p>
            <a:r>
              <a:rPr lang="en-US" sz="2400" b="1" dirty="0"/>
              <a:t>INTERMEDIATE HOST </a:t>
            </a:r>
            <a:r>
              <a:rPr lang="en-US" sz="2400" b="1" dirty="0" smtClean="0"/>
              <a:t>–</a:t>
            </a:r>
          </a:p>
          <a:p>
            <a:r>
              <a:rPr lang="en-US" sz="2400" b="1" dirty="0" smtClean="0"/>
              <a:t> Pig</a:t>
            </a:r>
          </a:p>
        </p:txBody>
      </p:sp>
    </p:spTree>
    <p:extLst>
      <p:ext uri="{BB962C8B-B14F-4D97-AF65-F5344CB8AC3E}">
        <p14:creationId xmlns:p14="http://schemas.microsoft.com/office/powerpoint/2010/main" val="94042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aurabh Oza\Desktop\nik6.jpg">
            <a:extLst>
              <a:ext uri="{FF2B5EF4-FFF2-40B4-BE49-F238E27FC236}">
                <a16:creationId xmlns:a16="http://schemas.microsoft.com/office/drawing/2014/main" xmlns="" id="{5D6D008E-C65A-0A4B-8B4A-CCDB447AE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112" y="1371225"/>
            <a:ext cx="3528152" cy="27993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6F057416-13A2-434F-BE51-6789C4AD7902}"/>
              </a:ext>
            </a:extLst>
          </p:cNvPr>
          <p:cNvPicPr>
            <a:picLocks noChangeAspect="1"/>
          </p:cNvPicPr>
          <p:nvPr/>
        </p:nvPicPr>
        <p:blipFill>
          <a:blip r:embed="rId3"/>
          <a:stretch>
            <a:fillRect/>
          </a:stretch>
        </p:blipFill>
        <p:spPr>
          <a:xfrm>
            <a:off x="7683596" y="1267529"/>
            <a:ext cx="3412441" cy="2903031"/>
          </a:xfrm>
          <a:prstGeom prst="rect">
            <a:avLst/>
          </a:prstGeom>
        </p:spPr>
      </p:pic>
      <p:sp>
        <p:nvSpPr>
          <p:cNvPr id="7" name="TextBox 6">
            <a:extLst>
              <a:ext uri="{FF2B5EF4-FFF2-40B4-BE49-F238E27FC236}">
                <a16:creationId xmlns:a16="http://schemas.microsoft.com/office/drawing/2014/main" xmlns="" id="{8C4BB776-71CC-CF46-827F-338E4FD18FC9}"/>
              </a:ext>
            </a:extLst>
          </p:cNvPr>
          <p:cNvSpPr txBox="1"/>
          <p:nvPr/>
        </p:nvSpPr>
        <p:spPr>
          <a:xfrm>
            <a:off x="4169828" y="4649911"/>
            <a:ext cx="2602832" cy="400110"/>
          </a:xfrm>
          <a:prstGeom prst="rect">
            <a:avLst/>
          </a:prstGeom>
          <a:noFill/>
        </p:spPr>
        <p:txBody>
          <a:bodyPr wrap="square" rtlCol="0">
            <a:spAutoFit/>
          </a:bodyPr>
          <a:lstStyle/>
          <a:p>
            <a:r>
              <a:rPr lang="en-US" sz="2000" dirty="0">
                <a:latin typeface="Times New Roman" pitchFamily="18" charset="0"/>
                <a:cs typeface="Times New Roman" pitchFamily="18" charset="0"/>
              </a:rPr>
              <a:t>Subconjunctival</a:t>
            </a:r>
            <a:r>
              <a:rPr lang="en-US" sz="2000" dirty="0"/>
              <a:t> Cyst</a:t>
            </a:r>
          </a:p>
        </p:txBody>
      </p:sp>
      <p:sp>
        <p:nvSpPr>
          <p:cNvPr id="9" name="TextBox 8">
            <a:extLst>
              <a:ext uri="{FF2B5EF4-FFF2-40B4-BE49-F238E27FC236}">
                <a16:creationId xmlns:a16="http://schemas.microsoft.com/office/drawing/2014/main" xmlns="" id="{A7F321DD-BE9D-E942-962F-CEE40DDB8711}"/>
              </a:ext>
            </a:extLst>
          </p:cNvPr>
          <p:cNvSpPr txBox="1"/>
          <p:nvPr/>
        </p:nvSpPr>
        <p:spPr>
          <a:xfrm>
            <a:off x="7683596" y="4515092"/>
            <a:ext cx="3022065" cy="400110"/>
          </a:xfrm>
          <a:prstGeom prst="rect">
            <a:avLst/>
          </a:prstGeom>
          <a:noFill/>
        </p:spPr>
        <p:txBody>
          <a:bodyPr wrap="square" rtlCol="0">
            <a:spAutoFit/>
          </a:bodyPr>
          <a:lstStyle/>
          <a:p>
            <a:r>
              <a:rPr lang="en-US" sz="2000" dirty="0">
                <a:latin typeface="Times New Roman" pitchFamily="18" charset="0"/>
                <a:cs typeface="Times New Roman" pitchFamily="18" charset="0"/>
              </a:rPr>
              <a:t>Cyst in Anterior Chamber</a:t>
            </a:r>
          </a:p>
        </p:txBody>
      </p:sp>
      <p:sp>
        <p:nvSpPr>
          <p:cNvPr id="3" name="Rectangle 2">
            <a:extLst>
              <a:ext uri="{FF2B5EF4-FFF2-40B4-BE49-F238E27FC236}">
                <a16:creationId xmlns:a16="http://schemas.microsoft.com/office/drawing/2014/main" xmlns="" id="{913C915A-9673-1347-8B4C-FB53F4BBDE4D}"/>
              </a:ext>
            </a:extLst>
          </p:cNvPr>
          <p:cNvSpPr/>
          <p:nvPr/>
        </p:nvSpPr>
        <p:spPr>
          <a:xfrm>
            <a:off x="792224" y="5826553"/>
            <a:ext cx="10762467" cy="646331"/>
          </a:xfrm>
          <a:prstGeom prst="rect">
            <a:avLst/>
          </a:prstGeom>
        </p:spPr>
        <p:txBody>
          <a:bodyPr wrap="square">
            <a:spAutoFit/>
          </a:bodyPr>
          <a:lstStyle/>
          <a:p>
            <a:r>
              <a:rPr lang="en-IN" dirty="0">
                <a:latin typeface="TimesNewRomanPSMT"/>
              </a:rPr>
              <a:t>Dhiman R, Devi S, </a:t>
            </a:r>
            <a:r>
              <a:rPr lang="en-IN" dirty="0" err="1">
                <a:latin typeface="TimesNewRomanPSMT"/>
              </a:rPr>
              <a:t>Duraipandi</a:t>
            </a:r>
            <a:r>
              <a:rPr lang="en-IN" dirty="0">
                <a:latin typeface="TimesNewRomanPSMT"/>
              </a:rPr>
              <a:t> K, Chandra P, </a:t>
            </a:r>
            <a:r>
              <a:rPr lang="en-IN" dirty="0" err="1">
                <a:latin typeface="TimesNewRomanPSMT"/>
              </a:rPr>
              <a:t>Vanathi</a:t>
            </a:r>
            <a:r>
              <a:rPr lang="en-IN" dirty="0">
                <a:latin typeface="TimesNewRomanPSMT"/>
              </a:rPr>
              <a:t> M, Tandon R, Sen S. Cysticercosis of the eye. </a:t>
            </a:r>
            <a:r>
              <a:rPr lang="en-IN" i="1" dirty="0">
                <a:latin typeface="TimesNewRomanPS"/>
              </a:rPr>
              <a:t>Int J </a:t>
            </a:r>
            <a:r>
              <a:rPr lang="en-IN" i="1" dirty="0" err="1">
                <a:latin typeface="TimesNewRomanPS"/>
              </a:rPr>
              <a:t>Ophthalmol</a:t>
            </a:r>
            <a:r>
              <a:rPr lang="en-IN" i="1" dirty="0">
                <a:latin typeface="TimesNewRomanPS"/>
              </a:rPr>
              <a:t> </a:t>
            </a:r>
            <a:r>
              <a:rPr lang="en-IN" dirty="0">
                <a:latin typeface="TimesNewRomanPSMT"/>
              </a:rPr>
              <a:t>2017;10(8):1319-1324 </a:t>
            </a:r>
            <a:endParaRPr lang="en-IN" dirty="0"/>
          </a:p>
        </p:txBody>
      </p:sp>
      <p:sp>
        <p:nvSpPr>
          <p:cNvPr id="2" name="Rectangle 1"/>
          <p:cNvSpPr/>
          <p:nvPr/>
        </p:nvSpPr>
        <p:spPr>
          <a:xfrm>
            <a:off x="360130" y="323561"/>
            <a:ext cx="6934874" cy="769441"/>
          </a:xfrm>
          <a:prstGeom prst="rect">
            <a:avLst/>
          </a:prstGeom>
        </p:spPr>
        <p:txBody>
          <a:bodyPr wrap="square">
            <a:spAutoFit/>
          </a:bodyPr>
          <a:lstStyle/>
          <a:p>
            <a:r>
              <a:rPr lang="en-US" sz="4400" b="1" dirty="0">
                <a:latin typeface="Times New Roman" pitchFamily="18" charset="0"/>
                <a:cs typeface="Times New Roman" pitchFamily="18" charset="0"/>
              </a:rPr>
              <a:t>Different ocular forms</a:t>
            </a:r>
            <a:endParaRPr lang="en-IN" sz="4400" b="1" dirty="0">
              <a:latin typeface="Times New Roman" pitchFamily="18" charset="0"/>
              <a:cs typeface="Times New Roman" pitchFamily="18" charset="0"/>
            </a:endParaRPr>
          </a:p>
        </p:txBody>
      </p:sp>
      <p:pic>
        <p:nvPicPr>
          <p:cNvPr id="10" name="Picture 2" descr="Image result for different ocular forms of cysticercosis"/>
          <p:cNvPicPr>
            <a:picLocks noChangeAspect="1" noChangeArrowheads="1"/>
          </p:cNvPicPr>
          <p:nvPr/>
        </p:nvPicPr>
        <p:blipFill rotWithShape="1">
          <a:blip r:embed="rId4">
            <a:extLst>
              <a:ext uri="{28A0092B-C50C-407E-A947-70E740481C1C}">
                <a14:useLocalDpi xmlns:a14="http://schemas.microsoft.com/office/drawing/2010/main" val="0"/>
              </a:ext>
            </a:extLst>
          </a:blip>
          <a:srcRect l="51380" r="1305" b="51195"/>
          <a:stretch/>
        </p:blipFill>
        <p:spPr bwMode="auto">
          <a:xfrm>
            <a:off x="263950" y="1371224"/>
            <a:ext cx="3186259" cy="28317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93889" y="4018283"/>
            <a:ext cx="2516956" cy="369332"/>
          </a:xfrm>
          <a:prstGeom prst="rect">
            <a:avLst/>
          </a:prstGeom>
          <a:noFill/>
        </p:spPr>
        <p:txBody>
          <a:bodyPr wrap="square" rtlCol="0">
            <a:spAutoFit/>
          </a:bodyPr>
          <a:lstStyle/>
          <a:p>
            <a:endParaRPr lang="en-IN" dirty="0"/>
          </a:p>
        </p:txBody>
      </p:sp>
      <p:sp>
        <p:nvSpPr>
          <p:cNvPr id="17" name="TextBox 16"/>
          <p:cNvSpPr txBox="1"/>
          <p:nvPr/>
        </p:nvSpPr>
        <p:spPr>
          <a:xfrm>
            <a:off x="593889" y="4619134"/>
            <a:ext cx="2960016" cy="400110"/>
          </a:xfrm>
          <a:prstGeom prst="rect">
            <a:avLst/>
          </a:prstGeom>
          <a:noFill/>
        </p:spPr>
        <p:txBody>
          <a:bodyPr wrap="square" rtlCol="0">
            <a:spAutoFit/>
          </a:bodyPr>
          <a:lstStyle/>
          <a:p>
            <a:r>
              <a:rPr lang="en-US" sz="2000" dirty="0" smtClean="0"/>
              <a:t>Eyelid cyst</a:t>
            </a:r>
            <a:endParaRPr lang="en-IN" sz="2000" dirty="0"/>
          </a:p>
        </p:txBody>
      </p:sp>
    </p:spTree>
    <p:extLst>
      <p:ext uri="{BB962C8B-B14F-4D97-AF65-F5344CB8AC3E}">
        <p14:creationId xmlns:p14="http://schemas.microsoft.com/office/powerpoint/2010/main" val="2884759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81" y="170329"/>
            <a:ext cx="11663083" cy="6454589"/>
          </a:xfrm>
        </p:spPr>
        <p:txBody>
          <a:bodyPr>
            <a:normAutofit/>
          </a:bodyPr>
          <a:lstStyle/>
          <a:p>
            <a:r>
              <a:rPr lang="en-IN" sz="3200" dirty="0" smtClean="0">
                <a:latin typeface="Times New Roman" panose="02020603050405020304" pitchFamily="18" charset="0"/>
                <a:cs typeface="Times New Roman" panose="02020603050405020304" pitchFamily="18" charset="0"/>
              </a:rPr>
              <a:t>A 25 year old housewife presented </a:t>
            </a:r>
            <a:br>
              <a:rPr lang="en-IN" sz="3200" dirty="0" smtClean="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with</a:t>
            </a:r>
            <a:br>
              <a:rPr lang="en-IN" sz="3200" dirty="0" smtClean="0">
                <a:latin typeface="Times New Roman" panose="02020603050405020304" pitchFamily="18" charset="0"/>
                <a:cs typeface="Times New Roman" panose="02020603050405020304" pitchFamily="18" charset="0"/>
              </a:rPr>
            </a:br>
            <a:r>
              <a:rPr lang="en-IN" sz="3200" dirty="0">
                <a:latin typeface="Times New Roman" panose="02020603050405020304" pitchFamily="18" charset="0"/>
                <a:cs typeface="Times New Roman" panose="02020603050405020304" pitchFamily="18" charset="0"/>
              </a:rPr>
              <a:t/>
            </a:r>
            <a:br>
              <a:rPr lang="en-IN" sz="3200" dirty="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LE  Drooping of upper eyelid     </a:t>
            </a:r>
            <a:br>
              <a:rPr lang="en-IN" sz="3200" dirty="0" smtClean="0">
                <a:latin typeface="Times New Roman" panose="02020603050405020304" pitchFamily="18" charset="0"/>
                <a:cs typeface="Times New Roman" panose="02020603050405020304" pitchFamily="18" charset="0"/>
              </a:rPr>
            </a:br>
            <a:r>
              <a:rPr lang="en-IN" sz="3200" dirty="0">
                <a:latin typeface="Times New Roman" panose="02020603050405020304" pitchFamily="18" charset="0"/>
                <a:cs typeface="Times New Roman" panose="02020603050405020304" pitchFamily="18" charset="0"/>
              </a:rPr>
              <a:t> </a:t>
            </a:r>
            <a:r>
              <a:rPr lang="en-IN" sz="3200" dirty="0" smtClean="0">
                <a:latin typeface="Times New Roman" panose="02020603050405020304" pitchFamily="18" charset="0"/>
                <a:cs typeface="Times New Roman" panose="02020603050405020304" pitchFamily="18" charset="0"/>
              </a:rPr>
              <a:t>     (Unilateral ptosis)                    1month</a:t>
            </a:r>
            <a:br>
              <a:rPr lang="en-IN" sz="3200" dirty="0" smtClean="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       Pain</a:t>
            </a:r>
            <a:r>
              <a:rPr lang="en-IN" sz="3200" dirty="0">
                <a:latin typeface="Times New Roman" panose="02020603050405020304" pitchFamily="18" charset="0"/>
                <a:cs typeface="Times New Roman" panose="02020603050405020304" pitchFamily="18" charset="0"/>
              </a:rPr>
              <a:t/>
            </a:r>
            <a:br>
              <a:rPr lang="en-IN" sz="3200" dirty="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       Redness</a:t>
            </a:r>
            <a:endParaRPr lang="en-IN" sz="3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7B366F6A-3D26-2846-982B-A49F88B0E0F3}"/>
              </a:ext>
            </a:extLst>
          </p:cNvPr>
          <p:cNvPicPr>
            <a:picLocks noChangeAspect="1"/>
          </p:cNvPicPr>
          <p:nvPr/>
        </p:nvPicPr>
        <p:blipFill>
          <a:blip r:embed="rId2"/>
          <a:stretch>
            <a:fillRect/>
          </a:stretch>
        </p:blipFill>
        <p:spPr>
          <a:xfrm>
            <a:off x="6636469" y="924586"/>
            <a:ext cx="5183297" cy="5466027"/>
          </a:xfrm>
          <a:prstGeom prst="rect">
            <a:avLst/>
          </a:prstGeom>
        </p:spPr>
      </p:pic>
      <p:sp>
        <p:nvSpPr>
          <p:cNvPr id="4" name="Right Brace 3"/>
          <p:cNvSpPr/>
          <p:nvPr/>
        </p:nvSpPr>
        <p:spPr>
          <a:xfrm>
            <a:off x="5091952" y="3236258"/>
            <a:ext cx="519953" cy="169432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 name="Rectangle 4"/>
          <p:cNvSpPr/>
          <p:nvPr/>
        </p:nvSpPr>
        <p:spPr>
          <a:xfrm>
            <a:off x="7323292" y="3932729"/>
            <a:ext cx="3989373" cy="2249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12190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926" y="365125"/>
            <a:ext cx="10957874" cy="6167650"/>
          </a:xfrm>
        </p:spPr>
        <p:txBody>
          <a:bodyPr>
            <a:normAutofit/>
          </a:bodyPr>
          <a:lstStyle/>
          <a:p>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endParaRPr lang="en-IN" sz="3600" dirty="0"/>
          </a:p>
        </p:txBody>
      </p:sp>
      <p:pic>
        <p:nvPicPr>
          <p:cNvPr id="1028" name="Picture 4" descr="Image result for different ocular forms of cysticerc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617" y="709888"/>
            <a:ext cx="3974422" cy="31352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9F9307D6-3B77-6A4A-90F4-DAB1A36CC2D4}"/>
              </a:ext>
            </a:extLst>
          </p:cNvPr>
          <p:cNvPicPr>
            <a:picLocks noChangeAspect="1"/>
          </p:cNvPicPr>
          <p:nvPr/>
        </p:nvPicPr>
        <p:blipFill>
          <a:blip r:embed="rId3"/>
          <a:stretch>
            <a:fillRect/>
          </a:stretch>
        </p:blipFill>
        <p:spPr>
          <a:xfrm>
            <a:off x="851872" y="709888"/>
            <a:ext cx="4499444" cy="3135270"/>
          </a:xfrm>
          <a:prstGeom prst="rect">
            <a:avLst/>
          </a:prstGeom>
        </p:spPr>
      </p:pic>
      <p:sp>
        <p:nvSpPr>
          <p:cNvPr id="5" name="Rectangle 4"/>
          <p:cNvSpPr/>
          <p:nvPr/>
        </p:nvSpPr>
        <p:spPr>
          <a:xfrm>
            <a:off x="1055802" y="4141567"/>
            <a:ext cx="3601039" cy="584775"/>
          </a:xfrm>
          <a:prstGeom prst="rect">
            <a:avLst/>
          </a:prstGeom>
        </p:spPr>
        <p:txBody>
          <a:bodyPr wrap="square">
            <a:spAutoFit/>
          </a:bodyPr>
          <a:lstStyle/>
          <a:p>
            <a:r>
              <a:rPr lang="en-US" sz="3200" dirty="0" err="1">
                <a:latin typeface="Times New Roman" pitchFamily="18" charset="0"/>
                <a:cs typeface="Times New Roman" pitchFamily="18" charset="0"/>
              </a:rPr>
              <a:t>Intravitreal</a:t>
            </a:r>
            <a:r>
              <a:rPr lang="en-US" sz="3200" dirty="0">
                <a:latin typeface="Times New Roman" pitchFamily="18" charset="0"/>
                <a:cs typeface="Times New Roman" pitchFamily="18" charset="0"/>
              </a:rPr>
              <a:t> Cyst</a:t>
            </a:r>
          </a:p>
        </p:txBody>
      </p:sp>
      <p:sp>
        <p:nvSpPr>
          <p:cNvPr id="6" name="TextBox 5"/>
          <p:cNvSpPr txBox="1"/>
          <p:nvPr/>
        </p:nvSpPr>
        <p:spPr>
          <a:xfrm>
            <a:off x="7088957" y="4329433"/>
            <a:ext cx="2783906" cy="523220"/>
          </a:xfrm>
          <a:prstGeom prst="rect">
            <a:avLst/>
          </a:prstGeom>
          <a:noFill/>
        </p:spPr>
        <p:txBody>
          <a:bodyPr wrap="square" rtlCol="0">
            <a:spAutoFit/>
          </a:bodyPr>
          <a:lstStyle/>
          <a:p>
            <a:r>
              <a:rPr lang="en-US" sz="2800" dirty="0" err="1" smtClean="0"/>
              <a:t>Submacular</a:t>
            </a:r>
            <a:r>
              <a:rPr lang="en-US" sz="2800" dirty="0" smtClean="0"/>
              <a:t> cyst</a:t>
            </a:r>
            <a:endParaRPr lang="en-IN" sz="2800" dirty="0"/>
          </a:p>
        </p:txBody>
      </p:sp>
    </p:spTree>
    <p:extLst>
      <p:ext uri="{BB962C8B-B14F-4D97-AF65-F5344CB8AC3E}">
        <p14:creationId xmlns:p14="http://schemas.microsoft.com/office/powerpoint/2010/main" val="636208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arn(inVertical)">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588" y="275478"/>
            <a:ext cx="11147612" cy="6394263"/>
          </a:xfrm>
        </p:spPr>
        <p:txBody>
          <a:bodyPr>
            <a:normAutofit/>
          </a:bodyPr>
          <a:lstStyle/>
          <a:p>
            <a:pPr marL="514350" indent="-514350">
              <a:buFont typeface="Arial" pitchFamily="34" charset="0"/>
              <a:buChar char="•"/>
            </a:pPr>
            <a:r>
              <a:rPr lang="en-US" sz="3200" dirty="0">
                <a:latin typeface="Times New Roman" pitchFamily="18" charset="0"/>
                <a:cs typeface="Times New Roman" pitchFamily="18" charset="0"/>
              </a:rPr>
              <a:t>Ocular </a:t>
            </a:r>
            <a:r>
              <a:rPr lang="en-US" sz="3200" dirty="0" err="1">
                <a:latin typeface="Times New Roman" pitchFamily="18" charset="0"/>
                <a:cs typeface="Times New Roman" pitchFamily="18" charset="0"/>
              </a:rPr>
              <a:t>cysticercosis</a:t>
            </a:r>
            <a:r>
              <a:rPr lang="en-US" sz="3200" dirty="0">
                <a:latin typeface="Times New Roman" pitchFamily="18" charset="0"/>
                <a:cs typeface="Times New Roman" pitchFamily="18" charset="0"/>
              </a:rPr>
              <a:t> can have varied clinical presentation which is non-specific and better diagnosed with thorough </a:t>
            </a:r>
            <a:r>
              <a:rPr lang="en-US" sz="3200" dirty="0" smtClean="0">
                <a:latin typeface="Times New Roman" pitchFamily="18" charset="0"/>
                <a:cs typeface="Times New Roman" pitchFamily="18" charset="0"/>
              </a:rPr>
              <a:t>imaging</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Judicious </a:t>
            </a:r>
            <a:r>
              <a:rPr lang="en-US" sz="3200" dirty="0">
                <a:latin typeface="Times New Roman" panose="02020603050405020304" pitchFamily="18" charset="0"/>
                <a:cs typeface="Times New Roman" panose="02020603050405020304" pitchFamily="18" charset="0"/>
              </a:rPr>
              <a:t>use of oral steroids and anti-parasitic agents help in remission of cyst and is the mainstay of treatment</a:t>
            </a:r>
            <a:r>
              <a:rPr lang="en-US" sz="3200" dirty="0" smtClean="0">
                <a:latin typeface="Times New Roman" panose="02020603050405020304" pitchFamily="18" charset="0"/>
                <a:cs typeface="Times New Roman" panose="02020603050405020304" pitchFamily="18" charset="0"/>
              </a:rPr>
              <a:t>.</a:t>
            </a:r>
            <a:br>
              <a:rPr lang="en-US" sz="3200" dirty="0" smtClean="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Therefore it is important to be aware of the clinical presentation of ophthalmic parasites for proper diagnosis and management, to prevent sight threatening and life threatening complications</a:t>
            </a:r>
            <a:br>
              <a:rPr lang="en-US" sz="3200" dirty="0">
                <a:latin typeface="Times New Roman" panose="02020603050405020304" pitchFamily="18" charset="0"/>
                <a:cs typeface="Times New Roman" panose="02020603050405020304" pitchFamily="18" charset="0"/>
              </a:rPr>
            </a:b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44409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410A9-E841-C74B-B05D-0B1169A31702}"/>
              </a:ext>
            </a:extLst>
          </p:cNvPr>
          <p:cNvSpPr>
            <a:spLocks noGrp="1"/>
          </p:cNvSpPr>
          <p:nvPr>
            <p:ph type="title"/>
          </p:nvPr>
        </p:nvSpPr>
        <p:spPr/>
        <p:txBody>
          <a:bodyPr/>
          <a:lstStyle/>
          <a:p>
            <a:r>
              <a:rPr lang="en-US" b="1" dirty="0" smtClean="0"/>
              <a:t>                        </a:t>
            </a:r>
            <a:r>
              <a:rPr lang="en-US" b="1" dirty="0" smtClean="0">
                <a:latin typeface="Times New Roman" pitchFamily="18" charset="0"/>
                <a:cs typeface="Times New Roman" pitchFamily="18" charset="0"/>
              </a:rPr>
              <a:t>REFERENCES</a:t>
            </a:r>
            <a:endParaRPr lang="en-US" b="1"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F57EDCEF-5492-5444-AD1D-CC924E413716}"/>
              </a:ext>
            </a:extLst>
          </p:cNvPr>
          <p:cNvSpPr>
            <a:spLocks noGrp="1"/>
          </p:cNvSpPr>
          <p:nvPr>
            <p:ph idx="1"/>
          </p:nvPr>
        </p:nvSpPr>
        <p:spPr/>
        <p:txBody>
          <a:bodyPr>
            <a:normAutofit/>
          </a:bodyPr>
          <a:lstStyle/>
          <a:p>
            <a:r>
              <a:rPr lang="en-IN" dirty="0">
                <a:latin typeface="Times New Roman" pitchFamily="18" charset="0"/>
                <a:cs typeface="Times New Roman" pitchFamily="18" charset="0"/>
              </a:rPr>
              <a:t>1. </a:t>
            </a:r>
            <a:r>
              <a:rPr lang="en-IN" dirty="0" err="1">
                <a:latin typeface="Times New Roman" pitchFamily="18" charset="0"/>
                <a:cs typeface="Times New Roman" pitchFamily="18" charset="0"/>
              </a:rPr>
              <a:t>Rath</a:t>
            </a:r>
            <a:r>
              <a:rPr lang="en-IN" dirty="0">
                <a:latin typeface="Times New Roman" pitchFamily="18" charset="0"/>
                <a:cs typeface="Times New Roman" pitchFamily="18" charset="0"/>
              </a:rPr>
              <a:t> S, </a:t>
            </a:r>
            <a:r>
              <a:rPr lang="en-IN" dirty="0" err="1">
                <a:latin typeface="Times New Roman" pitchFamily="18" charset="0"/>
                <a:cs typeface="Times New Roman" pitchFamily="18" charset="0"/>
              </a:rPr>
              <a:t>Honavar</a:t>
            </a:r>
            <a:r>
              <a:rPr lang="en-IN" dirty="0">
                <a:latin typeface="Times New Roman" pitchFamily="18" charset="0"/>
                <a:cs typeface="Times New Roman" pitchFamily="18" charset="0"/>
              </a:rPr>
              <a:t> SG, Naik M, Anand R, Agarwal B, </a:t>
            </a:r>
            <a:r>
              <a:rPr lang="en-IN" dirty="0" err="1">
                <a:latin typeface="Times New Roman" pitchFamily="18" charset="0"/>
                <a:cs typeface="Times New Roman" pitchFamily="18" charset="0"/>
              </a:rPr>
              <a:t>Krishnaiah</a:t>
            </a:r>
            <a:r>
              <a:rPr lang="en-IN" dirty="0">
                <a:latin typeface="Times New Roman" pitchFamily="18" charset="0"/>
                <a:cs typeface="Times New Roman" pitchFamily="18" charset="0"/>
              </a:rPr>
              <a:t> S, Sekhar GC. Orbital cysticercosis: clinical manifestations, diagnosis, management, and outcome. Ophthalmology. 2010;117(3):600–605. </a:t>
            </a:r>
          </a:p>
          <a:p>
            <a:r>
              <a:rPr lang="en-US" dirty="0">
                <a:latin typeface="Times New Roman" pitchFamily="18" charset="0"/>
                <a:cs typeface="Times New Roman" pitchFamily="18" charset="0"/>
              </a:rPr>
              <a:t>2 . </a:t>
            </a:r>
            <a:r>
              <a:rPr lang="en-IN" dirty="0" err="1">
                <a:latin typeface="Times New Roman" pitchFamily="18" charset="0"/>
                <a:cs typeface="Times New Roman" pitchFamily="18" charset="0"/>
              </a:rPr>
              <a:t>Kamali</a:t>
            </a:r>
            <a:r>
              <a:rPr lang="en-IN" dirty="0">
                <a:latin typeface="Times New Roman" pitchFamily="18" charset="0"/>
                <a:cs typeface="Times New Roman" pitchFamily="18" charset="0"/>
              </a:rPr>
              <a:t> NI, Huda MF, Srivastava VK. Ocular cysticercosis causing isolated ptosis: A rare presentation. Ann Trop Med Public Health 2013;6:303-5</a:t>
            </a:r>
          </a:p>
          <a:p>
            <a:r>
              <a:rPr lang="en-IN" dirty="0">
                <a:latin typeface="Times New Roman" pitchFamily="18" charset="0"/>
                <a:cs typeface="Times New Roman" pitchFamily="18" charset="0"/>
              </a:rPr>
              <a:t>3 . </a:t>
            </a:r>
            <a:r>
              <a:rPr lang="en-IN" dirty="0" err="1">
                <a:latin typeface="Times New Roman" pitchFamily="18" charset="0"/>
                <a:cs typeface="Times New Roman" pitchFamily="18" charset="0"/>
              </a:rPr>
              <a:t>Basu</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Sriparna</a:t>
            </a:r>
            <a:r>
              <a:rPr lang="en-IN" dirty="0">
                <a:latin typeface="Times New Roman" pitchFamily="18" charset="0"/>
                <a:cs typeface="Times New Roman" pitchFamily="18" charset="0"/>
              </a:rPr>
              <a:t> &amp; </a:t>
            </a:r>
            <a:r>
              <a:rPr lang="en-IN" dirty="0" err="1">
                <a:latin typeface="Times New Roman" pitchFamily="18" charset="0"/>
                <a:cs typeface="Times New Roman" pitchFamily="18" charset="0"/>
              </a:rPr>
              <a:t>Muthusami</a:t>
            </a:r>
            <a:r>
              <a:rPr lang="en-IN" dirty="0">
                <a:latin typeface="Times New Roman" pitchFamily="18" charset="0"/>
                <a:cs typeface="Times New Roman" pitchFamily="18" charset="0"/>
              </a:rPr>
              <a:t>, Sunil &amp; Kumar, Ashok. (2009). Ocular cysticercosis: An unusual cause of ptosis. Singapore medical journal. 50. e309-11. </a:t>
            </a:r>
          </a:p>
          <a:p>
            <a:r>
              <a:rPr lang="en-IN" dirty="0">
                <a:latin typeface="Times New Roman" pitchFamily="18" charset="0"/>
                <a:cs typeface="Times New Roman" pitchFamily="18" charset="0"/>
              </a:rPr>
              <a:t>4. Dhiman R, Devi S, </a:t>
            </a:r>
            <a:r>
              <a:rPr lang="en-IN" dirty="0" err="1">
                <a:latin typeface="Times New Roman" pitchFamily="18" charset="0"/>
                <a:cs typeface="Times New Roman" pitchFamily="18" charset="0"/>
              </a:rPr>
              <a:t>Duraipandi</a:t>
            </a:r>
            <a:r>
              <a:rPr lang="en-IN" dirty="0">
                <a:latin typeface="Times New Roman" pitchFamily="18" charset="0"/>
                <a:cs typeface="Times New Roman" pitchFamily="18" charset="0"/>
              </a:rPr>
              <a:t> K, Chandra P, </a:t>
            </a:r>
            <a:r>
              <a:rPr lang="en-IN" dirty="0" err="1">
                <a:latin typeface="Times New Roman" pitchFamily="18" charset="0"/>
                <a:cs typeface="Times New Roman" pitchFamily="18" charset="0"/>
              </a:rPr>
              <a:t>Vanathi</a:t>
            </a:r>
            <a:r>
              <a:rPr lang="en-IN" dirty="0">
                <a:latin typeface="Times New Roman" pitchFamily="18" charset="0"/>
                <a:cs typeface="Times New Roman" pitchFamily="18" charset="0"/>
              </a:rPr>
              <a:t> M, Tandon R, Sen S. Cysticercosis of the eye. </a:t>
            </a:r>
            <a:r>
              <a:rPr lang="en-IN" i="1" dirty="0">
                <a:latin typeface="Times New Roman" pitchFamily="18" charset="0"/>
                <a:cs typeface="Times New Roman" pitchFamily="18" charset="0"/>
              </a:rPr>
              <a:t>Int J </a:t>
            </a:r>
            <a:r>
              <a:rPr lang="en-IN" i="1" dirty="0" err="1">
                <a:latin typeface="Times New Roman" pitchFamily="18" charset="0"/>
                <a:cs typeface="Times New Roman" pitchFamily="18" charset="0"/>
              </a:rPr>
              <a:t>Ophthalmol</a:t>
            </a:r>
            <a:r>
              <a:rPr lang="en-IN" i="1" dirty="0">
                <a:latin typeface="Times New Roman" pitchFamily="18" charset="0"/>
                <a:cs typeface="Times New Roman" pitchFamily="18" charset="0"/>
              </a:rPr>
              <a:t> </a:t>
            </a:r>
            <a:r>
              <a:rPr lang="en-IN" dirty="0">
                <a:latin typeface="Times New Roman" pitchFamily="18" charset="0"/>
                <a:cs typeface="Times New Roman" pitchFamily="18" charset="0"/>
              </a:rPr>
              <a:t>2017;10(8):1319-1324 </a:t>
            </a:r>
          </a:p>
          <a:p>
            <a:r>
              <a:rPr lang="en-IN" dirty="0">
                <a:latin typeface="Times New Roman" pitchFamily="18" charset="0"/>
                <a:cs typeface="Times New Roman" pitchFamily="18" charset="0"/>
              </a:rPr>
              <a:t>5. </a:t>
            </a:r>
            <a:r>
              <a:rPr lang="en-IN" dirty="0" err="1">
                <a:latin typeface="Times New Roman" pitchFamily="18" charset="0"/>
                <a:cs typeface="Times New Roman" pitchFamily="18" charset="0"/>
              </a:rPr>
              <a:t>Sihota</a:t>
            </a:r>
            <a:r>
              <a:rPr lang="en-IN" dirty="0">
                <a:latin typeface="Times New Roman" pitchFamily="18" charset="0"/>
                <a:cs typeface="Times New Roman" pitchFamily="18" charset="0"/>
              </a:rPr>
              <a:t> R, </a:t>
            </a:r>
            <a:r>
              <a:rPr lang="en-IN" dirty="0" err="1">
                <a:latin typeface="Times New Roman" pitchFamily="18" charset="0"/>
                <a:cs typeface="Times New Roman" pitchFamily="18" charset="0"/>
              </a:rPr>
              <a:t>Honavar</a:t>
            </a:r>
            <a:r>
              <a:rPr lang="en-IN" dirty="0">
                <a:latin typeface="Times New Roman" pitchFamily="18" charset="0"/>
                <a:cs typeface="Times New Roman" pitchFamily="18" charset="0"/>
              </a:rPr>
              <a:t> SG. Oral albendazole in the management of extraocular cysticercosis. Br J </a:t>
            </a:r>
            <a:r>
              <a:rPr lang="en-IN" dirty="0" err="1">
                <a:latin typeface="Times New Roman" pitchFamily="18" charset="0"/>
                <a:cs typeface="Times New Roman" pitchFamily="18" charset="0"/>
              </a:rPr>
              <a:t>Ophthalmol</a:t>
            </a:r>
            <a:r>
              <a:rPr lang="en-IN" dirty="0">
                <a:latin typeface="Times New Roman" pitchFamily="18" charset="0"/>
                <a:cs typeface="Times New Roman" pitchFamily="18" charset="0"/>
              </a:rPr>
              <a:t>. 1994;78(8):621–623</a:t>
            </a:r>
            <a:r>
              <a:rPr lang="en-IN" dirty="0"/>
              <a:t>. </a:t>
            </a:r>
          </a:p>
          <a:p>
            <a:endParaRPr lang="en-IN" dirty="0"/>
          </a:p>
          <a:p>
            <a:endParaRPr lang="en-IN" dirty="0"/>
          </a:p>
          <a:p>
            <a:endParaRPr lang="en-US" dirty="0"/>
          </a:p>
        </p:txBody>
      </p:sp>
    </p:spTree>
    <p:extLst>
      <p:ext uri="{BB962C8B-B14F-4D97-AF65-F5344CB8AC3E}">
        <p14:creationId xmlns:p14="http://schemas.microsoft.com/office/powerpoint/2010/main" val="221562262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789" y="365125"/>
            <a:ext cx="10896600" cy="6197040"/>
          </a:xfrm>
        </p:spPr>
        <p:txBody>
          <a:bodyPr>
            <a:normAutofit/>
          </a:bodyPr>
          <a:lstStyle/>
          <a:p>
            <a:r>
              <a:rPr lang="en-IN" sz="8000" dirty="0" smtClean="0"/>
              <a:t>       </a:t>
            </a:r>
            <a:r>
              <a:rPr lang="en-IN" sz="8000" dirty="0" smtClean="0">
                <a:latin typeface="Cooper Black" panose="0208090404030B020404" pitchFamily="18" charset="0"/>
              </a:rPr>
              <a:t>THANK YOU</a:t>
            </a:r>
            <a:br>
              <a:rPr lang="en-IN" sz="8000" dirty="0" smtClean="0">
                <a:latin typeface="Cooper Black" panose="0208090404030B020404" pitchFamily="18" charset="0"/>
              </a:rPr>
            </a:br>
            <a:endParaRPr lang="en-IN" sz="8000" dirty="0">
              <a:latin typeface="Cooper Black" panose="0208090404030B020404" pitchFamily="18" charset="0"/>
            </a:endParaRPr>
          </a:p>
        </p:txBody>
      </p:sp>
    </p:spTree>
    <p:extLst>
      <p:ext uri="{BB962C8B-B14F-4D97-AF65-F5344CB8AC3E}">
        <p14:creationId xmlns:p14="http://schemas.microsoft.com/office/powerpoint/2010/main" val="35699797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524" y="365125"/>
            <a:ext cx="11397006" cy="6309052"/>
          </a:xfrm>
        </p:spPr>
        <p:txBody>
          <a:bodyPr>
            <a:normAutofit/>
          </a:bodyPr>
          <a:lstStyle/>
          <a:p>
            <a:r>
              <a:rPr lang="en-IN" sz="3600" dirty="0">
                <a:latin typeface="Times New Roman" panose="02020603050405020304" pitchFamily="18" charset="0"/>
                <a:cs typeface="Times New Roman" panose="02020603050405020304" pitchFamily="18" charset="0"/>
              </a:rPr>
              <a:t>No H/O diminution of vision </a:t>
            </a:r>
            <a:br>
              <a:rPr lang="en-IN" sz="3600" dirty="0">
                <a:latin typeface="Times New Roman" panose="02020603050405020304" pitchFamily="18" charset="0"/>
                <a:cs typeface="Times New Roman" panose="02020603050405020304" pitchFamily="18" charset="0"/>
              </a:rPr>
            </a:br>
            <a:r>
              <a:rPr lang="en-IN" sz="3600" dirty="0">
                <a:latin typeface="Times New Roman" panose="02020603050405020304" pitchFamily="18" charset="0"/>
                <a:cs typeface="Times New Roman" panose="02020603050405020304" pitchFamily="18" charset="0"/>
              </a:rPr>
              <a:t>No H/O ocular trauma or foreign body.</a:t>
            </a:r>
            <a:br>
              <a:rPr lang="en-IN" sz="3600" dirty="0">
                <a:latin typeface="Times New Roman" panose="02020603050405020304" pitchFamily="18" charset="0"/>
                <a:cs typeface="Times New Roman" panose="02020603050405020304" pitchFamily="18" charset="0"/>
              </a:rPr>
            </a:br>
            <a:r>
              <a:rPr lang="en-IN" sz="3600" dirty="0">
                <a:latin typeface="Times New Roman" panose="02020603050405020304" pitchFamily="18" charset="0"/>
                <a:cs typeface="Times New Roman" panose="02020603050405020304" pitchFamily="18" charset="0"/>
              </a:rPr>
              <a:t>No H/O </a:t>
            </a:r>
            <a:r>
              <a:rPr lang="en-IN" sz="3600" dirty="0" smtClean="0">
                <a:latin typeface="Times New Roman" panose="02020603050405020304" pitchFamily="18" charset="0"/>
                <a:cs typeface="Times New Roman" panose="02020603050405020304" pitchFamily="18" charset="0"/>
              </a:rPr>
              <a:t>insect </a:t>
            </a:r>
            <a:r>
              <a:rPr lang="en-IN" sz="3600" dirty="0">
                <a:latin typeface="Times New Roman" panose="02020603050405020304" pitchFamily="18" charset="0"/>
                <a:cs typeface="Times New Roman" panose="02020603050405020304" pitchFamily="18" charset="0"/>
              </a:rPr>
              <a:t>bite</a:t>
            </a:r>
            <a:br>
              <a:rPr lang="en-IN" sz="3600" dirty="0">
                <a:latin typeface="Times New Roman" panose="02020603050405020304" pitchFamily="18" charset="0"/>
                <a:cs typeface="Times New Roman" panose="02020603050405020304" pitchFamily="18" charset="0"/>
              </a:rPr>
            </a:br>
            <a:r>
              <a:rPr lang="en-IN" sz="3600" dirty="0">
                <a:latin typeface="Times New Roman" panose="02020603050405020304" pitchFamily="18" charset="0"/>
                <a:cs typeface="Times New Roman" panose="02020603050405020304" pitchFamily="18" charset="0"/>
              </a:rPr>
              <a:t>No H/O similar swelling around eye or on </a:t>
            </a:r>
            <a:r>
              <a:rPr lang="en-IN" sz="3600" dirty="0" smtClean="0">
                <a:latin typeface="Times New Roman" panose="02020603050405020304" pitchFamily="18" charset="0"/>
                <a:cs typeface="Times New Roman" panose="02020603050405020304" pitchFamily="18" charset="0"/>
              </a:rPr>
              <a:t>face</a:t>
            </a:r>
            <a:br>
              <a:rPr lang="en-IN" sz="3600" dirty="0" smtClean="0">
                <a:latin typeface="Times New Roman" panose="02020603050405020304" pitchFamily="18" charset="0"/>
                <a:cs typeface="Times New Roman" panose="02020603050405020304" pitchFamily="18" charset="0"/>
              </a:rPr>
            </a:br>
            <a:r>
              <a:rPr lang="en-IN" sz="3600" dirty="0" smtClean="0">
                <a:latin typeface="Times New Roman" panose="02020603050405020304" pitchFamily="18" charset="0"/>
                <a:cs typeface="Times New Roman" panose="02020603050405020304" pitchFamily="18" charset="0"/>
              </a:rPr>
              <a:t>No H/O heat or cold intolerance, weight gain or </a:t>
            </a:r>
            <a:r>
              <a:rPr lang="en-IN" sz="3600" dirty="0" err="1" smtClean="0">
                <a:latin typeface="Times New Roman" panose="02020603050405020304" pitchFamily="18" charset="0"/>
                <a:cs typeface="Times New Roman" panose="02020603050405020304" pitchFamily="18" charset="0"/>
              </a:rPr>
              <a:t>loss,swelling</a:t>
            </a:r>
            <a:r>
              <a:rPr lang="en-IN" sz="3600" dirty="0" smtClean="0">
                <a:latin typeface="Times New Roman" panose="02020603050405020304" pitchFamily="18" charset="0"/>
                <a:cs typeface="Times New Roman" panose="02020603050405020304" pitchFamily="18" charset="0"/>
              </a:rPr>
              <a:t> in the neck</a:t>
            </a:r>
            <a:r>
              <a:rPr lang="en-IN" sz="3600" dirty="0">
                <a:latin typeface="Times New Roman" panose="02020603050405020304" pitchFamily="18" charset="0"/>
                <a:cs typeface="Times New Roman" panose="02020603050405020304" pitchFamily="18" charset="0"/>
              </a:rPr>
              <a:t> </a:t>
            </a:r>
            <a:r>
              <a:rPr lang="en-IN" sz="3600" dirty="0" smtClean="0">
                <a:latin typeface="Times New Roman" panose="02020603050405020304" pitchFamily="18" charset="0"/>
                <a:cs typeface="Times New Roman" panose="02020603050405020304" pitchFamily="18" charset="0"/>
              </a:rPr>
              <a:t>or palpitations.</a:t>
            </a:r>
            <a:r>
              <a:rPr lang="en-IN" sz="3600" dirty="0">
                <a:latin typeface="Times New Roman" panose="02020603050405020304" pitchFamily="18" charset="0"/>
                <a:cs typeface="Times New Roman" panose="02020603050405020304" pitchFamily="18" charset="0"/>
              </a:rPr>
              <a:t/>
            </a:r>
            <a:br>
              <a:rPr lang="en-IN" sz="3600" dirty="0">
                <a:latin typeface="Times New Roman" panose="02020603050405020304" pitchFamily="18" charset="0"/>
                <a:cs typeface="Times New Roman" panose="02020603050405020304" pitchFamily="18" charset="0"/>
              </a:rPr>
            </a:br>
            <a:r>
              <a:rPr lang="en-IN" sz="3600" dirty="0">
                <a:latin typeface="Times New Roman" panose="02020603050405020304" pitchFamily="18" charset="0"/>
                <a:cs typeface="Times New Roman" panose="02020603050405020304" pitchFamily="18" charset="0"/>
              </a:rPr>
              <a:t>No H/O </a:t>
            </a:r>
            <a:r>
              <a:rPr lang="en-IN" sz="3600" dirty="0" smtClean="0">
                <a:latin typeface="Times New Roman" panose="02020603050405020304" pitchFamily="18" charset="0"/>
                <a:cs typeface="Times New Roman" panose="02020603050405020304" pitchFamily="18" charset="0"/>
              </a:rPr>
              <a:t>diurnal </a:t>
            </a:r>
            <a:r>
              <a:rPr lang="en-IN" sz="3600" dirty="0">
                <a:latin typeface="Times New Roman" panose="02020603050405020304" pitchFamily="18" charset="0"/>
                <a:cs typeface="Times New Roman" panose="02020603050405020304" pitchFamily="18" charset="0"/>
              </a:rPr>
              <a:t>variations</a:t>
            </a:r>
            <a:br>
              <a:rPr lang="en-IN" sz="3600" dirty="0">
                <a:latin typeface="Times New Roman" panose="02020603050405020304" pitchFamily="18" charset="0"/>
                <a:cs typeface="Times New Roman" panose="02020603050405020304" pitchFamily="18" charset="0"/>
              </a:rPr>
            </a:br>
            <a:r>
              <a:rPr lang="en-IN" sz="3600" dirty="0">
                <a:latin typeface="Times New Roman" panose="02020603050405020304" pitchFamily="18" charset="0"/>
                <a:cs typeface="Times New Roman" panose="02020603050405020304" pitchFamily="18" charset="0"/>
              </a:rPr>
              <a:t>No H/O any aggravating or </a:t>
            </a:r>
            <a:r>
              <a:rPr lang="en-IN" sz="3600" dirty="0" smtClean="0">
                <a:latin typeface="Times New Roman" panose="02020603050405020304" pitchFamily="18" charset="0"/>
                <a:cs typeface="Times New Roman" panose="02020603050405020304" pitchFamily="18" charset="0"/>
              </a:rPr>
              <a:t>relieving </a:t>
            </a:r>
            <a:r>
              <a:rPr lang="en-IN" sz="3600" dirty="0">
                <a:latin typeface="Times New Roman" panose="02020603050405020304" pitchFamily="18" charset="0"/>
                <a:cs typeface="Times New Roman" panose="02020603050405020304" pitchFamily="18" charset="0"/>
              </a:rPr>
              <a:t>factors</a:t>
            </a:r>
            <a:endParaRPr lang="en-IN" sz="3600" dirty="0"/>
          </a:p>
        </p:txBody>
      </p:sp>
    </p:spTree>
    <p:extLst>
      <p:ext uri="{BB962C8B-B14F-4D97-AF65-F5344CB8AC3E}">
        <p14:creationId xmlns:p14="http://schemas.microsoft.com/office/powerpoint/2010/main" val="408743449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83" y="76522"/>
            <a:ext cx="10982228" cy="6644789"/>
          </a:xfrm>
        </p:spPr>
        <p:txBody>
          <a:bodyPr>
            <a:normAutofit fontScale="90000"/>
          </a:bodyPr>
          <a:lstStyle/>
          <a:p>
            <a:r>
              <a:rPr lang="en-IN" sz="3200" b="1" dirty="0" smtClean="0">
                <a:latin typeface="Times New Roman" panose="02020603050405020304" pitchFamily="18" charset="0"/>
                <a:cs typeface="Times New Roman" panose="02020603050405020304" pitchFamily="18" charset="0"/>
              </a:rPr>
              <a:t>Past History:</a:t>
            </a:r>
            <a:br>
              <a:rPr lang="en-IN" sz="3200" b="1" dirty="0" smtClean="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No H/O of spectacle use or any ocular procedure</a:t>
            </a:r>
            <a:br>
              <a:rPr lang="en-IN" sz="3200" dirty="0" smtClean="0">
                <a:latin typeface="Times New Roman" panose="02020603050405020304" pitchFamily="18" charset="0"/>
                <a:cs typeface="Times New Roman" panose="02020603050405020304" pitchFamily="18" charset="0"/>
              </a:rPr>
            </a:br>
            <a:r>
              <a:rPr lang="en-IN" sz="3200" dirty="0">
                <a:latin typeface="Times New Roman" panose="02020603050405020304" pitchFamily="18" charset="0"/>
                <a:cs typeface="Times New Roman" panose="02020603050405020304" pitchFamily="18" charset="0"/>
              </a:rPr>
              <a:t/>
            </a:r>
            <a:br>
              <a:rPr lang="en-IN" sz="3200" dirty="0">
                <a:latin typeface="Times New Roman" panose="02020603050405020304" pitchFamily="18" charset="0"/>
                <a:cs typeface="Times New Roman" panose="02020603050405020304" pitchFamily="18" charset="0"/>
              </a:rPr>
            </a:br>
            <a:r>
              <a:rPr lang="en-IN" sz="3200" b="1" dirty="0" smtClean="0">
                <a:latin typeface="Times New Roman" panose="02020603050405020304" pitchFamily="18" charset="0"/>
                <a:cs typeface="Times New Roman" panose="02020603050405020304" pitchFamily="18" charset="0"/>
              </a:rPr>
              <a:t>Medical History </a:t>
            </a:r>
            <a:r>
              <a:rPr lang="en-IN" sz="3200" dirty="0" smtClean="0">
                <a:latin typeface="Times New Roman" panose="02020603050405020304" pitchFamily="18" charset="0"/>
                <a:cs typeface="Times New Roman" panose="02020603050405020304" pitchFamily="18" charset="0"/>
              </a:rPr>
              <a:t>:-</a:t>
            </a:r>
            <a:br>
              <a:rPr lang="en-IN" sz="3200" dirty="0" smtClean="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 No H/O HTN/ DM/ Thyroid disorders/ stroke /generalised weakness/ difficulty in movements or swallowing</a:t>
            </a:r>
            <a:br>
              <a:rPr lang="en-IN" sz="3200" dirty="0" smtClean="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No H/O any known allergies or exposure to possible allergen.</a:t>
            </a:r>
            <a:br>
              <a:rPr lang="en-IN" sz="3200" dirty="0" smtClean="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No H/O swelling anywhere else in the body.</a:t>
            </a:r>
            <a:br>
              <a:rPr lang="en-IN" sz="3200" dirty="0" smtClean="0">
                <a:latin typeface="Times New Roman" panose="02020603050405020304" pitchFamily="18" charset="0"/>
                <a:cs typeface="Times New Roman" panose="02020603050405020304" pitchFamily="18" charset="0"/>
              </a:rPr>
            </a:br>
            <a:r>
              <a:rPr lang="en-IN" sz="3200" dirty="0">
                <a:latin typeface="Times New Roman" panose="02020603050405020304" pitchFamily="18" charset="0"/>
                <a:cs typeface="Times New Roman" panose="02020603050405020304" pitchFamily="18" charset="0"/>
              </a:rPr>
              <a:t/>
            </a:r>
            <a:br>
              <a:rPr lang="en-IN" sz="3200" dirty="0">
                <a:latin typeface="Times New Roman" panose="02020603050405020304" pitchFamily="18" charset="0"/>
                <a:cs typeface="Times New Roman" panose="02020603050405020304" pitchFamily="18" charset="0"/>
              </a:rPr>
            </a:br>
            <a:r>
              <a:rPr lang="en-IN" sz="3200" b="1" dirty="0" smtClean="0">
                <a:latin typeface="Times New Roman" panose="02020603050405020304" pitchFamily="18" charset="0"/>
                <a:cs typeface="Times New Roman" panose="02020603050405020304" pitchFamily="18" charset="0"/>
              </a:rPr>
              <a:t>Family History</a:t>
            </a:r>
            <a:r>
              <a:rPr lang="en-IN" sz="3200" dirty="0" smtClean="0">
                <a:latin typeface="Times New Roman" panose="02020603050405020304" pitchFamily="18" charset="0"/>
                <a:cs typeface="Times New Roman" panose="02020603050405020304" pitchFamily="18" charset="0"/>
              </a:rPr>
              <a:t> :- No such similar complaints</a:t>
            </a:r>
            <a:br>
              <a:rPr lang="en-IN" sz="3200" dirty="0" smtClean="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
            </a:r>
            <a:br>
              <a:rPr lang="en-IN" sz="3200" dirty="0" smtClean="0">
                <a:latin typeface="Times New Roman" panose="02020603050405020304" pitchFamily="18" charset="0"/>
                <a:cs typeface="Times New Roman" panose="02020603050405020304" pitchFamily="18" charset="0"/>
              </a:rPr>
            </a:br>
            <a:r>
              <a:rPr lang="en-IN" sz="3200" b="1" dirty="0" smtClean="0">
                <a:latin typeface="Times New Roman" panose="02020603050405020304" pitchFamily="18" charset="0"/>
                <a:cs typeface="Times New Roman" panose="02020603050405020304" pitchFamily="18" charset="0"/>
              </a:rPr>
              <a:t>Personal History </a:t>
            </a:r>
            <a:r>
              <a:rPr lang="en-IN" sz="3200" dirty="0" smtClean="0">
                <a:latin typeface="Times New Roman" panose="02020603050405020304" pitchFamily="18" charset="0"/>
                <a:cs typeface="Times New Roman" panose="02020603050405020304" pitchFamily="18" charset="0"/>
              </a:rPr>
              <a:t>:-</a:t>
            </a:r>
            <a:br>
              <a:rPr lang="en-IN" sz="3200" dirty="0" smtClean="0">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Sleep, bowel, bladder habits– WNL</a:t>
            </a:r>
            <a:br>
              <a:rPr lang="en-IN" sz="3200" dirty="0" smtClean="0">
                <a:latin typeface="Times New Roman" panose="02020603050405020304" pitchFamily="18" charset="0"/>
                <a:cs typeface="Times New Roman" panose="02020603050405020304" pitchFamily="18" charset="0"/>
              </a:rPr>
            </a:br>
            <a:r>
              <a:rPr lang="en-IN" sz="3200" dirty="0" smtClean="0">
                <a:solidFill>
                  <a:srgbClr val="FF0000"/>
                </a:solidFill>
                <a:latin typeface="Times New Roman" panose="02020603050405020304" pitchFamily="18" charset="0"/>
                <a:cs typeface="Times New Roman" panose="02020603050405020304" pitchFamily="18" charset="0"/>
              </a:rPr>
              <a:t>Non-vegetarian</a:t>
            </a:r>
            <a:br>
              <a:rPr lang="en-IN" sz="3200" dirty="0" smtClean="0">
                <a:solidFill>
                  <a:srgbClr val="FF0000"/>
                </a:solidFill>
                <a:latin typeface="Times New Roman" panose="02020603050405020304" pitchFamily="18" charset="0"/>
                <a:cs typeface="Times New Roman" panose="02020603050405020304" pitchFamily="18" charset="0"/>
              </a:rPr>
            </a:br>
            <a:r>
              <a:rPr lang="en-IN" sz="3200" dirty="0" smtClean="0">
                <a:latin typeface="Times New Roman" panose="02020603050405020304" pitchFamily="18" charset="0"/>
                <a:cs typeface="Times New Roman" panose="02020603050405020304" pitchFamily="18" charset="0"/>
              </a:rPr>
              <a:t>No addictions</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07605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71" y="277907"/>
            <a:ext cx="11663082" cy="6230470"/>
          </a:xfrm>
        </p:spPr>
        <p:txBody>
          <a:bodyPr>
            <a:noAutofit/>
          </a:bodyPr>
          <a:lstStyle/>
          <a:p>
            <a:r>
              <a:rPr lang="en-IN" sz="3200" b="1" smtClean="0">
                <a:latin typeface="Times New Roman" panose="02020603050405020304" pitchFamily="18" charset="0"/>
                <a:cs typeface="Times New Roman" panose="02020603050405020304" pitchFamily="18" charset="0"/>
              </a:rPr>
              <a:t>General examination</a:t>
            </a:r>
            <a:r>
              <a:rPr lang="en-IN" sz="3200" smtClean="0">
                <a:latin typeface="Times New Roman" panose="02020603050405020304" pitchFamily="18" charset="0"/>
                <a:cs typeface="Times New Roman" panose="02020603050405020304" pitchFamily="18" charset="0"/>
              </a:rPr>
              <a:t>: </a:t>
            </a:r>
            <a:br>
              <a:rPr lang="en-IN" sz="3200" smtClean="0">
                <a:latin typeface="Times New Roman" panose="02020603050405020304" pitchFamily="18" charset="0"/>
                <a:cs typeface="Times New Roman" panose="02020603050405020304" pitchFamily="18" charset="0"/>
              </a:rPr>
            </a:br>
            <a:r>
              <a:rPr lang="en-IN" sz="3200" smtClean="0">
                <a:latin typeface="Times New Roman" panose="02020603050405020304" pitchFamily="18" charset="0"/>
                <a:cs typeface="Times New Roman" panose="02020603050405020304" pitchFamily="18" charset="0"/>
              </a:rPr>
              <a:t>Pt is conscious, co-operative and well oriented to time, place and person.</a:t>
            </a:r>
            <a:br>
              <a:rPr lang="en-IN" sz="3200" smtClean="0">
                <a:latin typeface="Times New Roman" panose="02020603050405020304" pitchFamily="18" charset="0"/>
                <a:cs typeface="Times New Roman" panose="02020603050405020304" pitchFamily="18" charset="0"/>
              </a:rPr>
            </a:br>
            <a:r>
              <a:rPr lang="en-IN" sz="3200" smtClean="0">
                <a:latin typeface="Times New Roman" panose="02020603050405020304" pitchFamily="18" charset="0"/>
                <a:cs typeface="Times New Roman" panose="02020603050405020304" pitchFamily="18" charset="0"/>
              </a:rPr>
              <a:t>P-88/min BP- 110/70 mm of Hg</a:t>
            </a:r>
            <a:br>
              <a:rPr lang="en-IN" sz="3200" smtClean="0">
                <a:latin typeface="Times New Roman" panose="02020603050405020304" pitchFamily="18" charset="0"/>
                <a:cs typeface="Times New Roman" panose="02020603050405020304" pitchFamily="18" charset="0"/>
              </a:rPr>
            </a:br>
            <a:r>
              <a:rPr lang="en-IN" sz="3200" b="1" smtClean="0">
                <a:latin typeface="Times New Roman" panose="02020603050405020304" pitchFamily="18" charset="0"/>
                <a:cs typeface="Times New Roman" panose="02020603050405020304" pitchFamily="18" charset="0"/>
              </a:rPr>
              <a:t/>
            </a:r>
            <a:br>
              <a:rPr lang="en-IN" sz="3200" b="1" smtClean="0">
                <a:latin typeface="Times New Roman" panose="02020603050405020304" pitchFamily="18" charset="0"/>
                <a:cs typeface="Times New Roman" panose="02020603050405020304" pitchFamily="18" charset="0"/>
              </a:rPr>
            </a:br>
            <a:r>
              <a:rPr lang="en-IN" sz="3200" b="1" smtClean="0">
                <a:latin typeface="Times New Roman" panose="02020603050405020304" pitchFamily="18" charset="0"/>
                <a:cs typeface="Times New Roman" panose="02020603050405020304" pitchFamily="18" charset="0"/>
              </a:rPr>
              <a:t>Systemic examination</a:t>
            </a:r>
            <a:r>
              <a:rPr lang="en-IN" sz="3200" smtClean="0">
                <a:latin typeface="Times New Roman" panose="02020603050405020304" pitchFamily="18" charset="0"/>
                <a:cs typeface="Times New Roman" panose="02020603050405020304" pitchFamily="18" charset="0"/>
              </a:rPr>
              <a:t>:</a:t>
            </a:r>
            <a:br>
              <a:rPr lang="en-IN" sz="3200" smtClean="0">
                <a:latin typeface="Times New Roman" panose="02020603050405020304" pitchFamily="18" charset="0"/>
                <a:cs typeface="Times New Roman" panose="02020603050405020304" pitchFamily="18" charset="0"/>
              </a:rPr>
            </a:br>
            <a:r>
              <a:rPr lang="en-IN" sz="3200" smtClean="0">
                <a:latin typeface="Times New Roman" panose="02020603050405020304" pitchFamily="18" charset="0"/>
                <a:cs typeface="Times New Roman" panose="02020603050405020304" pitchFamily="18" charset="0"/>
              </a:rPr>
              <a:t>CVS,RS – NAD </a:t>
            </a:r>
            <a:br>
              <a:rPr lang="en-IN" sz="3200" smtClean="0">
                <a:latin typeface="Times New Roman" panose="02020603050405020304" pitchFamily="18" charset="0"/>
                <a:cs typeface="Times New Roman" panose="02020603050405020304" pitchFamily="18" charset="0"/>
              </a:rPr>
            </a:br>
            <a:r>
              <a:rPr lang="en-IN" sz="3200" smtClean="0">
                <a:latin typeface="Times New Roman" panose="02020603050405020304" pitchFamily="18" charset="0"/>
                <a:cs typeface="Times New Roman" panose="02020603050405020304" pitchFamily="18" charset="0"/>
              </a:rPr>
              <a:t>P/A – No Organomegaly</a:t>
            </a:r>
            <a:br>
              <a:rPr lang="en-IN" sz="3200" smtClean="0">
                <a:latin typeface="Times New Roman" panose="02020603050405020304" pitchFamily="18" charset="0"/>
                <a:cs typeface="Times New Roman" panose="02020603050405020304" pitchFamily="18" charset="0"/>
              </a:rPr>
            </a:br>
            <a:r>
              <a:rPr lang="en-IN" sz="3200" smtClean="0">
                <a:latin typeface="Times New Roman" panose="02020603050405020304" pitchFamily="18" charset="0"/>
                <a:cs typeface="Times New Roman" panose="02020603050405020304" pitchFamily="18" charset="0"/>
              </a:rPr>
              <a:t>CNS – No neurosensory deficit,</a:t>
            </a:r>
            <a:br>
              <a:rPr lang="en-IN" sz="3200" smtClean="0">
                <a:latin typeface="Times New Roman" panose="02020603050405020304" pitchFamily="18" charset="0"/>
                <a:cs typeface="Times New Roman" panose="02020603050405020304" pitchFamily="18" charset="0"/>
              </a:rPr>
            </a:br>
            <a:r>
              <a:rPr lang="en-IN" sz="3200" smtClean="0">
                <a:latin typeface="Times New Roman" panose="02020603050405020304" pitchFamily="18" charset="0"/>
                <a:cs typeface="Times New Roman" panose="02020603050405020304" pitchFamily="18" charset="0"/>
              </a:rPr>
              <a:t>Cranial nerve exam - WNL </a:t>
            </a:r>
            <a:br>
              <a:rPr lang="en-IN" sz="3200" smtClean="0">
                <a:latin typeface="Times New Roman" panose="02020603050405020304" pitchFamily="18" charset="0"/>
                <a:cs typeface="Times New Roman" panose="02020603050405020304" pitchFamily="18" charset="0"/>
              </a:rPr>
            </a:br>
            <a:endParaRPr lang="en-I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68079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0" y="484094"/>
            <a:ext cx="11896165" cy="6373906"/>
          </a:xfrm>
        </p:spPr>
        <p:txBody>
          <a:bodyPr>
            <a:normAutofit fontScale="90000"/>
          </a:bodyPr>
          <a:lstStyle/>
          <a:p>
            <a:r>
              <a:rPr lang="en-IN" sz="4000" b="1" dirty="0" smtClean="0">
                <a:latin typeface="Times New Roman" panose="02020603050405020304" pitchFamily="18" charset="0"/>
                <a:cs typeface="Times New Roman" panose="02020603050405020304" pitchFamily="18" charset="0"/>
              </a:rPr>
              <a:t/>
            </a:r>
            <a:br>
              <a:rPr lang="en-IN" sz="4000" b="1" dirty="0" smtClean="0">
                <a:latin typeface="Times New Roman" panose="02020603050405020304" pitchFamily="18" charset="0"/>
                <a:cs typeface="Times New Roman" panose="02020603050405020304" pitchFamily="18" charset="0"/>
              </a:rPr>
            </a:br>
            <a:r>
              <a:rPr lang="en-IN" sz="4000" b="1" dirty="0" smtClean="0">
                <a:latin typeface="Times New Roman" panose="02020603050405020304" pitchFamily="18" charset="0"/>
                <a:cs typeface="Times New Roman" panose="02020603050405020304" pitchFamily="18" charset="0"/>
              </a:rPr>
              <a:t>OCULAR EXAMINATION:</a:t>
            </a: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563889255"/>
              </p:ext>
            </p:extLst>
          </p:nvPr>
        </p:nvGraphicFramePr>
        <p:xfrm>
          <a:off x="1085244" y="658335"/>
          <a:ext cx="9702799" cy="6005729"/>
        </p:xfrm>
        <a:graphic>
          <a:graphicData uri="http://schemas.openxmlformats.org/drawingml/2006/table">
            <a:tbl>
              <a:tblPr firstRow="1" bandRow="1">
                <a:tableStyleId>{5C22544A-7EE6-4342-B048-85BDC9FD1C3A}</a:tableStyleId>
              </a:tblPr>
              <a:tblGrid>
                <a:gridCol w="2591468"/>
                <a:gridCol w="3458333"/>
                <a:gridCol w="3652998"/>
              </a:tblGrid>
              <a:tr h="500476">
                <a:tc>
                  <a:txBody>
                    <a:bodyPr/>
                    <a:lstStyle/>
                    <a:p>
                      <a:endParaRPr lang="en-IN" dirty="0"/>
                    </a:p>
                  </a:txBody>
                  <a:tcPr/>
                </a:tc>
                <a:tc>
                  <a:txBody>
                    <a:bodyPr/>
                    <a:lstStyle/>
                    <a:p>
                      <a:r>
                        <a:rPr lang="en-IN" dirty="0" smtClean="0">
                          <a:solidFill>
                            <a:schemeClr val="tx1"/>
                          </a:solidFill>
                        </a:rPr>
                        <a:t>RE</a:t>
                      </a:r>
                      <a:endParaRPr lang="en-IN" dirty="0">
                        <a:solidFill>
                          <a:schemeClr val="tx1"/>
                        </a:solidFill>
                      </a:endParaRPr>
                    </a:p>
                  </a:txBody>
                  <a:tcPr/>
                </a:tc>
                <a:tc>
                  <a:txBody>
                    <a:bodyPr/>
                    <a:lstStyle/>
                    <a:p>
                      <a:r>
                        <a:rPr lang="en-IN" smtClean="0">
                          <a:solidFill>
                            <a:schemeClr val="tx1"/>
                          </a:solidFill>
                        </a:rPr>
                        <a:t>LE</a:t>
                      </a:r>
                      <a:endParaRPr lang="en-IN">
                        <a:solidFill>
                          <a:schemeClr val="tx1"/>
                        </a:solidFill>
                      </a:endParaRPr>
                    </a:p>
                  </a:txBody>
                  <a:tcPr/>
                </a:tc>
              </a:tr>
              <a:tr h="453793">
                <a:tc>
                  <a:txBody>
                    <a:bodyPr/>
                    <a:lstStyle/>
                    <a:p>
                      <a:r>
                        <a:rPr lang="en-IN" sz="2000" dirty="0" err="1" smtClean="0">
                          <a:latin typeface="Times New Roman" panose="02020603050405020304" pitchFamily="18" charset="0"/>
                          <a:cs typeface="Times New Roman" panose="02020603050405020304" pitchFamily="18" charset="0"/>
                        </a:rPr>
                        <a:t>Vn</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dirty="0" smtClean="0">
                          <a:latin typeface="Times New Roman" panose="02020603050405020304" pitchFamily="18" charset="0"/>
                          <a:cs typeface="Times New Roman" panose="02020603050405020304" pitchFamily="18" charset="0"/>
                        </a:rPr>
                        <a:t>6/6, N6</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dirty="0" smtClean="0">
                          <a:latin typeface="Times New Roman" panose="02020603050405020304" pitchFamily="18" charset="0"/>
                          <a:cs typeface="Times New Roman" panose="02020603050405020304" pitchFamily="18" charset="0"/>
                        </a:rPr>
                        <a:t>6/6</a:t>
                      </a:r>
                      <a:r>
                        <a:rPr lang="en-IN" dirty="0" smtClean="0">
                          <a:latin typeface="Times New Roman" panose="02020603050405020304" pitchFamily="18" charset="0"/>
                          <a:cs typeface="Times New Roman" panose="02020603050405020304" pitchFamily="18" charset="0"/>
                        </a:rPr>
                        <a:t>, N6</a:t>
                      </a:r>
                      <a:endParaRPr lang="en-IN" dirty="0">
                        <a:latin typeface="Times New Roman" panose="02020603050405020304" pitchFamily="18" charset="0"/>
                        <a:cs typeface="Times New Roman" panose="02020603050405020304" pitchFamily="18" charset="0"/>
                      </a:endParaRPr>
                    </a:p>
                  </a:txBody>
                  <a:tcPr/>
                </a:tc>
              </a:tr>
              <a:tr h="453793">
                <a:tc>
                  <a:txBody>
                    <a:bodyPr/>
                    <a:lstStyle/>
                    <a:p>
                      <a:r>
                        <a:rPr lang="en-IN" sz="2000" dirty="0" err="1" smtClean="0">
                          <a:latin typeface="Times New Roman" panose="02020603050405020304" pitchFamily="18" charset="0"/>
                          <a:cs typeface="Times New Roman" panose="02020603050405020304" pitchFamily="18" charset="0"/>
                        </a:rPr>
                        <a:t>Ph</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txBody>
                  <a:tcPr/>
                </a:tc>
                <a:tc>
                  <a:txBody>
                    <a:bodyPr/>
                    <a:lstStyle/>
                    <a:p>
                      <a:r>
                        <a:rPr lang="en-IN" smtClean="0">
                          <a:latin typeface="Times New Roman" panose="02020603050405020304" pitchFamily="18" charset="0"/>
                          <a:cs typeface="Times New Roman" panose="02020603050405020304" pitchFamily="18" charset="0"/>
                        </a:rPr>
                        <a:t>-</a:t>
                      </a:r>
                      <a:endParaRPr lang="en-IN">
                        <a:latin typeface="Times New Roman" panose="02020603050405020304" pitchFamily="18" charset="0"/>
                        <a:cs typeface="Times New Roman" panose="02020603050405020304" pitchFamily="18" charset="0"/>
                      </a:endParaRPr>
                    </a:p>
                  </a:txBody>
                  <a:tcPr/>
                </a:tc>
              </a:tr>
              <a:tr h="453793">
                <a:tc>
                  <a:txBody>
                    <a:bodyPr/>
                    <a:lstStyle/>
                    <a:p>
                      <a:r>
                        <a:rPr lang="en-IN" sz="2000" dirty="0" smtClean="0">
                          <a:latin typeface="Times New Roman" panose="02020603050405020304" pitchFamily="18" charset="0"/>
                          <a:cs typeface="Times New Roman" panose="02020603050405020304" pitchFamily="18" charset="0"/>
                        </a:rPr>
                        <a:t>BCVA</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txBody>
                  <a:tcPr/>
                </a:tc>
              </a:tr>
              <a:tr h="731371">
                <a:tc>
                  <a:txBody>
                    <a:bodyPr/>
                    <a:lstStyle/>
                    <a:p>
                      <a:r>
                        <a:rPr lang="en-IN" sz="2000" dirty="0" err="1" smtClean="0">
                          <a:latin typeface="Times New Roman" panose="02020603050405020304" pitchFamily="18" charset="0"/>
                          <a:cs typeface="Times New Roman" panose="02020603050405020304" pitchFamily="18" charset="0"/>
                        </a:rPr>
                        <a:t>Extra</a:t>
                      </a:r>
                      <a:r>
                        <a:rPr lang="en-IN" sz="2000" baseline="0" dirty="0" err="1" smtClean="0">
                          <a:latin typeface="Times New Roman" panose="02020603050405020304" pitchFamily="18" charset="0"/>
                          <a:cs typeface="Times New Roman" panose="02020603050405020304" pitchFamily="18" charset="0"/>
                        </a:rPr>
                        <a:t>ocular</a:t>
                      </a:r>
                      <a:r>
                        <a:rPr lang="en-IN" sz="2000" baseline="0" dirty="0" smtClean="0">
                          <a:latin typeface="Times New Roman" panose="02020603050405020304" pitchFamily="18" charset="0"/>
                          <a:cs typeface="Times New Roman" panose="02020603050405020304" pitchFamily="18" charset="0"/>
                        </a:rPr>
                        <a:t> Movements</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dirty="0" smtClean="0">
                          <a:latin typeface="Times New Roman" panose="02020603050405020304" pitchFamily="18" charset="0"/>
                          <a:cs typeface="Times New Roman" panose="02020603050405020304" pitchFamily="18" charset="0"/>
                        </a:rPr>
                        <a:t>Free, full and painless</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baseline="0" dirty="0" smtClean="0">
                          <a:latin typeface="Times New Roman" panose="02020603050405020304" pitchFamily="18" charset="0"/>
                          <a:cs typeface="Times New Roman" panose="02020603050405020304" pitchFamily="18" charset="0"/>
                        </a:rPr>
                        <a:t> </a:t>
                      </a:r>
                      <a:r>
                        <a:rPr lang="en-IN" sz="2000" b="1" baseline="0" dirty="0" smtClean="0">
                          <a:solidFill>
                            <a:srgbClr val="C00000"/>
                          </a:solidFill>
                          <a:latin typeface="Times New Roman" panose="02020603050405020304" pitchFamily="18" charset="0"/>
                          <a:cs typeface="Times New Roman" panose="02020603050405020304" pitchFamily="18" charset="0"/>
                        </a:rPr>
                        <a:t>Restricted in </a:t>
                      </a:r>
                      <a:r>
                        <a:rPr lang="en-US" sz="2000" b="1" baseline="0" dirty="0" err="1" smtClean="0">
                          <a:solidFill>
                            <a:srgbClr val="C00000"/>
                          </a:solidFill>
                          <a:latin typeface="Times New Roman" panose="02020603050405020304" pitchFamily="18" charset="0"/>
                          <a:cs typeface="Times New Roman" panose="02020603050405020304" pitchFamily="18" charset="0"/>
                        </a:rPr>
                        <a:t>upgaze</a:t>
                      </a:r>
                      <a:endParaRPr lang="en-IN" sz="2000" b="1" dirty="0">
                        <a:solidFill>
                          <a:srgbClr val="C00000"/>
                        </a:solidFill>
                        <a:latin typeface="Times New Roman" panose="02020603050405020304" pitchFamily="18" charset="0"/>
                        <a:cs typeface="Times New Roman" panose="02020603050405020304" pitchFamily="18" charset="0"/>
                      </a:endParaRPr>
                    </a:p>
                  </a:txBody>
                  <a:tcPr/>
                </a:tc>
              </a:tr>
              <a:tr h="435684">
                <a:tc>
                  <a:txBody>
                    <a:bodyPr/>
                    <a:lstStyle/>
                    <a:p>
                      <a:r>
                        <a:rPr lang="en-IN" sz="2000" dirty="0" smtClean="0">
                          <a:latin typeface="Times New Roman" panose="02020603050405020304" pitchFamily="18" charset="0"/>
                          <a:cs typeface="Times New Roman" panose="02020603050405020304" pitchFamily="18" charset="0"/>
                        </a:rPr>
                        <a:t>Head Posture</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                                CENTRAL</a:t>
                      </a:r>
                      <a:endParaRPr lang="en-IN" dirty="0">
                        <a:latin typeface="Times New Roman" panose="02020603050405020304" pitchFamily="18" charset="0"/>
                        <a:cs typeface="Times New Roman" panose="02020603050405020304" pitchFamily="18" charset="0"/>
                      </a:endParaRPr>
                    </a:p>
                  </a:txBody>
                  <a:tcPr/>
                </a:tc>
                <a:tc>
                  <a:txBody>
                    <a:bodyPr/>
                    <a:lstStyle/>
                    <a:p>
                      <a:endParaRPr lang="en-IN" dirty="0">
                        <a:latin typeface="Times New Roman" panose="02020603050405020304" pitchFamily="18" charset="0"/>
                        <a:cs typeface="Times New Roman" panose="02020603050405020304" pitchFamily="18" charset="0"/>
                      </a:endParaRPr>
                    </a:p>
                  </a:txBody>
                  <a:tcPr/>
                </a:tc>
              </a:tr>
              <a:tr h="453793">
                <a:tc>
                  <a:txBody>
                    <a:bodyPr/>
                    <a:lstStyle/>
                    <a:p>
                      <a:r>
                        <a:rPr lang="en-IN" sz="2000" dirty="0" smtClean="0">
                          <a:latin typeface="Times New Roman" panose="02020603050405020304" pitchFamily="18" charset="0"/>
                          <a:cs typeface="Times New Roman" panose="02020603050405020304" pitchFamily="18" charset="0"/>
                        </a:rPr>
                        <a:t>Ocular</a:t>
                      </a:r>
                      <a:r>
                        <a:rPr lang="en-IN" sz="2000" baseline="0" dirty="0" smtClean="0">
                          <a:latin typeface="Times New Roman" panose="02020603050405020304" pitchFamily="18" charset="0"/>
                          <a:cs typeface="Times New Roman" panose="02020603050405020304" pitchFamily="18" charset="0"/>
                        </a:rPr>
                        <a:t> Symmetry</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dirty="0" err="1" smtClean="0">
                          <a:latin typeface="Times New Roman" panose="02020603050405020304" pitchFamily="18" charset="0"/>
                          <a:cs typeface="Times New Roman" panose="02020603050405020304" pitchFamily="18" charset="0"/>
                        </a:rPr>
                        <a:t>Orthophoric</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dirty="0" err="1" smtClean="0">
                          <a:latin typeface="Times New Roman" panose="02020603050405020304" pitchFamily="18" charset="0"/>
                          <a:cs typeface="Times New Roman" panose="02020603050405020304" pitchFamily="18" charset="0"/>
                        </a:rPr>
                        <a:t>Orthophoric</a:t>
                      </a:r>
                      <a:endParaRPr lang="en-IN" sz="2000" dirty="0">
                        <a:latin typeface="Times New Roman" panose="02020603050405020304" pitchFamily="18" charset="0"/>
                        <a:cs typeface="Times New Roman" panose="02020603050405020304" pitchFamily="18" charset="0"/>
                      </a:endParaRPr>
                    </a:p>
                  </a:txBody>
                  <a:tcPr/>
                </a:tc>
              </a:tr>
              <a:tr h="453793">
                <a:tc>
                  <a:txBody>
                    <a:bodyPr/>
                    <a:lstStyle/>
                    <a:p>
                      <a:r>
                        <a:rPr lang="en-IN" sz="2000" dirty="0" smtClean="0">
                          <a:latin typeface="Times New Roman" panose="02020603050405020304" pitchFamily="18" charset="0"/>
                          <a:cs typeface="Times New Roman" panose="02020603050405020304" pitchFamily="18" charset="0"/>
                        </a:rPr>
                        <a:t>Eyelids</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dirty="0" smtClean="0">
                          <a:latin typeface="Times New Roman" panose="02020603050405020304" pitchFamily="18" charset="0"/>
                          <a:cs typeface="Times New Roman" panose="02020603050405020304" pitchFamily="18" charset="0"/>
                        </a:rPr>
                        <a:t>Normal   (Palpebral fissure</a:t>
                      </a:r>
                    </a:p>
                    <a:p>
                      <a:r>
                        <a:rPr lang="en-IN" sz="2000" dirty="0" smtClean="0">
                          <a:latin typeface="Times New Roman" panose="02020603050405020304" pitchFamily="18" charset="0"/>
                          <a:cs typeface="Times New Roman" panose="02020603050405020304" pitchFamily="18" charset="0"/>
                        </a:rPr>
                        <a:t>height- 9mm)</a:t>
                      </a:r>
                    </a:p>
                  </a:txBody>
                  <a:tcPr/>
                </a:tc>
                <a:tc>
                  <a:txBody>
                    <a:bodyPr/>
                    <a:lstStyle/>
                    <a:p>
                      <a:r>
                        <a:rPr lang="en-IN" sz="2000" b="0" dirty="0" smtClean="0">
                          <a:solidFill>
                            <a:srgbClr val="C00000"/>
                          </a:solidFill>
                          <a:latin typeface="Times New Roman" panose="02020603050405020304" pitchFamily="18" charset="0"/>
                          <a:cs typeface="Times New Roman" panose="02020603050405020304" pitchFamily="18" charset="0"/>
                        </a:rPr>
                        <a:t>Ptosis</a:t>
                      </a:r>
                      <a:r>
                        <a:rPr lang="en-IN" sz="2000" b="0" baseline="0" dirty="0" smtClean="0">
                          <a:solidFill>
                            <a:srgbClr val="C00000"/>
                          </a:solidFill>
                          <a:latin typeface="Times New Roman" panose="02020603050405020304" pitchFamily="18" charset="0"/>
                          <a:cs typeface="Times New Roman" panose="02020603050405020304" pitchFamily="18" charset="0"/>
                        </a:rPr>
                        <a:t> (Palpebral fissure</a:t>
                      </a:r>
                    </a:p>
                    <a:p>
                      <a:r>
                        <a:rPr lang="en-IN" sz="2000" b="0" baseline="0" dirty="0" smtClean="0">
                          <a:solidFill>
                            <a:srgbClr val="C00000"/>
                          </a:solidFill>
                          <a:latin typeface="Times New Roman" panose="02020603050405020304" pitchFamily="18" charset="0"/>
                          <a:cs typeface="Times New Roman" panose="02020603050405020304" pitchFamily="18" charset="0"/>
                        </a:rPr>
                        <a:t> height 6mm)</a:t>
                      </a:r>
                    </a:p>
                    <a:p>
                      <a:r>
                        <a:rPr lang="en-US" sz="2000" b="0" baseline="0" dirty="0" smtClean="0">
                          <a:solidFill>
                            <a:srgbClr val="C00000"/>
                          </a:solidFill>
                          <a:latin typeface="Times New Roman" panose="02020603050405020304" pitchFamily="18" charset="0"/>
                          <a:cs typeface="Times New Roman" panose="02020603050405020304" pitchFamily="18" charset="0"/>
                        </a:rPr>
                        <a:t>Moderate Diffuse upper eyelid edema . tenderness, local rise of temp, redness + , skin was tense</a:t>
                      </a:r>
                      <a:r>
                        <a:rPr lang="en-US" sz="2000" b="0" baseline="0" dirty="0" smtClean="0">
                          <a:latin typeface="Times New Roman" panose="02020603050405020304" pitchFamily="18" charset="0"/>
                          <a:cs typeface="Times New Roman" panose="02020603050405020304" pitchFamily="18" charset="0"/>
                        </a:rPr>
                        <a:t>.</a:t>
                      </a:r>
                      <a:endParaRPr lang="en-IN" sz="2000" b="0" dirty="0">
                        <a:latin typeface="Times New Roman" panose="02020603050405020304" pitchFamily="18" charset="0"/>
                        <a:cs typeface="Times New Roman" panose="02020603050405020304" pitchFamily="18" charset="0"/>
                      </a:endParaRPr>
                    </a:p>
                  </a:txBody>
                  <a:tcPr/>
                </a:tc>
              </a:tr>
              <a:tr h="453793">
                <a:tc>
                  <a:txBody>
                    <a:bodyPr/>
                    <a:lstStyle/>
                    <a:p>
                      <a:r>
                        <a:rPr lang="en-IN" sz="2000" dirty="0" smtClean="0">
                          <a:latin typeface="Times New Roman" panose="02020603050405020304" pitchFamily="18" charset="0"/>
                          <a:cs typeface="Times New Roman" panose="02020603050405020304" pitchFamily="18" charset="0"/>
                        </a:rPr>
                        <a:t>Eye brows</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Raised</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dirty="0" smtClean="0">
                          <a:latin typeface="Times New Roman" panose="02020603050405020304" pitchFamily="18" charset="0"/>
                          <a:cs typeface="Times New Roman" panose="02020603050405020304" pitchFamily="18" charset="0"/>
                        </a:rPr>
                        <a:t>N</a:t>
                      </a:r>
                      <a:endParaRPr lang="en-IN" sz="2000" dirty="0">
                        <a:latin typeface="Times New Roman" panose="02020603050405020304" pitchFamily="18" charset="0"/>
                        <a:cs typeface="Times New Roman" panose="02020603050405020304" pitchFamily="18" charset="0"/>
                      </a:endParaRPr>
                    </a:p>
                  </a:txBody>
                  <a:tcPr/>
                </a:tc>
              </a:tr>
              <a:tr h="453793">
                <a:tc>
                  <a:txBody>
                    <a:bodyPr/>
                    <a:lstStyle/>
                    <a:p>
                      <a:r>
                        <a:rPr lang="en-IN" sz="2000" dirty="0" smtClean="0">
                          <a:latin typeface="Times New Roman" panose="02020603050405020304" pitchFamily="18" charset="0"/>
                          <a:cs typeface="Times New Roman" panose="02020603050405020304" pitchFamily="18" charset="0"/>
                        </a:rPr>
                        <a:t>Orbit</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dirty="0" smtClean="0">
                          <a:latin typeface="Times New Roman" panose="02020603050405020304" pitchFamily="18" charset="0"/>
                          <a:cs typeface="Times New Roman" panose="02020603050405020304" pitchFamily="18" charset="0"/>
                        </a:rPr>
                        <a:t>N    17mm</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dirty="0" smtClean="0">
                          <a:latin typeface="Times New Roman" panose="02020603050405020304" pitchFamily="18" charset="0"/>
                          <a:cs typeface="Times New Roman" panose="02020603050405020304" pitchFamily="18" charset="0"/>
                        </a:rPr>
                        <a:t>N     19mm</a:t>
                      </a:r>
                      <a:endParaRPr lang="en-IN" sz="2000" dirty="0">
                        <a:latin typeface="Times New Roman" panose="02020603050405020304" pitchFamily="18" charset="0"/>
                        <a:cs typeface="Times New Roman" panose="02020603050405020304" pitchFamily="18" charset="0"/>
                      </a:endParaRPr>
                    </a:p>
                  </a:txBody>
                  <a:tcPr/>
                </a:tc>
              </a:tr>
            </a:tbl>
          </a:graphicData>
        </a:graphic>
      </p:graphicFrame>
      <p:cxnSp>
        <p:nvCxnSpPr>
          <p:cNvPr id="6" name="Straight Arrow Connector 5"/>
          <p:cNvCxnSpPr/>
          <p:nvPr/>
        </p:nvCxnSpPr>
        <p:spPr>
          <a:xfrm>
            <a:off x="6920751" y="3453810"/>
            <a:ext cx="119230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044588" y="3504544"/>
            <a:ext cx="110714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173797" y="2300141"/>
            <a:ext cx="2384981" cy="914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ounded Rectangle 7"/>
          <p:cNvSpPr/>
          <p:nvPr/>
        </p:nvSpPr>
        <p:spPr>
          <a:xfrm>
            <a:off x="6843859" y="4157221"/>
            <a:ext cx="4213781" cy="160255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52027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691" y="365125"/>
            <a:ext cx="5132109" cy="5762298"/>
          </a:xfrm>
        </p:spPr>
        <p:txBody>
          <a:bodyPr>
            <a:normAutofit/>
          </a:bodyPr>
          <a:lstStyle/>
          <a:p>
            <a:r>
              <a:rPr lang="en-US" sz="3600" dirty="0" smtClean="0">
                <a:latin typeface="Times New Roman" pitchFamily="18" charset="0"/>
                <a:cs typeface="Times New Roman" pitchFamily="18" charset="0"/>
              </a:rPr>
              <a:t>LE</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Restricted eye movements in </a:t>
            </a:r>
            <a:r>
              <a:rPr lang="en-US" sz="3600" dirty="0" err="1" smtClean="0">
                <a:latin typeface="Times New Roman" pitchFamily="18" charset="0"/>
                <a:cs typeface="Times New Roman" pitchFamily="18" charset="0"/>
              </a:rPr>
              <a:t>upgaze</a:t>
            </a:r>
            <a:r>
              <a:rPr lang="en-US" sz="3600" dirty="0" smtClean="0">
                <a:latin typeface="Times New Roman" pitchFamily="18" charset="0"/>
                <a:cs typeface="Times New Roman" pitchFamily="18" charset="0"/>
              </a:rPr>
              <a:t> with diplopia</a:t>
            </a:r>
            <a:endParaRPr lang="en-IN" sz="3600" dirty="0">
              <a:latin typeface="Times New Roman" pitchFamily="18" charset="0"/>
              <a:cs typeface="Times New Roman" pitchFamily="18" charset="0"/>
            </a:endParaRPr>
          </a:p>
        </p:txBody>
      </p:sp>
      <p:pic>
        <p:nvPicPr>
          <p:cNvPr id="1026" name="Picture 2" descr="C:\Users\CHAITALI\Downloads\IMG-20191112-WA0015.jpg"/>
          <p:cNvPicPr>
            <a:picLocks noChangeAspect="1" noChangeArrowheads="1"/>
          </p:cNvPicPr>
          <p:nvPr/>
        </p:nvPicPr>
        <p:blipFill rotWithShape="1">
          <a:blip r:embed="rId2">
            <a:extLst>
              <a:ext uri="{28A0092B-C50C-407E-A947-70E740481C1C}">
                <a14:useLocalDpi xmlns:a14="http://schemas.microsoft.com/office/drawing/2010/main" val="0"/>
              </a:ext>
            </a:extLst>
          </a:blip>
          <a:srcRect l="8734" t="3878" r="1647" b="5186"/>
          <a:stretch/>
        </p:blipFill>
        <p:spPr bwMode="auto">
          <a:xfrm>
            <a:off x="509047" y="1112363"/>
            <a:ext cx="5081048" cy="43080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55423" y="3440783"/>
            <a:ext cx="3619892" cy="16779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7952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25507"/>
            <a:ext cx="11698941" cy="6481482"/>
          </a:xfrm>
        </p:spPr>
        <p:txBody>
          <a:bodyPr>
            <a:normAutofit fontScale="90000"/>
          </a:bodyPr>
          <a:lstStyle/>
          <a:p>
            <a:r>
              <a:rPr lang="en-IN" sz="3600" dirty="0" smtClean="0">
                <a:latin typeface="Times New Roman" panose="02020603050405020304" pitchFamily="18" charset="0"/>
                <a:cs typeface="Times New Roman" panose="02020603050405020304" pitchFamily="18" charset="0"/>
              </a:rPr>
              <a:t/>
            </a:r>
            <a:br>
              <a:rPr lang="en-IN" sz="3600" dirty="0" smtClean="0">
                <a:latin typeface="Times New Roman" panose="02020603050405020304" pitchFamily="18" charset="0"/>
                <a:cs typeface="Times New Roman" panose="02020603050405020304" pitchFamily="18" charset="0"/>
              </a:rPr>
            </a:br>
            <a:r>
              <a:rPr lang="en-IN" sz="3600" dirty="0" smtClean="0">
                <a:latin typeface="Times New Roman" panose="02020603050405020304" pitchFamily="18" charset="0"/>
                <a:cs typeface="Times New Roman" panose="02020603050405020304" pitchFamily="18" charset="0"/>
              </a:rPr>
              <a:t>ANTERIOR SEGMENT EXAMINATION</a:t>
            </a: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a:t/>
            </a:r>
            <a:br>
              <a:rPr lang="en-IN" dirty="0"/>
            </a:br>
            <a:r>
              <a:rPr lang="en-IN" dirty="0" smtClean="0"/>
              <a:t/>
            </a:r>
            <a:br>
              <a:rPr lang="en-IN" dirty="0" smtClean="0"/>
            </a:br>
            <a:r>
              <a:rPr lang="en-IN" dirty="0"/>
              <a:t/>
            </a:r>
            <a:br>
              <a:rPr lang="en-IN" dirty="0"/>
            </a:br>
            <a:r>
              <a:rPr lang="en-IN" sz="3600" dirty="0"/>
              <a:t/>
            </a:r>
            <a:br>
              <a:rPr lang="en-IN" sz="3600" dirty="0"/>
            </a:br>
            <a:r>
              <a:rPr lang="en-IN" sz="3600" dirty="0" smtClean="0">
                <a:latin typeface="Times New Roman" panose="02020603050405020304" pitchFamily="18" charset="0"/>
                <a:cs typeface="Times New Roman" panose="02020603050405020304" pitchFamily="18" charset="0"/>
              </a:rPr>
              <a:t>Fundus- BE WNL</a:t>
            </a:r>
            <a:br>
              <a:rPr lang="en-IN" sz="3600" dirty="0" smtClean="0">
                <a:latin typeface="Times New Roman" panose="02020603050405020304" pitchFamily="18" charset="0"/>
                <a:cs typeface="Times New Roman" panose="02020603050405020304" pitchFamily="18" charset="0"/>
              </a:rPr>
            </a:br>
            <a:r>
              <a:rPr lang="en-IN" dirty="0"/>
              <a:t/>
            </a:r>
            <a:br>
              <a:rPr lang="en-IN" dirty="0"/>
            </a:br>
            <a:r>
              <a:rPr lang="en-IN" dirty="0" smtClean="0"/>
              <a:t/>
            </a:r>
            <a:br>
              <a:rPr lang="en-IN" dirty="0" smtClean="0"/>
            </a:br>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3931317148"/>
              </p:ext>
            </p:extLst>
          </p:nvPr>
        </p:nvGraphicFramePr>
        <p:xfrm>
          <a:off x="600635" y="719666"/>
          <a:ext cx="10847295" cy="3233328"/>
        </p:xfrm>
        <a:graphic>
          <a:graphicData uri="http://schemas.openxmlformats.org/drawingml/2006/table">
            <a:tbl>
              <a:tblPr firstRow="1" bandRow="1">
                <a:tableStyleId>{5C22544A-7EE6-4342-B048-85BDC9FD1C3A}</a:tableStyleId>
              </a:tblPr>
              <a:tblGrid>
                <a:gridCol w="2931459"/>
                <a:gridCol w="3872753"/>
                <a:gridCol w="4043083"/>
              </a:tblGrid>
              <a:tr h="461904">
                <a:tc>
                  <a:txBody>
                    <a:bodyPr/>
                    <a:lstStyle/>
                    <a:p>
                      <a:endParaRPr lang="en-IN" dirty="0"/>
                    </a:p>
                  </a:txBody>
                  <a:tcPr/>
                </a:tc>
                <a:tc>
                  <a:txBody>
                    <a:bodyPr/>
                    <a:lstStyle/>
                    <a:p>
                      <a:r>
                        <a:rPr lang="en-IN" sz="2000" smtClean="0">
                          <a:solidFill>
                            <a:schemeClr val="tx1"/>
                          </a:solidFill>
                          <a:latin typeface="Times New Roman" panose="02020603050405020304" pitchFamily="18" charset="0"/>
                          <a:cs typeface="Times New Roman" panose="02020603050405020304" pitchFamily="18" charset="0"/>
                        </a:rPr>
                        <a:t>RE</a:t>
                      </a:r>
                      <a:endParaRPr lang="en-IN" sz="200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IN" sz="2000" smtClean="0">
                          <a:solidFill>
                            <a:schemeClr val="tx1"/>
                          </a:solidFill>
                          <a:latin typeface="Times New Roman" panose="02020603050405020304" pitchFamily="18" charset="0"/>
                          <a:cs typeface="Times New Roman" panose="02020603050405020304" pitchFamily="18" charset="0"/>
                        </a:rPr>
                        <a:t>LE</a:t>
                      </a:r>
                      <a:endParaRPr lang="en-IN" sz="2000">
                        <a:solidFill>
                          <a:schemeClr val="tx1"/>
                        </a:solidFill>
                        <a:latin typeface="Times New Roman" panose="02020603050405020304" pitchFamily="18" charset="0"/>
                        <a:cs typeface="Times New Roman" panose="02020603050405020304" pitchFamily="18" charset="0"/>
                      </a:endParaRPr>
                    </a:p>
                  </a:txBody>
                  <a:tcPr/>
                </a:tc>
              </a:tr>
              <a:tr h="461904">
                <a:tc>
                  <a:txBody>
                    <a:bodyPr/>
                    <a:lstStyle/>
                    <a:p>
                      <a:r>
                        <a:rPr lang="en-IN" smtClean="0">
                          <a:latin typeface="Times New Roman" panose="02020603050405020304" pitchFamily="18" charset="0"/>
                          <a:cs typeface="Times New Roman" panose="02020603050405020304" pitchFamily="18" charset="0"/>
                        </a:rPr>
                        <a:t>Conjunctiva</a:t>
                      </a:r>
                      <a:endParaRPr lang="en-IN">
                        <a:latin typeface="Times New Roman" panose="02020603050405020304" pitchFamily="18" charset="0"/>
                        <a:cs typeface="Times New Roman" panose="02020603050405020304" pitchFamily="18" charset="0"/>
                      </a:endParaRPr>
                    </a:p>
                  </a:txBody>
                  <a:tcPr/>
                </a:tc>
                <a:tc>
                  <a:txBody>
                    <a:bodyPr/>
                    <a:lstStyle/>
                    <a:p>
                      <a:r>
                        <a:rPr lang="en-IN" smtClean="0">
                          <a:latin typeface="Times New Roman" panose="02020603050405020304" pitchFamily="18" charset="0"/>
                          <a:cs typeface="Times New Roman" panose="02020603050405020304" pitchFamily="18" charset="0"/>
                        </a:rPr>
                        <a:t>N</a:t>
                      </a:r>
                      <a:endParaRPr lang="en-IN">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Mild</a:t>
                      </a:r>
                      <a:r>
                        <a:rPr lang="en-US" baseline="0" dirty="0" smtClean="0">
                          <a:latin typeface="Times New Roman" panose="02020603050405020304" pitchFamily="18" charset="0"/>
                          <a:cs typeface="Times New Roman" panose="02020603050405020304" pitchFamily="18" charset="0"/>
                        </a:rPr>
                        <a:t> congestion</a:t>
                      </a:r>
                      <a:endParaRPr lang="en-IN" dirty="0">
                        <a:latin typeface="Times New Roman" panose="02020603050405020304" pitchFamily="18" charset="0"/>
                        <a:cs typeface="Times New Roman" panose="02020603050405020304" pitchFamily="18" charset="0"/>
                      </a:endParaRPr>
                    </a:p>
                  </a:txBody>
                  <a:tcPr/>
                </a:tc>
              </a:tr>
              <a:tr h="461904">
                <a:tc>
                  <a:txBody>
                    <a:bodyPr/>
                    <a:lstStyle/>
                    <a:p>
                      <a:r>
                        <a:rPr lang="en-IN" smtClean="0">
                          <a:latin typeface="Times New Roman" panose="02020603050405020304" pitchFamily="18" charset="0"/>
                          <a:cs typeface="Times New Roman" panose="02020603050405020304" pitchFamily="18" charset="0"/>
                        </a:rPr>
                        <a:t>Cornea</a:t>
                      </a:r>
                      <a:endParaRPr lang="en-IN">
                        <a:latin typeface="Times New Roman" panose="02020603050405020304" pitchFamily="18" charset="0"/>
                        <a:cs typeface="Times New Roman" panose="02020603050405020304" pitchFamily="18" charset="0"/>
                      </a:endParaRPr>
                    </a:p>
                  </a:txBody>
                  <a:tcPr/>
                </a:tc>
                <a:tc>
                  <a:txBody>
                    <a:bodyPr/>
                    <a:lstStyle/>
                    <a:p>
                      <a:r>
                        <a:rPr lang="en-IN" smtClean="0">
                          <a:latin typeface="Times New Roman" panose="02020603050405020304" pitchFamily="18" charset="0"/>
                          <a:cs typeface="Times New Roman" panose="02020603050405020304" pitchFamily="18" charset="0"/>
                        </a:rPr>
                        <a:t>Clear</a:t>
                      </a:r>
                      <a:endParaRPr lang="en-IN">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Clear</a:t>
                      </a:r>
                      <a:endParaRPr lang="en-IN" dirty="0">
                        <a:latin typeface="Times New Roman" panose="02020603050405020304" pitchFamily="18" charset="0"/>
                        <a:cs typeface="Times New Roman" panose="02020603050405020304" pitchFamily="18" charset="0"/>
                      </a:endParaRPr>
                    </a:p>
                  </a:txBody>
                  <a:tcPr/>
                </a:tc>
              </a:tr>
              <a:tr h="461904">
                <a:tc>
                  <a:txBody>
                    <a:bodyPr/>
                    <a:lstStyle/>
                    <a:p>
                      <a:r>
                        <a:rPr lang="en-IN" smtClean="0">
                          <a:latin typeface="Times New Roman" panose="02020603050405020304" pitchFamily="18" charset="0"/>
                          <a:cs typeface="Times New Roman" panose="02020603050405020304" pitchFamily="18" charset="0"/>
                        </a:rPr>
                        <a:t>Anterior Chamber</a:t>
                      </a:r>
                      <a:endParaRPr lang="en-IN">
                        <a:latin typeface="Times New Roman" panose="02020603050405020304" pitchFamily="18" charset="0"/>
                        <a:cs typeface="Times New Roman" panose="02020603050405020304" pitchFamily="18" charset="0"/>
                      </a:endParaRPr>
                    </a:p>
                  </a:txBody>
                  <a:tcPr/>
                </a:tc>
                <a:tc>
                  <a:txBody>
                    <a:bodyPr/>
                    <a:lstStyle/>
                    <a:p>
                      <a:r>
                        <a:rPr lang="en-IN" smtClean="0">
                          <a:latin typeface="Times New Roman" panose="02020603050405020304" pitchFamily="18" charset="0"/>
                          <a:cs typeface="Times New Roman" panose="02020603050405020304" pitchFamily="18" charset="0"/>
                        </a:rPr>
                        <a:t>N Depth</a:t>
                      </a:r>
                      <a:endParaRPr lang="en-IN">
                        <a:latin typeface="Times New Roman" panose="02020603050405020304" pitchFamily="18" charset="0"/>
                        <a:cs typeface="Times New Roman" panose="02020603050405020304" pitchFamily="18" charset="0"/>
                      </a:endParaRPr>
                    </a:p>
                  </a:txBody>
                  <a:tcPr/>
                </a:tc>
                <a:tc>
                  <a:txBody>
                    <a:bodyPr/>
                    <a:lstStyle/>
                    <a:p>
                      <a:r>
                        <a:rPr lang="en-IN" smtClean="0">
                          <a:latin typeface="Times New Roman" panose="02020603050405020304" pitchFamily="18" charset="0"/>
                          <a:cs typeface="Times New Roman" panose="02020603050405020304" pitchFamily="18" charset="0"/>
                        </a:rPr>
                        <a:t>N Depth</a:t>
                      </a:r>
                      <a:endParaRPr lang="en-IN">
                        <a:latin typeface="Times New Roman" panose="02020603050405020304" pitchFamily="18" charset="0"/>
                        <a:cs typeface="Times New Roman" panose="02020603050405020304" pitchFamily="18" charset="0"/>
                      </a:endParaRPr>
                    </a:p>
                  </a:txBody>
                  <a:tcPr/>
                </a:tc>
              </a:tr>
              <a:tr h="461904">
                <a:tc>
                  <a:txBody>
                    <a:bodyPr/>
                    <a:lstStyle/>
                    <a:p>
                      <a:r>
                        <a:rPr lang="en-IN" smtClean="0">
                          <a:latin typeface="Times New Roman" panose="02020603050405020304" pitchFamily="18" charset="0"/>
                          <a:cs typeface="Times New Roman" panose="02020603050405020304" pitchFamily="18" charset="0"/>
                        </a:rPr>
                        <a:t>Iris</a:t>
                      </a:r>
                      <a:endParaRPr lang="en-IN">
                        <a:latin typeface="Times New Roman" panose="02020603050405020304" pitchFamily="18" charset="0"/>
                        <a:cs typeface="Times New Roman" panose="02020603050405020304" pitchFamily="18" charset="0"/>
                      </a:endParaRPr>
                    </a:p>
                  </a:txBody>
                  <a:tcPr/>
                </a:tc>
                <a:tc>
                  <a:txBody>
                    <a:bodyPr/>
                    <a:lstStyle/>
                    <a:p>
                      <a:r>
                        <a:rPr lang="en-IN" smtClean="0">
                          <a:latin typeface="Times New Roman" panose="02020603050405020304" pitchFamily="18" charset="0"/>
                          <a:cs typeface="Times New Roman" panose="02020603050405020304" pitchFamily="18" charset="0"/>
                        </a:rPr>
                        <a:t>N Pattern</a:t>
                      </a:r>
                      <a:endParaRPr lang="en-IN">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mtClean="0">
                          <a:latin typeface="Times New Roman" panose="02020603050405020304" pitchFamily="18" charset="0"/>
                          <a:cs typeface="Times New Roman" panose="02020603050405020304" pitchFamily="18" charset="0"/>
                        </a:rPr>
                        <a:t>N Pattern</a:t>
                      </a:r>
                    </a:p>
                  </a:txBody>
                  <a:tcPr/>
                </a:tc>
              </a:tr>
              <a:tr h="461904">
                <a:tc>
                  <a:txBody>
                    <a:bodyPr/>
                    <a:lstStyle/>
                    <a:p>
                      <a:r>
                        <a:rPr lang="en-IN" smtClean="0">
                          <a:latin typeface="Times New Roman" panose="02020603050405020304" pitchFamily="18" charset="0"/>
                          <a:cs typeface="Times New Roman" panose="02020603050405020304" pitchFamily="18" charset="0"/>
                        </a:rPr>
                        <a:t>Pupil</a:t>
                      </a:r>
                      <a:endParaRPr lang="en-IN">
                        <a:latin typeface="Times New Roman" panose="02020603050405020304" pitchFamily="18" charset="0"/>
                        <a:cs typeface="Times New Roman" panose="02020603050405020304" pitchFamily="18" charset="0"/>
                      </a:endParaRPr>
                    </a:p>
                  </a:txBody>
                  <a:tcPr/>
                </a:tc>
                <a:tc>
                  <a:txBody>
                    <a:bodyPr/>
                    <a:lstStyle/>
                    <a:p>
                      <a:r>
                        <a:rPr lang="en-IN" smtClean="0">
                          <a:latin typeface="Times New Roman" panose="02020603050405020304" pitchFamily="18" charset="0"/>
                          <a:cs typeface="Times New Roman" panose="02020603050405020304" pitchFamily="18" charset="0"/>
                        </a:rPr>
                        <a:t>C/C/ RTL</a:t>
                      </a:r>
                      <a:endParaRPr lang="en-IN">
                        <a:latin typeface="Times New Roman" panose="02020603050405020304" pitchFamily="18" charset="0"/>
                        <a:cs typeface="Times New Roman" panose="02020603050405020304" pitchFamily="18" charset="0"/>
                      </a:endParaRPr>
                    </a:p>
                  </a:txBody>
                  <a:tcPr/>
                </a:tc>
                <a:tc>
                  <a:txBody>
                    <a:bodyPr/>
                    <a:lstStyle/>
                    <a:p>
                      <a:r>
                        <a:rPr lang="en-IN" smtClean="0">
                          <a:latin typeface="Times New Roman" panose="02020603050405020304" pitchFamily="18" charset="0"/>
                          <a:cs typeface="Times New Roman" panose="02020603050405020304" pitchFamily="18" charset="0"/>
                        </a:rPr>
                        <a:t>C/C/RTL</a:t>
                      </a:r>
                      <a:endParaRPr lang="en-IN">
                        <a:latin typeface="Times New Roman" panose="02020603050405020304" pitchFamily="18" charset="0"/>
                        <a:cs typeface="Times New Roman" panose="02020603050405020304" pitchFamily="18" charset="0"/>
                      </a:endParaRPr>
                    </a:p>
                  </a:txBody>
                  <a:tcPr/>
                </a:tc>
              </a:tr>
              <a:tr h="461904">
                <a:tc>
                  <a:txBody>
                    <a:bodyPr/>
                    <a:lstStyle/>
                    <a:p>
                      <a:r>
                        <a:rPr lang="en-IN" smtClean="0">
                          <a:latin typeface="Times New Roman" panose="02020603050405020304" pitchFamily="18" charset="0"/>
                          <a:cs typeface="Times New Roman" panose="02020603050405020304" pitchFamily="18" charset="0"/>
                        </a:rPr>
                        <a:t>Lens</a:t>
                      </a:r>
                      <a:endParaRPr lang="en-IN">
                        <a:latin typeface="Times New Roman" panose="02020603050405020304" pitchFamily="18" charset="0"/>
                        <a:cs typeface="Times New Roman" panose="02020603050405020304" pitchFamily="18" charset="0"/>
                      </a:endParaRPr>
                    </a:p>
                  </a:txBody>
                  <a:tcPr/>
                </a:tc>
                <a:tc>
                  <a:txBody>
                    <a:bodyPr/>
                    <a:lstStyle/>
                    <a:p>
                      <a:r>
                        <a:rPr lang="en-IN" smtClean="0">
                          <a:latin typeface="Times New Roman" panose="02020603050405020304" pitchFamily="18" charset="0"/>
                          <a:cs typeface="Times New Roman" panose="02020603050405020304" pitchFamily="18" charset="0"/>
                        </a:rPr>
                        <a:t>Clear</a:t>
                      </a:r>
                      <a:endParaRPr lang="en-IN">
                        <a:latin typeface="Times New Roman" panose="02020603050405020304" pitchFamily="18" charset="0"/>
                        <a:cs typeface="Times New Roman" panose="02020603050405020304" pitchFamily="18" charset="0"/>
                      </a:endParaRPr>
                    </a:p>
                  </a:txBody>
                  <a:tcPr/>
                </a:tc>
                <a:tc>
                  <a:txBody>
                    <a:bodyPr/>
                    <a:lstStyle/>
                    <a:p>
                      <a:r>
                        <a:rPr lang="en-IN" smtClean="0">
                          <a:latin typeface="Times New Roman" panose="02020603050405020304" pitchFamily="18" charset="0"/>
                          <a:cs typeface="Times New Roman" panose="02020603050405020304" pitchFamily="18" charset="0"/>
                        </a:rPr>
                        <a:t>Clear</a:t>
                      </a:r>
                      <a:endParaRPr lang="en-IN">
                        <a:latin typeface="Times New Roman" panose="02020603050405020304" pitchFamily="18" charset="0"/>
                        <a:cs typeface="Times New Roman" panose="02020603050405020304" pitchFamily="18" charset="0"/>
                      </a:endParaRPr>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5935366"/>
              </p:ext>
            </p:extLst>
          </p:nvPr>
        </p:nvGraphicFramePr>
        <p:xfrm>
          <a:off x="600635" y="5363384"/>
          <a:ext cx="10847295" cy="1112520"/>
        </p:xfrm>
        <a:graphic>
          <a:graphicData uri="http://schemas.openxmlformats.org/drawingml/2006/table">
            <a:tbl>
              <a:tblPr firstRow="1" bandRow="1">
                <a:tableStyleId>{5C22544A-7EE6-4342-B048-85BDC9FD1C3A}</a:tableStyleId>
              </a:tblPr>
              <a:tblGrid>
                <a:gridCol w="3003177"/>
                <a:gridCol w="3836894"/>
                <a:gridCol w="4007224"/>
              </a:tblGrid>
              <a:tr h="370840">
                <a:tc>
                  <a:txBody>
                    <a:bodyPr/>
                    <a:lstStyle/>
                    <a:p>
                      <a:endParaRPr lang="en-IN"/>
                    </a:p>
                  </a:txBody>
                  <a:tcPr/>
                </a:tc>
                <a:tc>
                  <a:txBody>
                    <a:bodyPr/>
                    <a:lstStyle/>
                    <a:p>
                      <a:r>
                        <a:rPr lang="en-IN" smtClean="0">
                          <a:solidFill>
                            <a:schemeClr val="tx1"/>
                          </a:solidFill>
                          <a:latin typeface="Times New Roman" panose="02020603050405020304" pitchFamily="18" charset="0"/>
                          <a:cs typeface="Times New Roman" panose="02020603050405020304" pitchFamily="18" charset="0"/>
                        </a:rPr>
                        <a:t>RE</a:t>
                      </a:r>
                      <a:endParaRPr lang="en-IN">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IN" smtClean="0">
                          <a:solidFill>
                            <a:schemeClr val="tx1"/>
                          </a:solidFill>
                          <a:latin typeface="Times New Roman" panose="02020603050405020304" pitchFamily="18" charset="0"/>
                          <a:cs typeface="Times New Roman" panose="02020603050405020304" pitchFamily="18" charset="0"/>
                        </a:rPr>
                        <a:t>LE</a:t>
                      </a:r>
                      <a:endParaRPr lang="en-IN">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r>
                        <a:rPr lang="en-IN" smtClean="0">
                          <a:latin typeface="Times New Roman" panose="02020603050405020304" pitchFamily="18" charset="0"/>
                          <a:cs typeface="Times New Roman" panose="02020603050405020304" pitchFamily="18" charset="0"/>
                        </a:rPr>
                        <a:t>IOP</a:t>
                      </a:r>
                      <a:endParaRPr lang="en-IN">
                        <a:latin typeface="Times New Roman" panose="02020603050405020304" pitchFamily="18" charset="0"/>
                        <a:cs typeface="Times New Roman" panose="02020603050405020304" pitchFamily="18" charset="0"/>
                      </a:endParaRPr>
                    </a:p>
                  </a:txBody>
                  <a:tcPr/>
                </a:tc>
                <a:tc>
                  <a:txBody>
                    <a:bodyPr/>
                    <a:lstStyle/>
                    <a:p>
                      <a:r>
                        <a:rPr lang="en-IN" smtClean="0">
                          <a:latin typeface="Times New Roman" panose="02020603050405020304" pitchFamily="18" charset="0"/>
                          <a:cs typeface="Times New Roman" panose="02020603050405020304" pitchFamily="18" charset="0"/>
                        </a:rPr>
                        <a:t>14 mm of Hg</a:t>
                      </a:r>
                      <a:endParaRPr lang="en-IN">
                        <a:latin typeface="Times New Roman" panose="02020603050405020304" pitchFamily="18" charset="0"/>
                        <a:cs typeface="Times New Roman" panose="02020603050405020304" pitchFamily="18" charset="0"/>
                      </a:endParaRPr>
                    </a:p>
                  </a:txBody>
                  <a:tcPr/>
                </a:tc>
                <a:tc>
                  <a:txBody>
                    <a:bodyPr/>
                    <a:lstStyle/>
                    <a:p>
                      <a:r>
                        <a:rPr lang="en-IN" smtClean="0">
                          <a:latin typeface="Times New Roman" panose="02020603050405020304" pitchFamily="18" charset="0"/>
                          <a:cs typeface="Times New Roman" panose="02020603050405020304" pitchFamily="18" charset="0"/>
                        </a:rPr>
                        <a:t>14 mm of Hg</a:t>
                      </a:r>
                      <a:endParaRPr lang="en-IN">
                        <a:latin typeface="Times New Roman" panose="02020603050405020304" pitchFamily="18" charset="0"/>
                        <a:cs typeface="Times New Roman" panose="02020603050405020304" pitchFamily="18" charset="0"/>
                      </a:endParaRPr>
                    </a:p>
                  </a:txBody>
                  <a:tcPr/>
                </a:tc>
              </a:tr>
              <a:tr h="370840">
                <a:tc>
                  <a:txBody>
                    <a:bodyPr/>
                    <a:lstStyle/>
                    <a:p>
                      <a:r>
                        <a:rPr lang="en-IN" smtClean="0">
                          <a:latin typeface="Times New Roman" panose="02020603050405020304" pitchFamily="18" charset="0"/>
                          <a:cs typeface="Times New Roman" panose="02020603050405020304" pitchFamily="18" charset="0"/>
                        </a:rPr>
                        <a:t>SAC</a:t>
                      </a:r>
                      <a:endParaRPr lang="en-IN">
                        <a:latin typeface="Times New Roman" panose="02020603050405020304" pitchFamily="18" charset="0"/>
                        <a:cs typeface="Times New Roman" panose="02020603050405020304" pitchFamily="18" charset="0"/>
                      </a:endParaRPr>
                    </a:p>
                  </a:txBody>
                  <a:tcPr/>
                </a:tc>
                <a:tc>
                  <a:txBody>
                    <a:bodyPr/>
                    <a:lstStyle/>
                    <a:p>
                      <a:r>
                        <a:rPr lang="en-IN" smtClean="0">
                          <a:latin typeface="Times New Roman" panose="02020603050405020304" pitchFamily="18" charset="0"/>
                          <a:cs typeface="Times New Roman" panose="02020603050405020304" pitchFamily="18" charset="0"/>
                        </a:rPr>
                        <a:t>Patent</a:t>
                      </a:r>
                      <a:endParaRPr lang="en-IN">
                        <a:latin typeface="Times New Roman" panose="02020603050405020304" pitchFamily="18" charset="0"/>
                        <a:cs typeface="Times New Roman" panose="02020603050405020304" pitchFamily="18" charset="0"/>
                      </a:endParaRPr>
                    </a:p>
                  </a:txBody>
                  <a:tcPr/>
                </a:tc>
                <a:tc>
                  <a:txBody>
                    <a:bodyPr/>
                    <a:lstStyle/>
                    <a:p>
                      <a:r>
                        <a:rPr lang="en-IN" smtClean="0">
                          <a:latin typeface="Times New Roman" panose="02020603050405020304" pitchFamily="18" charset="0"/>
                          <a:cs typeface="Times New Roman" panose="02020603050405020304" pitchFamily="18" charset="0"/>
                        </a:rPr>
                        <a:t>Patent</a:t>
                      </a:r>
                      <a:endParaRPr lang="en-IN">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65211228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57" y="372233"/>
            <a:ext cx="11838647" cy="6368431"/>
          </a:xfrm>
        </p:spPr>
        <p:txBody>
          <a:bodyPr/>
          <a:lstStyle/>
          <a:p>
            <a:r>
              <a:rPr lang="en-US" b="1" dirty="0" smtClean="0">
                <a:latin typeface="Times New Roman" pitchFamily="18" charset="0"/>
                <a:cs typeface="Times New Roman" pitchFamily="18" charset="0"/>
              </a:rPr>
              <a:t>DIFFERENTIAL DIAGNOSIS</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000" dirty="0">
                <a:latin typeface="Times New Roman" pitchFamily="18" charset="0"/>
                <a:cs typeface="Times New Roman" pitchFamily="18" charset="0"/>
              </a:rPr>
              <a:t>-Parasitic Infection of the Orbit</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a:t>
            </a:r>
            <a:r>
              <a:rPr lang="en-US" sz="4000" dirty="0">
                <a:latin typeface="Times New Roman" pitchFamily="18" charset="0"/>
                <a:cs typeface="Times New Roman" pitchFamily="18" charset="0"/>
              </a:rPr>
              <a:t>Orbital </a:t>
            </a:r>
            <a:r>
              <a:rPr lang="en-US" sz="4000" dirty="0" err="1">
                <a:latin typeface="Times New Roman" pitchFamily="18" charset="0"/>
                <a:cs typeface="Times New Roman" pitchFamily="18" charset="0"/>
              </a:rPr>
              <a:t>pseudotumour</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-Thyroid </a:t>
            </a:r>
            <a:r>
              <a:rPr lang="en-US" sz="4000" dirty="0">
                <a:latin typeface="Times New Roman" pitchFamily="18" charset="0"/>
                <a:cs typeface="Times New Roman" pitchFamily="18" charset="0"/>
              </a:rPr>
              <a:t>related </a:t>
            </a:r>
            <a:r>
              <a:rPr lang="en-US" sz="4000" dirty="0" err="1" smtClean="0">
                <a:latin typeface="Times New Roman" pitchFamily="18" charset="0"/>
                <a:cs typeface="Times New Roman" pitchFamily="18" charset="0"/>
              </a:rPr>
              <a:t>orbitopathy</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2489877022"/>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12852</TotalTime>
  <Words>283</Words>
  <Application>Microsoft Office PowerPoint</Application>
  <PresentationFormat>Widescreen</PresentationFormat>
  <Paragraphs>106</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Cambria</vt:lpstr>
      <vt:lpstr>Cooper Black</vt:lpstr>
      <vt:lpstr>Times New Roman</vt:lpstr>
      <vt:lpstr>TimesNewRomanPS</vt:lpstr>
      <vt:lpstr>TimesNewRomanPSMT</vt:lpstr>
      <vt:lpstr>Adjacency</vt:lpstr>
      <vt:lpstr>                AN UNUSUAL CASE OF      ORBITAL  CYSTICERCOSIS                           Dr. Chaitali Desai                                         Dr DY Patil Medical College,Pune                                                                                        </vt:lpstr>
      <vt:lpstr>A 25 year old housewife presented  with  LE  Drooping of upper eyelid            (Unilateral ptosis)                    1month        Pain        Redness</vt:lpstr>
      <vt:lpstr>No H/O diminution of vision  No H/O ocular trauma or foreign body. No H/O insect bite No H/O similar swelling around eye or on face No H/O heat or cold intolerance, weight gain or loss,swelling in the neck or palpitations. No H/O diurnal variations No H/O any aggravating or relieving factors</vt:lpstr>
      <vt:lpstr>Past History: No H/O of spectacle use or any ocular procedure  Medical History :-  No H/O HTN/ DM/ Thyroid disorders/ stroke /generalised weakness/ difficulty in movements or swallowing No H/O any known allergies or exposure to possible allergen. No H/O swelling anywhere else in the body.  Family History :- No such similar complaints  Personal History :- Sleep, bowel, bladder habits– WNL Non-vegetarian No addictions</vt:lpstr>
      <vt:lpstr>General examination:  Pt is conscious, co-operative and well oriented to time, place and person. P-88/min BP- 110/70 mm of Hg  Systemic examination: CVS,RS – NAD  P/A – No Organomegaly CNS – No neurosensory deficit, Cranial nerve exam - WNL  </vt:lpstr>
      <vt:lpstr> OCULAR EXAMINATION:            </vt:lpstr>
      <vt:lpstr>LE Restricted eye movements in upgaze with diplopia</vt:lpstr>
      <vt:lpstr> ANTERIOR SEGMENT EXAMINATION        Fundus- BE WNL   </vt:lpstr>
      <vt:lpstr>DIFFERENTIAL DIAGNOSIS:  -Parasitic Infection of the Orbit  -Orbital pseudotumour  -Thyroid related orbitopathy   </vt:lpstr>
      <vt:lpstr>B-SCAN (LE) Well defined anechoic lesion 11x8mm noted in the Superior Rectus Muscle with an echogenic focus within  most likely scolex  </vt:lpstr>
      <vt:lpstr>MRI Brain+Orbit  Well defined cystic lesion in the  Superior Rectus-LPS Muscle Complex appearing  hypointense on T1WI, hyperintense on T2WI  measuring 8.5x8x12mm. The cystic lesion shows  an eccentric nodule likely  scolex. Entire Superior Rectus  along with LPS appears  thickened </vt:lpstr>
      <vt:lpstr>INVESTIGATIONS</vt:lpstr>
      <vt:lpstr>DIAGNOSIS : Cysticercosis of LE Superior Rectus + LPS Muscle Complex.    </vt:lpstr>
      <vt:lpstr>TREATMENT -Tab Albendazole 15mg/kg (in divided dose) BD  for 1 month -Tab Prednisolone 1mg/kg OD tapered over 4 weeks.      a)Post treatment clinical photograph showing resolution of LE ptosis and  compensatory lid retraction in the RE     b)$ c) MRI after treatment shows  complete resolution of lesion in left superior rectus and LPS complex       </vt:lpstr>
      <vt:lpstr>At Presentation                         At 1 month of follow up</vt:lpstr>
      <vt:lpstr>                                                                              Discussion  Ocular cysticercosis is caused by Cysticercus cellulosae, which is a larval form of the pork tapeworm Taenia solium.  Cysticercosis is endemic in  Asia, Africa, South and Central America, Eastern Europe, Mexico and Russia.   Consumption of undercooked pork and use of contaminated vegetables or water can cause this infection.                       </vt:lpstr>
      <vt:lpstr> Cysticercosis primarily affects the central nervous system(CNS), subcutaneous tissue, external eye structures, muscles, and intraocular structures like vitreous and retina.  Ophthalmic cysticercosis can cause loss of vision, periorbital pain, scotoma and photopsia       </vt:lpstr>
      <vt:lpstr>Life Cycle  </vt:lpstr>
      <vt:lpstr>PowerPoint Presentation</vt:lpstr>
      <vt:lpstr>    </vt:lpstr>
      <vt:lpstr>Ocular cysticercosis can have varied clinical presentation which is non-specific and better diagnosed with thorough imaging  Judicious use of oral steroids and anti-parasitic agents help in remission of cyst and is the mainstay of treatment.  Therefore it is important to be aware of the clinical presentation of ophthalmic parasites for proper diagnosis and management, to prevent sight threatening and life threatening complications </vt:lpstr>
      <vt:lpstr>                        REFERENCES</vt:lpstr>
      <vt:lpstr>       THANK YOU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Divya</cp:lastModifiedBy>
  <cp:revision>170</cp:revision>
  <dcterms:created xsi:type="dcterms:W3CDTF">2019-11-20T04:06:35Z</dcterms:created>
  <dcterms:modified xsi:type="dcterms:W3CDTF">2019-12-27T07:34:33Z</dcterms:modified>
</cp:coreProperties>
</file>