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charts/style15.xml" ContentType="application/vnd.ms-office.chartstyl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rawings/drawing2.xml" ContentType="application/vnd.openxmlformats-officedocument.drawingml.chartshapes+xml"/>
  <Override PartName="/ppt/charts/colors6.xml" ContentType="application/vnd.ms-office.chartcolor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charts/chart17.xml" ContentType="application/vnd.openxmlformats-officedocument.drawingml.chart+xml"/>
  <Override PartName="/ppt/charts/colors16.xml" ContentType="application/vnd.ms-office.chartcolorstyle+xml"/>
  <Override PartName="/ppt/charts/style11.xml" ContentType="application/vnd.ms-office.chartstyl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charts/chart13.xml" ContentType="application/vnd.openxmlformats-officedocument.drawingml.chart+xml"/>
  <Override PartName="/ppt/notesSlides/notesSlide34.xml" ContentType="application/vnd.openxmlformats-officedocument.presentationml.notesSlide+xml"/>
  <Override PartName="/ppt/charts/colors2.xml" ContentType="application/vnd.ms-office.chartcolorstyl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charts/colors12.xml" ContentType="application/vnd.ms-office.chartcolorstyle+xml"/>
  <Override PartName="/ppt/charts/chart7.xml" ContentType="application/vnd.openxmlformats-officedocument.drawingml.chart+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charts/style9.xml" ContentType="application/vnd.ms-office.chartstyle+xml"/>
  <Default Extension="xlsx" ContentType="application/vnd.openxmlformats-officedocument.spreadsheetml.sheet"/>
  <Override PartName="/ppt/charts/chart3.xml" ContentType="application/vnd.openxmlformats-officedocument.drawingml.chart+xml"/>
  <Override PartName="/ppt/notesSlides/notesSlide7.xml" ContentType="application/vnd.openxmlformats-officedocument.presentationml.notesSlide+xml"/>
  <Override PartName="/ppt/drawings/drawing7.xml" ContentType="application/vnd.openxmlformats-officedocument.drawingml.chartshapes+xml"/>
  <Override PartName="/ppt/charts/style5.xml" ContentType="application/vnd.ms-office.chartstyle+xml"/>
  <Override PartName="/ppt/slides/slide9.xml" ContentType="application/vnd.openxmlformats-officedocument.presentationml.slide+xml"/>
  <Override PartName="/ppt/viewProps.xml" ContentType="application/vnd.openxmlformats-officedocument.presentationml.viewProps+xml"/>
  <Override PartName="/ppt/charts/style16.xml" ContentType="application/vnd.ms-office.chartstyl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Override PartName="/ppt/drawings/drawing3.xml" ContentType="application/vnd.openxmlformats-officedocument.drawingml.chartshapes+xml"/>
  <Default Extension="png" ContentType="image/png"/>
  <Override PartName="/ppt/charts/style1.xml" ContentType="application/vnd.ms-office.chartstyl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charts/colors17.xml" ContentType="application/vnd.ms-office.chartcolorstyle+xml"/>
  <Override PartName="/ppt/revisionInfo.xml" ContentType="application/vnd.ms-powerpoint.revisioninfo+xml"/>
  <Override PartName="/ppt/charts/style12.xml" ContentType="application/vnd.ms-office.chartstyle+xml"/>
  <Override PartName="/ppt/charts/colors7.xml" ContentType="application/vnd.ms-office.chartcolor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charts/chart14.xml" ContentType="application/vnd.openxmlformats-officedocument.drawingml.chart+xml"/>
  <Override PartName="/ppt/notesSlides/notesSlide35.xml" ContentType="application/vnd.openxmlformats-officedocument.presentationml.notesSlide+xml"/>
  <Override PartName="/docProps/app.xml" ContentType="application/vnd.openxmlformats-officedocument.extended-properties+xml"/>
  <Override PartName="/ppt/charts/colors13.xml" ContentType="application/vnd.ms-office.chartcolorstyle+xml"/>
  <Override PartName="/ppt/charts/colors3.xml" ContentType="application/vnd.ms-office.chartcolorstyle+xml"/>
  <Override PartName="/ppt/slides/slide11.xml" ContentType="application/vnd.openxmlformats-officedocument.presentationml.slide+xml"/>
  <Override PartName="/ppt/slides/slide40.xml" ContentType="application/vnd.openxmlformats-officedocument.presentationml.slide+xml"/>
  <Override PartName="/ppt/charts/chart8.xml" ContentType="application/vnd.openxmlformats-officedocument.drawingml.char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charts/chart6.xml" ContentType="application/vnd.openxmlformats-officedocument.drawingml.char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charts/chart10.xml" ContentType="application/vnd.openxmlformats-officedocument.drawingml.chart+xml"/>
  <Override PartName="/ppt/notesSlides/notesSlide20.xml" ContentType="application/vnd.openxmlformats-officedocument.presentationml.notesSlide+xml"/>
  <Override PartName="/ppt/comments/comment1.xml" ContentType="application/vnd.openxmlformats-officedocument.presentationml.comments+xml"/>
  <Override PartName="/ppt/notesSlides/notesSlide31.xml" ContentType="application/vnd.openxmlformats-officedocument.presentationml.notesSlide+xml"/>
  <Override PartName="/ppt/charts/style8.xml" ContentType="application/vnd.ms-office.chartstyle+xml"/>
  <Override PartName="/ppt/charts/chart4.xml" ContentType="application/vnd.openxmlformats-officedocument.drawingml.chart+xml"/>
  <Override PartName="/ppt/notesSlides/notesSlide6.xml" ContentType="application/vnd.openxmlformats-officedocument.presentationml.notesSlide+xml"/>
  <Override PartName="/ppt/drawings/drawing8.xml" ContentType="application/vnd.openxmlformats-officedocument.drawingml.chartshapes+xml"/>
  <Override PartName="/ppt/charts/style6.xml" ContentType="application/vnd.ms-office.chartstyle+xml"/>
  <Override PartName="/ppt/slides/slide8.xml" ContentType="application/vnd.openxmlformats-officedocument.presentationml.slide+xml"/>
  <Override PartName="/ppt/charts/chart2.xml" ContentType="application/vnd.openxmlformats-officedocument.drawingml.chart+xml"/>
  <Override PartName="/ppt/notesSlides/notesSlide4.xml" ContentType="application/vnd.openxmlformats-officedocument.presentationml.notesSlide+xml"/>
  <Override PartName="/ppt/drawings/drawing6.xml" ContentType="application/vnd.openxmlformats-officedocument.drawingml.chartshapes+xml"/>
  <Override PartName="/docProps/core.xml" ContentType="application/vnd.openxmlformats-package.core-properties+xml"/>
  <Override PartName="/ppt/charts/style4.xml" ContentType="application/vnd.ms-office.chartstyle+xml"/>
  <Override PartName="/ppt/charts/style17.xml" ContentType="application/vnd.ms-office.chartstyle+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rawings/drawing4.xml" ContentType="application/vnd.openxmlformats-officedocument.drawingml.chartshapes+xml"/>
  <Override PartName="/ppt/charts/colors8.xml" ContentType="application/vnd.ms-office.chartcolorstyle+xml"/>
  <Override PartName="/ppt/charts/style2.xml" ContentType="application/vnd.ms-office.chartstyl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charts/style13.xml" ContentType="application/vnd.ms-office.chartstyl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charts/colors4.xml" ContentType="application/vnd.ms-office.chartcolorstyl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charts/chart15.xml" ContentType="application/vnd.openxmlformats-officedocument.drawingml.chart+xml"/>
  <Override PartName="/ppt/charts/colors14.xml" ContentType="application/vnd.ms-office.chartcolorstyl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charts/colors10.xml" ContentType="application/vnd.ms-office.chartcolorstyle+xml"/>
  <Override PartName="/ppt/charts/style7.xml" ContentType="application/vnd.ms-office.chartstyle+xml"/>
  <Override PartName="/ppt/charts/chart5.xml" ContentType="application/vnd.openxmlformats-officedocument.drawingml.char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drawings/drawing5.xml" ContentType="application/vnd.openxmlformats-officedocument.drawingml.chartshapes+xml"/>
  <Override PartName="/ppt/charts/style3.xml" ContentType="application/vnd.ms-office.chartstyle+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Override PartName="/ppt/charts/colors9.xml" ContentType="application/vnd.ms-office.chartcolorstyle+xml"/>
  <Override PartName="/ppt/charts/style14.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drawings/drawing1.xml" ContentType="application/vnd.openxmlformats-officedocument.drawingml.chartshapes+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Default Extension="jpeg" ContentType="image/jpeg"/>
  <Override PartName="/ppt/charts/chart16.xml" ContentType="application/vnd.openxmlformats-officedocument.drawingml.chart+xml"/>
  <Override PartName="/ppt/notesSlides/notesSlide37.xml" ContentType="application/vnd.openxmlformats-officedocument.presentationml.notesSlide+xml"/>
  <Override PartName="/ppt/charts/colors5.xml" ContentType="application/vnd.ms-office.chartcolorstyle+xml"/>
  <Override PartName="/ppt/charts/style10.xml" ContentType="application/vnd.ms-office.chartstyle+xml"/>
  <Override PartName="/ppt/charts/colors15.xml" ContentType="application/vnd.ms-office.chartcolor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charts/chart12.xml" ContentType="application/vnd.openxmlformats-officedocument.drawingml.char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charts/colors1.xml" ContentType="application/vnd.ms-office.chartcolorstyle+xml"/>
  <Override PartName="/ppt/charts/colors11.xml" ContentType="application/vnd.ms-office.chartcolor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45"/>
  </p:notesMasterIdLst>
  <p:sldIdLst>
    <p:sldId id="337" r:id="rId2"/>
    <p:sldId id="490" r:id="rId3"/>
    <p:sldId id="491" r:id="rId4"/>
    <p:sldId id="492" r:id="rId5"/>
    <p:sldId id="493" r:id="rId6"/>
    <p:sldId id="339" r:id="rId7"/>
    <p:sldId id="494" r:id="rId8"/>
    <p:sldId id="457" r:id="rId9"/>
    <p:sldId id="458" r:id="rId10"/>
    <p:sldId id="504" r:id="rId11"/>
    <p:sldId id="460" r:id="rId12"/>
    <p:sldId id="461" r:id="rId13"/>
    <p:sldId id="340" r:id="rId14"/>
    <p:sldId id="455" r:id="rId15"/>
    <p:sldId id="341" r:id="rId16"/>
    <p:sldId id="342" r:id="rId17"/>
    <p:sldId id="424" r:id="rId18"/>
    <p:sldId id="343" r:id="rId19"/>
    <p:sldId id="344" r:id="rId20"/>
    <p:sldId id="345" r:id="rId21"/>
    <p:sldId id="346" r:id="rId22"/>
    <p:sldId id="366" r:id="rId23"/>
    <p:sldId id="425" r:id="rId24"/>
    <p:sldId id="348" r:id="rId25"/>
    <p:sldId id="349" r:id="rId26"/>
    <p:sldId id="350" r:id="rId27"/>
    <p:sldId id="351" r:id="rId28"/>
    <p:sldId id="352" r:id="rId29"/>
    <p:sldId id="353" r:id="rId30"/>
    <p:sldId id="355" r:id="rId31"/>
    <p:sldId id="354" r:id="rId32"/>
    <p:sldId id="357" r:id="rId33"/>
    <p:sldId id="497" r:id="rId34"/>
    <p:sldId id="496" r:id="rId35"/>
    <p:sldId id="358" r:id="rId36"/>
    <p:sldId id="359" r:id="rId37"/>
    <p:sldId id="495" r:id="rId38"/>
    <p:sldId id="360" r:id="rId39"/>
    <p:sldId id="361" r:id="rId40"/>
    <p:sldId id="362" r:id="rId41"/>
    <p:sldId id="363" r:id="rId42"/>
    <p:sldId id="364" r:id="rId43"/>
    <p:sldId id="505"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ijal GUPTA" initials="sG" lastIdx="2" clrIdx="0">
    <p:extLst>
      <p:ext uri="{19B8F6BF-5375-455C-9EA6-DF929625EA0E}">
        <p15:presenceInfo xmlns:p15="http://schemas.microsoft.com/office/powerpoint/2012/main" xmlns="" userId="028a16eb4078b42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E8DF6E"/>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C9C662-0442-418A-88A2-882A2FABC85E}" v="500" dt="2019-08-20T14:35:24.8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20059" autoAdjust="0"/>
    <p:restoredTop sz="93817" autoAdjust="0"/>
  </p:normalViewPr>
  <p:slideViewPr>
    <p:cSldViewPr>
      <p:cViewPr>
        <p:scale>
          <a:sx n="70" d="100"/>
          <a:sy n="70" d="100"/>
        </p:scale>
        <p:origin x="-384" y="-16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136"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chartUserShapes" Target="../drawings/drawing1.xml"/><Relationship Id="rId1" Type="http://schemas.openxmlformats.org/officeDocument/2006/relationships/package" Target="../embeddings/Microsoft_Office_Excel_Worksheet1.xlsx"/><Relationship Id="rId4"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microsoft.com/office/2011/relationships/chartColorStyle" Target="colors10.xml"/><Relationship Id="rId2" Type="http://schemas.openxmlformats.org/officeDocument/2006/relationships/chartUserShapes" Target="../drawings/drawing7.xml"/><Relationship Id="rId1" Type="http://schemas.openxmlformats.org/officeDocument/2006/relationships/package" Target="../embeddings/Microsoft_Office_Excel_Worksheet10.xlsx"/><Relationship Id="rId4"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microsoft.com/office/2011/relationships/chartColorStyle" Target="colors11.xml"/><Relationship Id="rId2" Type="http://schemas.openxmlformats.org/officeDocument/2006/relationships/chartUserShapes" Target="../drawings/drawing8.xml"/><Relationship Id="rId1" Type="http://schemas.openxmlformats.org/officeDocument/2006/relationships/package" Target="../embeddings/Microsoft_Office_Excel_Worksheet11.xlsx"/><Relationship Id="rId4"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microsoft.com/office/2011/relationships/chartStyle" Target="style12.xml"/><Relationship Id="rId2" Type="http://schemas.microsoft.com/office/2011/relationships/chartColorStyle" Target="colors12.xml"/><Relationship Id="rId1" Type="http://schemas.openxmlformats.org/officeDocument/2006/relationships/package" Target="../embeddings/Microsoft_Office_Excel_Worksheet12.xlsx"/></Relationships>
</file>

<file path=ppt/charts/_rels/chart13.xml.rels><?xml version="1.0" encoding="UTF-8" standalone="yes"?>
<Relationships xmlns="http://schemas.openxmlformats.org/package/2006/relationships"><Relationship Id="rId3" Type="http://schemas.microsoft.com/office/2011/relationships/chartStyle" Target="style13.xml"/><Relationship Id="rId2" Type="http://schemas.microsoft.com/office/2011/relationships/chartColorStyle" Target="colors13.xml"/><Relationship Id="rId1" Type="http://schemas.openxmlformats.org/officeDocument/2006/relationships/package" Target="../embeddings/Microsoft_Office_Excel_Worksheet13.xlsx"/></Relationships>
</file>

<file path=ppt/charts/_rels/chart14.xml.rels><?xml version="1.0" encoding="UTF-8" standalone="yes"?>
<Relationships xmlns="http://schemas.openxmlformats.org/package/2006/relationships"><Relationship Id="rId3" Type="http://schemas.microsoft.com/office/2011/relationships/chartStyle" Target="style14.xml"/><Relationship Id="rId2" Type="http://schemas.microsoft.com/office/2011/relationships/chartColorStyle" Target="colors14.xml"/><Relationship Id="rId1" Type="http://schemas.openxmlformats.org/officeDocument/2006/relationships/package" Target="../embeddings/Microsoft_Office_Excel_Worksheet14.xlsx"/></Relationships>
</file>

<file path=ppt/charts/_rels/chart15.xml.rels><?xml version="1.0" encoding="UTF-8" standalone="yes"?>
<Relationships xmlns="http://schemas.openxmlformats.org/package/2006/relationships"><Relationship Id="rId3" Type="http://schemas.microsoft.com/office/2011/relationships/chartStyle" Target="style15.xml"/><Relationship Id="rId2" Type="http://schemas.microsoft.com/office/2011/relationships/chartColorStyle" Target="colors15.xml"/><Relationship Id="rId1" Type="http://schemas.openxmlformats.org/officeDocument/2006/relationships/package" Target="../embeddings/Microsoft_Office_Excel_Worksheet15.xlsx"/></Relationships>
</file>

<file path=ppt/charts/_rels/chart16.xml.rels><?xml version="1.0" encoding="UTF-8" standalone="yes"?>
<Relationships xmlns="http://schemas.openxmlformats.org/package/2006/relationships"><Relationship Id="rId3" Type="http://schemas.microsoft.com/office/2011/relationships/chartStyle" Target="style16.xml"/><Relationship Id="rId2" Type="http://schemas.microsoft.com/office/2011/relationships/chartColorStyle" Target="colors16.xml"/><Relationship Id="rId1" Type="http://schemas.openxmlformats.org/officeDocument/2006/relationships/package" Target="../embeddings/Microsoft_Office_Excel_Worksheet16.xlsx"/></Relationships>
</file>

<file path=ppt/charts/_rels/chart17.xml.rels><?xml version="1.0" encoding="UTF-8" standalone="yes"?>
<Relationships xmlns="http://schemas.openxmlformats.org/package/2006/relationships"><Relationship Id="rId3" Type="http://schemas.microsoft.com/office/2011/relationships/chartStyle" Target="style17.xml"/><Relationship Id="rId2" Type="http://schemas.microsoft.com/office/2011/relationships/chartColorStyle" Target="colors17.xml"/><Relationship Id="rId1" Type="http://schemas.openxmlformats.org/officeDocument/2006/relationships/package" Target="../embeddings/Microsoft_Office_Excel_Worksheet17.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Office_Excel_Worksheet2.xlsx"/></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Microsoft_Office_Excel_Worksheet3.xlsx"/></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package" Target="../embeddings/Microsoft_Office_Excel_Worksheet4.xlsx"/></Relationships>
</file>

<file path=ppt/charts/_rels/chart5.xml.rels><?xml version="1.0" encoding="UTF-8" standalone="yes"?>
<Relationships xmlns="http://schemas.openxmlformats.org/package/2006/relationships"><Relationship Id="rId3" Type="http://schemas.microsoft.com/office/2011/relationships/chartColorStyle" Target="colors5.xml"/><Relationship Id="rId2" Type="http://schemas.openxmlformats.org/officeDocument/2006/relationships/chartUserShapes" Target="../drawings/drawing2.xml"/><Relationship Id="rId1" Type="http://schemas.openxmlformats.org/officeDocument/2006/relationships/package" Target="../embeddings/Microsoft_Office_Excel_Worksheet5.xlsx"/><Relationship Id="rId4" Type="http://schemas.microsoft.com/office/2011/relationships/chartStyle" Target="style5.xml"/></Relationships>
</file>

<file path=ppt/charts/_rels/chart6.xml.rels><?xml version="1.0" encoding="UTF-8" standalone="yes"?>
<Relationships xmlns="http://schemas.openxmlformats.org/package/2006/relationships"><Relationship Id="rId3" Type="http://schemas.microsoft.com/office/2011/relationships/chartColorStyle" Target="colors6.xml"/><Relationship Id="rId2" Type="http://schemas.openxmlformats.org/officeDocument/2006/relationships/chartUserShapes" Target="../drawings/drawing3.xml"/><Relationship Id="rId1" Type="http://schemas.openxmlformats.org/officeDocument/2006/relationships/package" Target="../embeddings/Microsoft_Office_Excel_Worksheet6.xlsx"/><Relationship Id="rId4" Type="http://schemas.microsoft.com/office/2011/relationships/chartStyle" Target="style6.xml"/></Relationships>
</file>

<file path=ppt/charts/_rels/chart7.xml.rels><?xml version="1.0" encoding="UTF-8" standalone="yes"?>
<Relationships xmlns="http://schemas.openxmlformats.org/package/2006/relationships"><Relationship Id="rId3" Type="http://schemas.microsoft.com/office/2011/relationships/chartColorStyle" Target="colors7.xml"/><Relationship Id="rId2" Type="http://schemas.openxmlformats.org/officeDocument/2006/relationships/chartUserShapes" Target="../drawings/drawing4.xml"/><Relationship Id="rId1" Type="http://schemas.openxmlformats.org/officeDocument/2006/relationships/package" Target="../embeddings/Microsoft_Office_Excel_Worksheet7.xlsx"/><Relationship Id="rId4" Type="http://schemas.microsoft.com/office/2011/relationships/chartStyle" Target="style7.xml"/></Relationships>
</file>

<file path=ppt/charts/_rels/chart8.xml.rels><?xml version="1.0" encoding="UTF-8" standalone="yes"?>
<Relationships xmlns="http://schemas.openxmlformats.org/package/2006/relationships"><Relationship Id="rId3" Type="http://schemas.microsoft.com/office/2011/relationships/chartColorStyle" Target="colors8.xml"/><Relationship Id="rId2" Type="http://schemas.openxmlformats.org/officeDocument/2006/relationships/chartUserShapes" Target="../drawings/drawing5.xml"/><Relationship Id="rId1" Type="http://schemas.openxmlformats.org/officeDocument/2006/relationships/package" Target="../embeddings/Microsoft_Office_Excel_Worksheet8.xlsx"/><Relationship Id="rId4" Type="http://schemas.microsoft.com/office/2011/relationships/chartStyle" Target="style8.xml"/></Relationships>
</file>

<file path=ppt/charts/_rels/chart9.xml.rels><?xml version="1.0" encoding="UTF-8" standalone="yes"?>
<Relationships xmlns="http://schemas.openxmlformats.org/package/2006/relationships"><Relationship Id="rId3" Type="http://schemas.microsoft.com/office/2011/relationships/chartColorStyle" Target="colors9.xml"/><Relationship Id="rId2" Type="http://schemas.openxmlformats.org/officeDocument/2006/relationships/chartUserShapes" Target="../drawings/drawing6.xml"/><Relationship Id="rId1" Type="http://schemas.openxmlformats.org/officeDocument/2006/relationships/package" Target="../embeddings/Microsoft_Office_Excel_Worksheet9.xlsx"/><Relationship Id="rId4"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6.8313768233990851E-2"/>
          <c:y val="3.6534416852233444E-2"/>
          <c:w val="0.9243452853638775"/>
          <c:h val="0.80655444119523356"/>
        </c:manualLayout>
      </c:layout>
      <c:lineChart>
        <c:grouping val="standard"/>
        <c:ser>
          <c:idx val="0"/>
          <c:order val="0"/>
          <c:tx>
            <c:strRef>
              <c:f>Sheet1!$B$1</c:f>
              <c:strCache>
                <c:ptCount val="1"/>
                <c:pt idx="0">
                  <c:v>Pemphigus therapy</c:v>
                </c:pt>
              </c:strCache>
            </c:strRef>
          </c:tx>
          <c:spPr>
            <a:ln w="28575" cap="rnd">
              <a:solidFill>
                <a:schemeClr val="accent1"/>
              </a:solidFill>
              <a:round/>
            </a:ln>
            <a:effectLst/>
          </c:spPr>
          <c:marker>
            <c:symbol val="none"/>
          </c:marker>
          <c:dLbls>
            <c:delete val="1"/>
          </c:dLbls>
          <c:cat>
            <c:strRef>
              <c:f>Sheet1!$A$2:$A$5</c:f>
              <c:strCache>
                <c:ptCount val="4"/>
                <c:pt idx="0">
                  <c:v>Steroids</c:v>
                </c:pt>
                <c:pt idx="1">
                  <c:v>DCP </c:v>
                </c:pt>
                <c:pt idx="2">
                  <c:v>Steroid sparing agents</c:v>
                </c:pt>
                <c:pt idx="3">
                  <c:v>Rituximab</c:v>
                </c:pt>
              </c:strCache>
            </c:strRef>
          </c:cat>
          <c:val>
            <c:numRef>
              <c:f>Sheet1!$B$2:$B$5</c:f>
              <c:numCache>
                <c:formatCode>General</c:formatCode>
                <c:ptCount val="4"/>
                <c:pt idx="0">
                  <c:v>1950</c:v>
                </c:pt>
                <c:pt idx="1">
                  <c:v>1982</c:v>
                </c:pt>
                <c:pt idx="2">
                  <c:v>1987</c:v>
                </c:pt>
                <c:pt idx="3">
                  <c:v>1999</c:v>
                </c:pt>
              </c:numCache>
            </c:numRef>
          </c:val>
          <c:extLst xmlns:c16r2="http://schemas.microsoft.com/office/drawing/2015/06/chart">
            <c:ext xmlns:c16="http://schemas.microsoft.com/office/drawing/2014/chart" uri="{C3380CC4-5D6E-409C-BE32-E72D297353CC}">
              <c16:uniqueId val="{00000000-F0C3-44EE-A692-9B3BBD63BD02}"/>
            </c:ext>
          </c:extLst>
        </c:ser>
        <c:dLbls>
          <c:showVal val="1"/>
        </c:dLbls>
        <c:marker val="1"/>
        <c:axId val="148878464"/>
        <c:axId val="148880384"/>
      </c:lineChart>
      <c:catAx>
        <c:axId val="148878464"/>
        <c:scaling>
          <c:orientation val="minMax"/>
        </c:scaling>
        <c:delete val="1"/>
        <c:axPos val="b"/>
        <c:numFmt formatCode="General" sourceLinked="1"/>
        <c:majorTickMark val="none"/>
        <c:tickLblPos val="nextTo"/>
        <c:crossAx val="148880384"/>
        <c:crosses val="autoZero"/>
        <c:auto val="1"/>
        <c:lblAlgn val="ctr"/>
        <c:lblOffset val="100"/>
      </c:catAx>
      <c:valAx>
        <c:axId val="148880384"/>
        <c:scaling>
          <c:orientation val="minMax"/>
          <c:max val="2019"/>
          <c:min val="1930"/>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solidFill>
                <a:latin typeface="+mn-lt"/>
                <a:ea typeface="+mn-ea"/>
                <a:cs typeface="+mn-cs"/>
              </a:defRPr>
            </a:pPr>
            <a:endParaRPr lang="en-US"/>
          </a:p>
        </c:txPr>
        <c:crossAx val="148878464"/>
        <c:crosses val="autoZero"/>
        <c:crossBetween val="between"/>
      </c:valAx>
      <c:spPr>
        <a:noFill/>
        <a:ln>
          <a:noFill/>
        </a:ln>
        <a:effectLst/>
      </c:spPr>
    </c:plotArea>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userShapes r:id="rId2"/>
</c:chartSpace>
</file>

<file path=ppt/charts/chart10.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6.2863299982239093E-2"/>
          <c:y val="2.3017227773762954E-2"/>
          <c:w val="0.9345882135826773"/>
          <c:h val="0.89307370244379303"/>
        </c:manualLayout>
      </c:layout>
      <c:lineChart>
        <c:grouping val="stacked"/>
        <c:ser>
          <c:idx val="0"/>
          <c:order val="0"/>
          <c:tx>
            <c:strRef>
              <c:f>Sheet1!$B$1</c:f>
              <c:strCache>
                <c:ptCount val="1"/>
                <c:pt idx="0">
                  <c:v>YEAR</c:v>
                </c:pt>
              </c:strCache>
            </c:strRef>
          </c:tx>
          <c:spPr>
            <a:ln w="34925" cap="rnd">
              <a:solidFill>
                <a:schemeClr val="accent1"/>
              </a:solidFill>
              <a:round/>
            </a:ln>
            <a:effectLst>
              <a:outerShdw blurRad="40000" dist="23000" dir="5400000" rotWithShape="0">
                <a:srgbClr val="000000">
                  <a:alpha val="35000"/>
                </a:srgbClr>
              </a:outerShdw>
            </a:effectLst>
          </c:spPr>
          <c:marker>
            <c:symbol val="none"/>
          </c:marker>
          <c:dLbls>
            <c:dLbl>
              <c:idx val="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3DB9-4DEF-B055-B30505D91CF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ctr"/>
            <c:showVal val="1"/>
            <c:extLst xmlns:c16r2="http://schemas.microsoft.com/office/drawing/2015/06/char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Sheet1!$A$2:$A$7</c:f>
              <c:strCache>
                <c:ptCount val="6"/>
                <c:pt idx="0">
                  <c:v>NHL</c:v>
                </c:pt>
                <c:pt idx="1">
                  <c:v>1st use in PNP</c:v>
                </c:pt>
                <c:pt idx="2">
                  <c:v>Orphan drug</c:v>
                </c:pt>
                <c:pt idx="3">
                  <c:v>Breakthrough therapy</c:v>
                </c:pt>
                <c:pt idx="4">
                  <c:v>Priority review</c:v>
                </c:pt>
                <c:pt idx="5">
                  <c:v>FDA approval</c:v>
                </c:pt>
              </c:strCache>
            </c:strRef>
          </c:cat>
          <c:val>
            <c:numRef>
              <c:f>Sheet1!$B$2:$B$7</c:f>
              <c:numCache>
                <c:formatCode>General</c:formatCode>
                <c:ptCount val="6"/>
                <c:pt idx="0">
                  <c:v>1997</c:v>
                </c:pt>
                <c:pt idx="1">
                  <c:v>1999</c:v>
                </c:pt>
                <c:pt idx="2">
                  <c:v>2015</c:v>
                </c:pt>
                <c:pt idx="3">
                  <c:v>2017</c:v>
                </c:pt>
                <c:pt idx="4">
                  <c:v>2018</c:v>
                </c:pt>
                <c:pt idx="5">
                  <c:v>2018</c:v>
                </c:pt>
              </c:numCache>
            </c:numRef>
          </c:val>
          <c:extLst xmlns:c16r2="http://schemas.microsoft.com/office/drawing/2015/06/chart">
            <c:ext xmlns:c16="http://schemas.microsoft.com/office/drawing/2014/chart" uri="{C3380CC4-5D6E-409C-BE32-E72D297353CC}">
              <c16:uniqueId val="{00000000-6E57-44FD-BD2C-55E608D687FF}"/>
            </c:ext>
          </c:extLst>
        </c:ser>
        <c:dLbls>
          <c:showVal val="1"/>
        </c:dLbls>
        <c:marker val="1"/>
        <c:axId val="153195648"/>
        <c:axId val="153197184"/>
      </c:lineChart>
      <c:catAx>
        <c:axId val="153195648"/>
        <c:scaling>
          <c:orientation val="minMax"/>
        </c:scaling>
        <c:axPos val="b"/>
        <c:numFmt formatCode="General" sourceLinked="1"/>
        <c:maj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260" b="0" i="0" u="none" strike="noStrike" kern="1200" baseline="0">
                <a:solidFill>
                  <a:schemeClr val="lt1">
                    <a:lumMod val="85000"/>
                  </a:schemeClr>
                </a:solidFill>
                <a:latin typeface="+mn-lt"/>
                <a:ea typeface="+mn-ea"/>
                <a:cs typeface="+mn-cs"/>
              </a:defRPr>
            </a:pPr>
            <a:endParaRPr lang="en-US"/>
          </a:p>
        </c:txPr>
        <c:crossAx val="153197184"/>
        <c:crosses val="autoZero"/>
        <c:auto val="1"/>
        <c:lblAlgn val="ctr"/>
        <c:lblOffset val="100"/>
      </c:catAx>
      <c:valAx>
        <c:axId val="153197184"/>
        <c:scaling>
          <c:orientation val="minMax"/>
        </c:scaling>
        <c:axPos val="l"/>
        <c:majorGridlines>
          <c:spPr>
            <a:ln w="9525" cap="flat" cmpd="sng" algn="ctr">
              <a:solidFill>
                <a:schemeClr val="lt1">
                  <a:lumMod val="95000"/>
                  <a:alpha val="10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53195648"/>
        <c:crosses val="autoZero"/>
        <c:crossBetween val="between"/>
      </c:valAx>
      <c:spPr>
        <a:noFill/>
        <a:ln>
          <a:noFill/>
        </a:ln>
        <a:effectLst/>
      </c:spPr>
    </c:plotArea>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1"/>
  <c:userShapes r:id="rId2"/>
</c:chartSpace>
</file>

<file path=ppt/charts/chart11.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6.2863299982239093E-2"/>
          <c:y val="2.3017227773762954E-2"/>
          <c:w val="0.9345882135826773"/>
          <c:h val="0.89307370244379303"/>
        </c:manualLayout>
      </c:layout>
      <c:lineChart>
        <c:grouping val="stacked"/>
        <c:ser>
          <c:idx val="0"/>
          <c:order val="0"/>
          <c:tx>
            <c:strRef>
              <c:f>Sheet1!$B$1</c:f>
              <c:strCache>
                <c:ptCount val="1"/>
                <c:pt idx="0">
                  <c:v>YEAR</c:v>
                </c:pt>
              </c:strCache>
            </c:strRef>
          </c:tx>
          <c:spPr>
            <a:ln w="34925" cap="rnd">
              <a:solidFill>
                <a:schemeClr val="accent1"/>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ctr"/>
            <c:showVal val="1"/>
            <c:extLst xmlns:c16r2="http://schemas.microsoft.com/office/drawing/2015/06/char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Sheet1!$A$2:$A$7</c:f>
              <c:strCache>
                <c:ptCount val="6"/>
                <c:pt idx="0">
                  <c:v>NHL</c:v>
                </c:pt>
                <c:pt idx="1">
                  <c:v>1st use in PNP</c:v>
                </c:pt>
                <c:pt idx="2">
                  <c:v>Orphan drug</c:v>
                </c:pt>
                <c:pt idx="3">
                  <c:v>Breakthrough therapy</c:v>
                </c:pt>
                <c:pt idx="4">
                  <c:v>Priority review</c:v>
                </c:pt>
                <c:pt idx="5">
                  <c:v>FDA approval</c:v>
                </c:pt>
              </c:strCache>
            </c:strRef>
          </c:cat>
          <c:val>
            <c:numRef>
              <c:f>Sheet1!$B$2:$B$7</c:f>
              <c:numCache>
                <c:formatCode>General</c:formatCode>
                <c:ptCount val="6"/>
                <c:pt idx="0">
                  <c:v>1997</c:v>
                </c:pt>
                <c:pt idx="1">
                  <c:v>1999</c:v>
                </c:pt>
                <c:pt idx="2">
                  <c:v>2015</c:v>
                </c:pt>
                <c:pt idx="3">
                  <c:v>2017</c:v>
                </c:pt>
                <c:pt idx="4">
                  <c:v>2018</c:v>
                </c:pt>
                <c:pt idx="5">
                  <c:v>2018</c:v>
                </c:pt>
              </c:numCache>
            </c:numRef>
          </c:val>
          <c:extLst xmlns:c16r2="http://schemas.microsoft.com/office/drawing/2015/06/chart">
            <c:ext xmlns:c16="http://schemas.microsoft.com/office/drawing/2014/chart" uri="{C3380CC4-5D6E-409C-BE32-E72D297353CC}">
              <c16:uniqueId val="{00000000-6E57-44FD-BD2C-55E608D687FF}"/>
            </c:ext>
          </c:extLst>
        </c:ser>
        <c:dLbls>
          <c:showVal val="1"/>
        </c:dLbls>
        <c:marker val="1"/>
        <c:axId val="153615744"/>
        <c:axId val="154530944"/>
      </c:lineChart>
      <c:catAx>
        <c:axId val="153615744"/>
        <c:scaling>
          <c:orientation val="minMax"/>
        </c:scaling>
        <c:axPos val="b"/>
        <c:numFmt formatCode="General" sourceLinked="1"/>
        <c:maj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260" b="0" i="0" u="none" strike="noStrike" kern="1200" baseline="0">
                <a:solidFill>
                  <a:schemeClr val="lt1">
                    <a:lumMod val="85000"/>
                  </a:schemeClr>
                </a:solidFill>
                <a:latin typeface="+mn-lt"/>
                <a:ea typeface="+mn-ea"/>
                <a:cs typeface="+mn-cs"/>
              </a:defRPr>
            </a:pPr>
            <a:endParaRPr lang="en-US"/>
          </a:p>
        </c:txPr>
        <c:crossAx val="154530944"/>
        <c:crosses val="autoZero"/>
        <c:auto val="1"/>
        <c:lblAlgn val="ctr"/>
        <c:lblOffset val="100"/>
      </c:catAx>
      <c:valAx>
        <c:axId val="154530944"/>
        <c:scaling>
          <c:orientation val="minMax"/>
        </c:scaling>
        <c:axPos val="l"/>
        <c:majorGridlines>
          <c:spPr>
            <a:ln w="9525" cap="flat" cmpd="sng" algn="ctr">
              <a:solidFill>
                <a:schemeClr val="lt1">
                  <a:lumMod val="95000"/>
                  <a:alpha val="10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53615744"/>
        <c:crosses val="autoZero"/>
        <c:crossBetween val="between"/>
      </c:valAx>
      <c:spPr>
        <a:noFill/>
        <a:ln>
          <a:noFill/>
        </a:ln>
        <a:effectLst/>
      </c:spPr>
    </c:plotArea>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1"/>
  <c:userShapes r:id="rId2"/>
</c:chartSpace>
</file>

<file path=ppt/charts/chart12.xml><?xml version="1.0" encoding="utf-8"?>
<c:chartSpace xmlns:c="http://schemas.openxmlformats.org/drawingml/2006/chart" xmlns:a="http://schemas.openxmlformats.org/drawingml/2006/main" xmlns:r="http://schemas.openxmlformats.org/officeDocument/2006/relationships">
  <c:lang val="en-US"/>
  <c:chart>
    <c:autoTitleDeleted val="1"/>
    <c:view3D>
      <c:rotX val="30"/>
      <c:rotY val="221"/>
      <c:depthPercent val="100"/>
      <c:perspective val="30"/>
    </c:view3D>
    <c:floor>
      <c:spPr>
        <a:noFill/>
        <a:ln>
          <a:noFill/>
        </a:ln>
        <a:effectLst/>
        <a:sp3d/>
      </c:spPr>
    </c:floor>
    <c:sideWall>
      <c:spPr>
        <a:noFill/>
        <a:ln>
          <a:noFill/>
        </a:ln>
        <a:effectLst/>
        <a:sp3d/>
      </c:spPr>
    </c:sideWall>
    <c:backWall>
      <c:spPr>
        <a:noFill/>
        <a:ln>
          <a:noFill/>
        </a:ln>
        <a:effectLst/>
        <a:sp3d/>
      </c:spPr>
    </c:backWall>
    <c:plotArea>
      <c:layout>
        <c:manualLayout>
          <c:layoutTarget val="inner"/>
          <c:xMode val="edge"/>
          <c:yMode val="edge"/>
          <c:x val="2.5000000000000001E-2"/>
          <c:y val="2.3437498558224754E-3"/>
          <c:w val="0.96562500000000007"/>
          <c:h val="0.88641265462520569"/>
        </c:manualLayout>
      </c:layout>
      <c:pie3DChart>
        <c:varyColors val="1"/>
        <c:ser>
          <c:idx val="0"/>
          <c:order val="0"/>
          <c:tx>
            <c:strRef>
              <c:f>Sheet1!$B$1</c:f>
              <c:strCache>
                <c:ptCount val="1"/>
                <c:pt idx="0">
                  <c:v>Sales</c:v>
                </c:pt>
              </c:strCache>
            </c:strRef>
          </c:tx>
          <c:explosion val="7"/>
          <c:dPt>
            <c:idx val="0"/>
            <c:spPr>
              <a:solidFill>
                <a:schemeClr val="accent1"/>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1-2A55-4CE4-A4D5-E45014B8BC0C}"/>
              </c:ext>
            </c:extLst>
          </c:dPt>
          <c:dPt>
            <c:idx val="1"/>
            <c:spPr>
              <a:solidFill>
                <a:schemeClr val="accent3"/>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3-2A55-4CE4-A4D5-E45014B8BC0C}"/>
              </c:ext>
            </c:extLst>
          </c:dPt>
          <c:dPt>
            <c:idx val="2"/>
            <c:spPr>
              <a:solidFill>
                <a:schemeClr val="accent5"/>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5-2A55-4CE4-A4D5-E45014B8BC0C}"/>
              </c:ext>
            </c:extLst>
          </c:dPt>
          <c:dLbls>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CatName val="1"/>
            <c:showPercent val="1"/>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Sheet1!$A$2:$A$4</c:f>
              <c:strCache>
                <c:ptCount val="3"/>
                <c:pt idx="0">
                  <c:v>P. vulgaris</c:v>
                </c:pt>
                <c:pt idx="1">
                  <c:v>P. foliaceous</c:v>
                </c:pt>
                <c:pt idx="2">
                  <c:v>p. vegetans</c:v>
                </c:pt>
              </c:strCache>
            </c:strRef>
          </c:cat>
          <c:val>
            <c:numRef>
              <c:f>Sheet1!$B$2:$B$4</c:f>
              <c:numCache>
                <c:formatCode>General</c:formatCode>
                <c:ptCount val="3"/>
                <c:pt idx="0">
                  <c:v>13</c:v>
                </c:pt>
                <c:pt idx="1">
                  <c:v>2</c:v>
                </c:pt>
                <c:pt idx="2">
                  <c:v>2</c:v>
                </c:pt>
              </c:numCache>
            </c:numRef>
          </c:val>
          <c:extLst xmlns:c16r2="http://schemas.microsoft.com/office/drawing/2015/06/chart">
            <c:ext xmlns:c16="http://schemas.microsoft.com/office/drawing/2014/chart" uri="{C3380CC4-5D6E-409C-BE32-E72D297353CC}">
              <c16:uniqueId val="{00000000-551F-4BC5-9FDB-68862F327A63}"/>
            </c:ext>
          </c:extLst>
        </c:ser>
        <c:dLbls>
          <c:showPercent val="1"/>
        </c:dLbls>
      </c:pie3DChart>
      <c:spPr>
        <a:noFill/>
        <a:ln>
          <a:noFill/>
        </a:ln>
        <a:effectLst/>
      </c:spPr>
    </c:plotArea>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hart13.xml><?xml version="1.0" encoding="utf-8"?>
<c:chartSpace xmlns:c="http://schemas.openxmlformats.org/drawingml/2006/chart" xmlns:a="http://schemas.openxmlformats.org/drawingml/2006/main" xmlns:r="http://schemas.openxmlformats.org/officeDocument/2006/relationships">
  <c:lang val="en-US"/>
  <c:chart>
    <c:plotArea>
      <c:layout/>
      <c:barChart>
        <c:barDir val="col"/>
        <c:grouping val="clustered"/>
        <c:ser>
          <c:idx val="0"/>
          <c:order val="0"/>
          <c:tx>
            <c:strRef>
              <c:f>Sheet1!$B$1</c:f>
              <c:strCache>
                <c:ptCount val="1"/>
                <c:pt idx="0">
                  <c:v>female</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outEnd"/>
            <c:showVal val="1"/>
            <c:extLst xmlns:c16r2="http://schemas.microsoft.com/office/drawing/2015/06/char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c:f>
              <c:strCache>
                <c:ptCount val="1"/>
                <c:pt idx="0">
                  <c:v>Cases</c:v>
                </c:pt>
              </c:strCache>
            </c:strRef>
          </c:cat>
          <c:val>
            <c:numRef>
              <c:f>Sheet1!$B$2</c:f>
              <c:numCache>
                <c:formatCode>General</c:formatCode>
                <c:ptCount val="1"/>
                <c:pt idx="0">
                  <c:v>9</c:v>
                </c:pt>
              </c:numCache>
            </c:numRef>
          </c:val>
          <c:extLst xmlns:c16r2="http://schemas.microsoft.com/office/drawing/2015/06/chart">
            <c:ext xmlns:c16="http://schemas.microsoft.com/office/drawing/2014/chart" uri="{C3380CC4-5D6E-409C-BE32-E72D297353CC}">
              <c16:uniqueId val="{00000000-B985-44F9-A92E-555683FED0ED}"/>
            </c:ext>
          </c:extLst>
        </c:ser>
        <c:ser>
          <c:idx val="1"/>
          <c:order val="1"/>
          <c:tx>
            <c:strRef>
              <c:f>Sheet1!$C$1</c:f>
              <c:strCache>
                <c:ptCount val="1"/>
                <c:pt idx="0">
                  <c:v>male</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outEnd"/>
            <c:showVal val="1"/>
            <c:extLst xmlns:c16r2="http://schemas.microsoft.com/office/drawing/2015/06/char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c:f>
              <c:strCache>
                <c:ptCount val="1"/>
                <c:pt idx="0">
                  <c:v>Cases</c:v>
                </c:pt>
              </c:strCache>
            </c:strRef>
          </c:cat>
          <c:val>
            <c:numRef>
              <c:f>Sheet1!$C$2</c:f>
              <c:numCache>
                <c:formatCode>General</c:formatCode>
                <c:ptCount val="1"/>
                <c:pt idx="0">
                  <c:v>8</c:v>
                </c:pt>
              </c:numCache>
            </c:numRef>
          </c:val>
          <c:extLst xmlns:c16r2="http://schemas.microsoft.com/office/drawing/2015/06/chart">
            <c:ext xmlns:c16="http://schemas.microsoft.com/office/drawing/2014/chart" uri="{C3380CC4-5D6E-409C-BE32-E72D297353CC}">
              <c16:uniqueId val="{00000003-B985-44F9-A92E-555683FED0ED}"/>
            </c:ext>
          </c:extLst>
        </c:ser>
        <c:dLbls>
          <c:showVal val="1"/>
        </c:dLbls>
        <c:gapWidth val="100"/>
        <c:overlap val="-24"/>
        <c:axId val="157295744"/>
        <c:axId val="157297280"/>
      </c:barChart>
      <c:catAx>
        <c:axId val="157295744"/>
        <c:scaling>
          <c:orientation val="minMax"/>
        </c:scaling>
        <c:axPos val="b"/>
        <c:numFmt formatCode="General" sourceLinked="1"/>
        <c:maj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57297280"/>
        <c:crosses val="autoZero"/>
        <c:auto val="1"/>
        <c:lblAlgn val="ctr"/>
        <c:lblOffset val="100"/>
      </c:catAx>
      <c:valAx>
        <c:axId val="157297280"/>
        <c:scaling>
          <c:orientation val="minMax"/>
          <c:min val="1"/>
        </c:scaling>
        <c:axPos val="l"/>
        <c:majorGridlines>
          <c:spPr>
            <a:ln w="9525" cap="flat" cmpd="sng" algn="ctr">
              <a:solidFill>
                <a:schemeClr val="lt1">
                  <a:lumMod val="95000"/>
                  <a:alpha val="10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57295744"/>
        <c:crosses val="autoZero"/>
        <c:crossBetween val="between"/>
        <c:minorUnit val="1"/>
      </c:valAx>
      <c:spPr>
        <a:noFill/>
        <a:ln>
          <a:noFill/>
        </a:ln>
        <a:effectLst/>
      </c:spPr>
    </c:plotArea>
    <c:legend>
      <c:legendPos val="b"/>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1"/>
</c:chartSpace>
</file>

<file path=ppt/charts/chart14.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7.2061118034907362E-2"/>
          <c:y val="3.6741954396410509E-2"/>
          <c:w val="0.90290784740290653"/>
          <c:h val="0.86670952298208315"/>
        </c:manualLayout>
      </c:layout>
      <c:scatterChart>
        <c:scatterStyle val="lineMarker"/>
        <c:ser>
          <c:idx val="0"/>
          <c:order val="0"/>
          <c:tx>
            <c:strRef>
              <c:f>Sheet1!$B$1</c:f>
              <c:strCache>
                <c:ptCount val="1"/>
                <c:pt idx="0">
                  <c:v>Y-Values</c:v>
                </c:pt>
              </c:strCache>
            </c:strRef>
          </c:tx>
          <c:spPr>
            <a:ln w="25400" cap="rnd">
              <a:noFill/>
            </a:ln>
            <a:effectLst>
              <a:glow rad="139700">
                <a:schemeClr val="accent1">
                  <a:satMod val="175000"/>
                  <a:alpha val="14000"/>
                </a:schemeClr>
              </a:glow>
            </a:effectLst>
          </c:spPr>
          <c:marker>
            <c:symbol val="circle"/>
            <c:size val="3"/>
            <c:spPr>
              <a:solidFill>
                <a:schemeClr val="accent1">
                  <a:lumMod val="60000"/>
                  <a:lumOff val="40000"/>
                </a:schemeClr>
              </a:solidFill>
              <a:ln>
                <a:noFill/>
              </a:ln>
              <a:effectLst>
                <a:glow rad="63500">
                  <a:schemeClr val="accent1">
                    <a:satMod val="175000"/>
                    <a:alpha val="25000"/>
                  </a:schemeClr>
                </a:glow>
              </a:effectLst>
            </c:spPr>
          </c:marker>
          <c:xVal>
            <c:numRef>
              <c:f>Sheet1!$A$2:$A$18</c:f>
              <c:numCache>
                <c:formatCode>General</c:formatCode>
                <c:ptCount val="1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numCache>
            </c:numRef>
          </c:xVal>
          <c:yVal>
            <c:numRef>
              <c:f>Sheet1!$B$2:$B$18</c:f>
              <c:numCache>
                <c:formatCode>General</c:formatCode>
                <c:ptCount val="17"/>
                <c:pt idx="0">
                  <c:v>40</c:v>
                </c:pt>
                <c:pt idx="1">
                  <c:v>33</c:v>
                </c:pt>
                <c:pt idx="2">
                  <c:v>35</c:v>
                </c:pt>
                <c:pt idx="3">
                  <c:v>31</c:v>
                </c:pt>
                <c:pt idx="4">
                  <c:v>33</c:v>
                </c:pt>
                <c:pt idx="5">
                  <c:v>61</c:v>
                </c:pt>
                <c:pt idx="6">
                  <c:v>32</c:v>
                </c:pt>
                <c:pt idx="7">
                  <c:v>41</c:v>
                </c:pt>
                <c:pt idx="8">
                  <c:v>62</c:v>
                </c:pt>
                <c:pt idx="9">
                  <c:v>41</c:v>
                </c:pt>
                <c:pt idx="10">
                  <c:v>59</c:v>
                </c:pt>
                <c:pt idx="11">
                  <c:v>19</c:v>
                </c:pt>
                <c:pt idx="12">
                  <c:v>22</c:v>
                </c:pt>
                <c:pt idx="13">
                  <c:v>35</c:v>
                </c:pt>
                <c:pt idx="14">
                  <c:v>31</c:v>
                </c:pt>
                <c:pt idx="15">
                  <c:v>68</c:v>
                </c:pt>
                <c:pt idx="16">
                  <c:v>65</c:v>
                </c:pt>
              </c:numCache>
            </c:numRef>
          </c:yVal>
          <c:extLst xmlns:c16r2="http://schemas.microsoft.com/office/drawing/2015/06/chart">
            <c:ext xmlns:c16="http://schemas.microsoft.com/office/drawing/2014/chart" uri="{C3380CC4-5D6E-409C-BE32-E72D297353CC}">
              <c16:uniqueId val="{00000000-B7CA-4C3F-9F96-E66544CD4A84}"/>
            </c:ext>
          </c:extLst>
        </c:ser>
        <c:ser>
          <c:idx val="1"/>
          <c:order val="1"/>
          <c:tx>
            <c:strRef>
              <c:f>Sheet1!$C$1</c:f>
              <c:strCache>
                <c:ptCount val="1"/>
                <c:pt idx="0">
                  <c:v>Column1</c:v>
                </c:pt>
              </c:strCache>
            </c:strRef>
          </c:tx>
          <c:spPr>
            <a:ln w="25400" cap="rnd">
              <a:noFill/>
            </a:ln>
            <a:effectLst>
              <a:glow rad="139700">
                <a:schemeClr val="accent2">
                  <a:satMod val="175000"/>
                  <a:alpha val="14000"/>
                </a:schemeClr>
              </a:glow>
            </a:effectLst>
          </c:spPr>
          <c:marker>
            <c:symbol val="circle"/>
            <c:size val="3"/>
            <c:spPr>
              <a:solidFill>
                <a:schemeClr val="accent2">
                  <a:lumMod val="60000"/>
                  <a:lumOff val="40000"/>
                </a:schemeClr>
              </a:solidFill>
              <a:ln>
                <a:noFill/>
              </a:ln>
              <a:effectLst>
                <a:glow rad="63500">
                  <a:schemeClr val="accent2">
                    <a:satMod val="175000"/>
                    <a:alpha val="25000"/>
                  </a:schemeClr>
                </a:glow>
              </a:effectLst>
            </c:spPr>
          </c:marker>
          <c:xVal>
            <c:numRef>
              <c:f>Sheet1!$A$2:$A$18</c:f>
              <c:numCache>
                <c:formatCode>General</c:formatCode>
                <c:ptCount val="1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numCache>
            </c:numRef>
          </c:xVal>
          <c:yVal>
            <c:numRef>
              <c:f>Sheet1!$C$2:$C$18</c:f>
              <c:numCache>
                <c:formatCode>General</c:formatCode>
                <c:ptCount val="17"/>
              </c:numCache>
            </c:numRef>
          </c:yVal>
          <c:extLst xmlns:c16r2="http://schemas.microsoft.com/office/drawing/2015/06/chart">
            <c:ext xmlns:c16="http://schemas.microsoft.com/office/drawing/2014/chart" uri="{C3380CC4-5D6E-409C-BE32-E72D297353CC}">
              <c16:uniqueId val="{00000001-B7CA-4C3F-9F96-E66544CD4A84}"/>
            </c:ext>
          </c:extLst>
        </c:ser>
        <c:ser>
          <c:idx val="2"/>
          <c:order val="2"/>
          <c:tx>
            <c:strRef>
              <c:f>Sheet1!$D$1</c:f>
              <c:strCache>
                <c:ptCount val="1"/>
                <c:pt idx="0">
                  <c:v>Column2</c:v>
                </c:pt>
              </c:strCache>
            </c:strRef>
          </c:tx>
          <c:spPr>
            <a:ln w="25400" cap="rnd">
              <a:noFill/>
            </a:ln>
            <a:effectLst>
              <a:glow rad="139700">
                <a:schemeClr val="accent3">
                  <a:satMod val="175000"/>
                  <a:alpha val="14000"/>
                </a:schemeClr>
              </a:glow>
            </a:effectLst>
          </c:spPr>
          <c:marker>
            <c:symbol val="circle"/>
            <c:size val="3"/>
            <c:spPr>
              <a:solidFill>
                <a:schemeClr val="accent3">
                  <a:lumMod val="60000"/>
                  <a:lumOff val="40000"/>
                </a:schemeClr>
              </a:solidFill>
              <a:ln>
                <a:noFill/>
              </a:ln>
              <a:effectLst>
                <a:glow rad="63500">
                  <a:schemeClr val="accent3">
                    <a:satMod val="175000"/>
                    <a:alpha val="25000"/>
                  </a:schemeClr>
                </a:glow>
              </a:effectLst>
            </c:spPr>
          </c:marker>
          <c:xVal>
            <c:numRef>
              <c:f>Sheet1!$A$2:$A$18</c:f>
              <c:numCache>
                <c:formatCode>General</c:formatCode>
                <c:ptCount val="1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numCache>
            </c:numRef>
          </c:xVal>
          <c:yVal>
            <c:numRef>
              <c:f>Sheet1!$D$2:$D$18</c:f>
              <c:numCache>
                <c:formatCode>General</c:formatCode>
                <c:ptCount val="17"/>
              </c:numCache>
            </c:numRef>
          </c:yVal>
          <c:extLst xmlns:c16r2="http://schemas.microsoft.com/office/drawing/2015/06/chart">
            <c:ext xmlns:c16="http://schemas.microsoft.com/office/drawing/2014/chart" uri="{C3380CC4-5D6E-409C-BE32-E72D297353CC}">
              <c16:uniqueId val="{00000002-B7CA-4C3F-9F96-E66544CD4A84}"/>
            </c:ext>
          </c:extLst>
        </c:ser>
        <c:ser>
          <c:idx val="3"/>
          <c:order val="3"/>
          <c:tx>
            <c:strRef>
              <c:f>Sheet1!$E$1</c:f>
              <c:strCache>
                <c:ptCount val="1"/>
                <c:pt idx="0">
                  <c:v>Column3</c:v>
                </c:pt>
              </c:strCache>
            </c:strRef>
          </c:tx>
          <c:spPr>
            <a:ln w="25400" cap="rnd">
              <a:noFill/>
            </a:ln>
            <a:effectLst>
              <a:glow rad="139700">
                <a:schemeClr val="accent4">
                  <a:satMod val="175000"/>
                  <a:alpha val="14000"/>
                </a:schemeClr>
              </a:glow>
            </a:effectLst>
          </c:spPr>
          <c:marker>
            <c:symbol val="circle"/>
            <c:size val="3"/>
            <c:spPr>
              <a:solidFill>
                <a:schemeClr val="accent4">
                  <a:lumMod val="60000"/>
                  <a:lumOff val="40000"/>
                </a:schemeClr>
              </a:solidFill>
              <a:ln>
                <a:noFill/>
              </a:ln>
              <a:effectLst>
                <a:glow rad="63500">
                  <a:schemeClr val="accent4">
                    <a:satMod val="175000"/>
                    <a:alpha val="25000"/>
                  </a:schemeClr>
                </a:glow>
              </a:effectLst>
            </c:spPr>
          </c:marker>
          <c:xVal>
            <c:numRef>
              <c:f>Sheet1!$A$2:$A$18</c:f>
              <c:numCache>
                <c:formatCode>General</c:formatCode>
                <c:ptCount val="1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numCache>
            </c:numRef>
          </c:xVal>
          <c:yVal>
            <c:numRef>
              <c:f>Sheet1!$E$2:$E$18</c:f>
              <c:numCache>
                <c:formatCode>General</c:formatCode>
                <c:ptCount val="17"/>
              </c:numCache>
            </c:numRef>
          </c:yVal>
          <c:extLst xmlns:c16r2="http://schemas.microsoft.com/office/drawing/2015/06/chart">
            <c:ext xmlns:c16="http://schemas.microsoft.com/office/drawing/2014/chart" uri="{C3380CC4-5D6E-409C-BE32-E72D297353CC}">
              <c16:uniqueId val="{00000003-B7CA-4C3F-9F96-E66544CD4A84}"/>
            </c:ext>
          </c:extLst>
        </c:ser>
        <c:ser>
          <c:idx val="4"/>
          <c:order val="4"/>
          <c:tx>
            <c:strRef>
              <c:f>Sheet1!$F$1</c:f>
              <c:strCache>
                <c:ptCount val="1"/>
                <c:pt idx="0">
                  <c:v>Column4</c:v>
                </c:pt>
              </c:strCache>
            </c:strRef>
          </c:tx>
          <c:spPr>
            <a:ln w="25400" cap="rnd">
              <a:noFill/>
            </a:ln>
            <a:effectLst>
              <a:glow rad="139700">
                <a:schemeClr val="accent5">
                  <a:satMod val="175000"/>
                  <a:alpha val="14000"/>
                </a:schemeClr>
              </a:glow>
            </a:effectLst>
          </c:spPr>
          <c:marker>
            <c:symbol val="circle"/>
            <c:size val="3"/>
            <c:spPr>
              <a:solidFill>
                <a:schemeClr val="accent5">
                  <a:lumMod val="60000"/>
                  <a:lumOff val="40000"/>
                </a:schemeClr>
              </a:solidFill>
              <a:ln>
                <a:noFill/>
              </a:ln>
              <a:effectLst>
                <a:glow rad="63500">
                  <a:schemeClr val="accent5">
                    <a:satMod val="175000"/>
                    <a:alpha val="25000"/>
                  </a:schemeClr>
                </a:glow>
              </a:effectLst>
            </c:spPr>
          </c:marker>
          <c:xVal>
            <c:numRef>
              <c:f>Sheet1!$A$2:$A$18</c:f>
              <c:numCache>
                <c:formatCode>General</c:formatCode>
                <c:ptCount val="1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numCache>
            </c:numRef>
          </c:xVal>
          <c:yVal>
            <c:numRef>
              <c:f>Sheet1!$F$2:$F$18</c:f>
              <c:numCache>
                <c:formatCode>General</c:formatCode>
                <c:ptCount val="17"/>
              </c:numCache>
            </c:numRef>
          </c:yVal>
          <c:extLst xmlns:c16r2="http://schemas.microsoft.com/office/drawing/2015/06/chart">
            <c:ext xmlns:c16="http://schemas.microsoft.com/office/drawing/2014/chart" uri="{C3380CC4-5D6E-409C-BE32-E72D297353CC}">
              <c16:uniqueId val="{00000004-B7CA-4C3F-9F96-E66544CD4A84}"/>
            </c:ext>
          </c:extLst>
        </c:ser>
        <c:ser>
          <c:idx val="5"/>
          <c:order val="5"/>
          <c:tx>
            <c:strRef>
              <c:f>Sheet1!$G$1</c:f>
              <c:strCache>
                <c:ptCount val="1"/>
                <c:pt idx="0">
                  <c:v>Column5</c:v>
                </c:pt>
              </c:strCache>
            </c:strRef>
          </c:tx>
          <c:spPr>
            <a:ln w="25400" cap="rnd">
              <a:noFill/>
            </a:ln>
            <a:effectLst>
              <a:glow rad="139700">
                <a:schemeClr val="accent6">
                  <a:satMod val="175000"/>
                  <a:alpha val="14000"/>
                </a:schemeClr>
              </a:glow>
            </a:effectLst>
          </c:spPr>
          <c:marker>
            <c:symbol val="circle"/>
            <c:size val="3"/>
            <c:spPr>
              <a:solidFill>
                <a:schemeClr val="accent6">
                  <a:lumMod val="60000"/>
                  <a:lumOff val="40000"/>
                </a:schemeClr>
              </a:solidFill>
              <a:ln>
                <a:noFill/>
              </a:ln>
              <a:effectLst>
                <a:glow rad="63500">
                  <a:schemeClr val="accent6">
                    <a:satMod val="175000"/>
                    <a:alpha val="25000"/>
                  </a:schemeClr>
                </a:glow>
              </a:effectLst>
            </c:spPr>
          </c:marker>
          <c:xVal>
            <c:numRef>
              <c:f>Sheet1!$A$2:$A$18</c:f>
              <c:numCache>
                <c:formatCode>General</c:formatCode>
                <c:ptCount val="1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numCache>
            </c:numRef>
          </c:xVal>
          <c:yVal>
            <c:numRef>
              <c:f>Sheet1!$G$2:$G$18</c:f>
              <c:numCache>
                <c:formatCode>General</c:formatCode>
                <c:ptCount val="17"/>
              </c:numCache>
            </c:numRef>
          </c:yVal>
          <c:extLst xmlns:c16r2="http://schemas.microsoft.com/office/drawing/2015/06/chart">
            <c:ext xmlns:c16="http://schemas.microsoft.com/office/drawing/2014/chart" uri="{C3380CC4-5D6E-409C-BE32-E72D297353CC}">
              <c16:uniqueId val="{00000005-B7CA-4C3F-9F96-E66544CD4A84}"/>
            </c:ext>
          </c:extLst>
        </c:ser>
        <c:ser>
          <c:idx val="6"/>
          <c:order val="6"/>
          <c:tx>
            <c:strRef>
              <c:f>Sheet1!$H$1</c:f>
              <c:strCache>
                <c:ptCount val="1"/>
                <c:pt idx="0">
                  <c:v>Column6</c:v>
                </c:pt>
              </c:strCache>
            </c:strRef>
          </c:tx>
          <c:spPr>
            <a:ln w="25400" cap="rnd">
              <a:noFill/>
            </a:ln>
            <a:effectLst>
              <a:glow rad="139700">
                <a:schemeClr val="accent1">
                  <a:lumMod val="60000"/>
                  <a:satMod val="175000"/>
                  <a:alpha val="14000"/>
                </a:schemeClr>
              </a:glow>
            </a:effectLst>
          </c:spPr>
          <c:marker>
            <c:symbol val="circle"/>
            <c:size val="3"/>
            <c:spPr>
              <a:solidFill>
                <a:schemeClr val="accent1">
                  <a:lumMod val="60000"/>
                  <a:lumMod val="60000"/>
                  <a:lumOff val="40000"/>
                </a:schemeClr>
              </a:solidFill>
              <a:ln>
                <a:noFill/>
              </a:ln>
              <a:effectLst>
                <a:glow rad="63500">
                  <a:schemeClr val="accent1">
                    <a:lumMod val="60000"/>
                    <a:satMod val="175000"/>
                    <a:alpha val="25000"/>
                  </a:schemeClr>
                </a:glow>
              </a:effectLst>
            </c:spPr>
          </c:marker>
          <c:xVal>
            <c:numRef>
              <c:f>Sheet1!$A$2:$A$18</c:f>
              <c:numCache>
                <c:formatCode>General</c:formatCode>
                <c:ptCount val="1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numCache>
            </c:numRef>
          </c:xVal>
          <c:yVal>
            <c:numRef>
              <c:f>Sheet1!$H$2:$H$18</c:f>
              <c:numCache>
                <c:formatCode>General</c:formatCode>
                <c:ptCount val="17"/>
              </c:numCache>
            </c:numRef>
          </c:yVal>
          <c:extLst xmlns:c16r2="http://schemas.microsoft.com/office/drawing/2015/06/chart">
            <c:ext xmlns:c16="http://schemas.microsoft.com/office/drawing/2014/chart" uri="{C3380CC4-5D6E-409C-BE32-E72D297353CC}">
              <c16:uniqueId val="{00000006-B7CA-4C3F-9F96-E66544CD4A84}"/>
            </c:ext>
          </c:extLst>
        </c:ser>
        <c:ser>
          <c:idx val="7"/>
          <c:order val="7"/>
          <c:tx>
            <c:strRef>
              <c:f>Sheet1!$I$1</c:f>
              <c:strCache>
                <c:ptCount val="1"/>
                <c:pt idx="0">
                  <c:v>Column7</c:v>
                </c:pt>
              </c:strCache>
            </c:strRef>
          </c:tx>
          <c:spPr>
            <a:ln w="25400" cap="rnd">
              <a:noFill/>
            </a:ln>
            <a:effectLst>
              <a:glow rad="139700">
                <a:schemeClr val="accent2">
                  <a:lumMod val="60000"/>
                  <a:satMod val="175000"/>
                  <a:alpha val="14000"/>
                </a:schemeClr>
              </a:glow>
            </a:effectLst>
          </c:spPr>
          <c:marker>
            <c:symbol val="circle"/>
            <c:size val="3"/>
            <c:spPr>
              <a:solidFill>
                <a:schemeClr val="accent2">
                  <a:lumMod val="60000"/>
                  <a:lumMod val="60000"/>
                  <a:lumOff val="40000"/>
                </a:schemeClr>
              </a:solidFill>
              <a:ln>
                <a:noFill/>
              </a:ln>
              <a:effectLst>
                <a:glow rad="63500">
                  <a:schemeClr val="accent2">
                    <a:lumMod val="60000"/>
                    <a:satMod val="175000"/>
                    <a:alpha val="25000"/>
                  </a:schemeClr>
                </a:glow>
              </a:effectLst>
            </c:spPr>
          </c:marker>
          <c:xVal>
            <c:numRef>
              <c:f>Sheet1!$A$2:$A$18</c:f>
              <c:numCache>
                <c:formatCode>General</c:formatCode>
                <c:ptCount val="1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numCache>
            </c:numRef>
          </c:xVal>
          <c:yVal>
            <c:numRef>
              <c:f>Sheet1!$I$2:$I$18</c:f>
              <c:numCache>
                <c:formatCode>General</c:formatCode>
                <c:ptCount val="17"/>
              </c:numCache>
            </c:numRef>
          </c:yVal>
          <c:extLst xmlns:c16r2="http://schemas.microsoft.com/office/drawing/2015/06/chart">
            <c:ext xmlns:c16="http://schemas.microsoft.com/office/drawing/2014/chart" uri="{C3380CC4-5D6E-409C-BE32-E72D297353CC}">
              <c16:uniqueId val="{00000007-B7CA-4C3F-9F96-E66544CD4A84}"/>
            </c:ext>
          </c:extLst>
        </c:ser>
        <c:ser>
          <c:idx val="8"/>
          <c:order val="8"/>
          <c:tx>
            <c:strRef>
              <c:f>Sheet1!$J$1</c:f>
              <c:strCache>
                <c:ptCount val="1"/>
                <c:pt idx="0">
                  <c:v>Column8</c:v>
                </c:pt>
              </c:strCache>
            </c:strRef>
          </c:tx>
          <c:spPr>
            <a:ln w="25400" cap="rnd">
              <a:noFill/>
            </a:ln>
            <a:effectLst>
              <a:glow rad="139700">
                <a:schemeClr val="accent3">
                  <a:lumMod val="60000"/>
                  <a:satMod val="175000"/>
                  <a:alpha val="14000"/>
                </a:schemeClr>
              </a:glow>
            </a:effectLst>
          </c:spPr>
          <c:marker>
            <c:symbol val="circle"/>
            <c:size val="3"/>
            <c:spPr>
              <a:solidFill>
                <a:schemeClr val="accent3">
                  <a:lumMod val="60000"/>
                  <a:lumMod val="60000"/>
                  <a:lumOff val="40000"/>
                </a:schemeClr>
              </a:solidFill>
              <a:ln>
                <a:noFill/>
              </a:ln>
              <a:effectLst>
                <a:glow rad="63500">
                  <a:schemeClr val="accent3">
                    <a:lumMod val="60000"/>
                    <a:satMod val="175000"/>
                    <a:alpha val="25000"/>
                  </a:schemeClr>
                </a:glow>
              </a:effectLst>
            </c:spPr>
          </c:marker>
          <c:xVal>
            <c:numRef>
              <c:f>Sheet1!$A$2:$A$18</c:f>
              <c:numCache>
                <c:formatCode>General</c:formatCode>
                <c:ptCount val="1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numCache>
            </c:numRef>
          </c:xVal>
          <c:yVal>
            <c:numRef>
              <c:f>Sheet1!$J$2:$J$18</c:f>
              <c:numCache>
                <c:formatCode>General</c:formatCode>
                <c:ptCount val="17"/>
              </c:numCache>
            </c:numRef>
          </c:yVal>
          <c:extLst xmlns:c16r2="http://schemas.microsoft.com/office/drawing/2015/06/chart">
            <c:ext xmlns:c16="http://schemas.microsoft.com/office/drawing/2014/chart" uri="{C3380CC4-5D6E-409C-BE32-E72D297353CC}">
              <c16:uniqueId val="{00000008-B7CA-4C3F-9F96-E66544CD4A84}"/>
            </c:ext>
          </c:extLst>
        </c:ser>
        <c:ser>
          <c:idx val="9"/>
          <c:order val="9"/>
          <c:tx>
            <c:strRef>
              <c:f>Sheet1!$K$1</c:f>
              <c:strCache>
                <c:ptCount val="1"/>
                <c:pt idx="0">
                  <c:v>Column9</c:v>
                </c:pt>
              </c:strCache>
            </c:strRef>
          </c:tx>
          <c:spPr>
            <a:ln w="25400" cap="rnd">
              <a:noFill/>
            </a:ln>
            <a:effectLst>
              <a:glow rad="139700">
                <a:schemeClr val="accent4">
                  <a:lumMod val="60000"/>
                  <a:satMod val="175000"/>
                  <a:alpha val="14000"/>
                </a:schemeClr>
              </a:glow>
            </a:effectLst>
          </c:spPr>
          <c:marker>
            <c:symbol val="circle"/>
            <c:size val="3"/>
            <c:spPr>
              <a:solidFill>
                <a:schemeClr val="accent4">
                  <a:lumMod val="60000"/>
                  <a:lumMod val="60000"/>
                  <a:lumOff val="40000"/>
                </a:schemeClr>
              </a:solidFill>
              <a:ln>
                <a:noFill/>
              </a:ln>
              <a:effectLst>
                <a:glow rad="63500">
                  <a:schemeClr val="accent4">
                    <a:lumMod val="60000"/>
                    <a:satMod val="175000"/>
                    <a:alpha val="25000"/>
                  </a:schemeClr>
                </a:glow>
              </a:effectLst>
            </c:spPr>
          </c:marker>
          <c:xVal>
            <c:numRef>
              <c:f>Sheet1!$A$2:$A$18</c:f>
              <c:numCache>
                <c:formatCode>General</c:formatCode>
                <c:ptCount val="1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numCache>
            </c:numRef>
          </c:xVal>
          <c:yVal>
            <c:numRef>
              <c:f>Sheet1!$K$2:$K$18</c:f>
              <c:numCache>
                <c:formatCode>General</c:formatCode>
                <c:ptCount val="17"/>
              </c:numCache>
            </c:numRef>
          </c:yVal>
          <c:extLst xmlns:c16r2="http://schemas.microsoft.com/office/drawing/2015/06/chart">
            <c:ext xmlns:c16="http://schemas.microsoft.com/office/drawing/2014/chart" uri="{C3380CC4-5D6E-409C-BE32-E72D297353CC}">
              <c16:uniqueId val="{00000009-B7CA-4C3F-9F96-E66544CD4A84}"/>
            </c:ext>
          </c:extLst>
        </c:ser>
        <c:ser>
          <c:idx val="10"/>
          <c:order val="10"/>
          <c:tx>
            <c:strRef>
              <c:f>Sheet1!$L$1</c:f>
              <c:strCache>
                <c:ptCount val="1"/>
                <c:pt idx="0">
                  <c:v>Column10</c:v>
                </c:pt>
              </c:strCache>
            </c:strRef>
          </c:tx>
          <c:spPr>
            <a:ln w="25400" cap="rnd">
              <a:noFill/>
            </a:ln>
            <a:effectLst>
              <a:glow rad="139700">
                <a:schemeClr val="accent5">
                  <a:lumMod val="60000"/>
                  <a:satMod val="175000"/>
                  <a:alpha val="14000"/>
                </a:schemeClr>
              </a:glow>
            </a:effectLst>
          </c:spPr>
          <c:marker>
            <c:symbol val="circle"/>
            <c:size val="3"/>
            <c:spPr>
              <a:solidFill>
                <a:schemeClr val="accent5">
                  <a:lumMod val="60000"/>
                  <a:lumMod val="60000"/>
                  <a:lumOff val="40000"/>
                </a:schemeClr>
              </a:solidFill>
              <a:ln>
                <a:noFill/>
              </a:ln>
              <a:effectLst>
                <a:glow rad="63500">
                  <a:schemeClr val="accent5">
                    <a:lumMod val="60000"/>
                    <a:satMod val="175000"/>
                    <a:alpha val="25000"/>
                  </a:schemeClr>
                </a:glow>
              </a:effectLst>
            </c:spPr>
          </c:marker>
          <c:xVal>
            <c:numRef>
              <c:f>Sheet1!$A$2:$A$18</c:f>
              <c:numCache>
                <c:formatCode>General</c:formatCode>
                <c:ptCount val="1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numCache>
            </c:numRef>
          </c:xVal>
          <c:yVal>
            <c:numRef>
              <c:f>Sheet1!$L$2:$L$18</c:f>
              <c:numCache>
                <c:formatCode>General</c:formatCode>
                <c:ptCount val="17"/>
              </c:numCache>
            </c:numRef>
          </c:yVal>
          <c:extLst xmlns:c16r2="http://schemas.microsoft.com/office/drawing/2015/06/chart">
            <c:ext xmlns:c16="http://schemas.microsoft.com/office/drawing/2014/chart" uri="{C3380CC4-5D6E-409C-BE32-E72D297353CC}">
              <c16:uniqueId val="{0000000A-B7CA-4C3F-9F96-E66544CD4A84}"/>
            </c:ext>
          </c:extLst>
        </c:ser>
        <c:ser>
          <c:idx val="11"/>
          <c:order val="11"/>
          <c:tx>
            <c:strRef>
              <c:f>Sheet1!$M$1</c:f>
              <c:strCache>
                <c:ptCount val="1"/>
                <c:pt idx="0">
                  <c:v>Column11</c:v>
                </c:pt>
              </c:strCache>
            </c:strRef>
          </c:tx>
          <c:spPr>
            <a:ln w="25400" cap="rnd">
              <a:noFill/>
            </a:ln>
            <a:effectLst>
              <a:glow rad="139700">
                <a:schemeClr val="accent6">
                  <a:lumMod val="60000"/>
                  <a:satMod val="175000"/>
                  <a:alpha val="14000"/>
                </a:schemeClr>
              </a:glow>
            </a:effectLst>
          </c:spPr>
          <c:marker>
            <c:symbol val="circle"/>
            <c:size val="3"/>
            <c:spPr>
              <a:solidFill>
                <a:schemeClr val="accent6">
                  <a:lumMod val="60000"/>
                  <a:lumMod val="60000"/>
                  <a:lumOff val="40000"/>
                </a:schemeClr>
              </a:solidFill>
              <a:ln>
                <a:noFill/>
              </a:ln>
              <a:effectLst>
                <a:glow rad="63500">
                  <a:schemeClr val="accent6">
                    <a:lumMod val="60000"/>
                    <a:satMod val="175000"/>
                    <a:alpha val="25000"/>
                  </a:schemeClr>
                </a:glow>
              </a:effectLst>
            </c:spPr>
          </c:marker>
          <c:xVal>
            <c:numRef>
              <c:f>Sheet1!$A$2:$A$18</c:f>
              <c:numCache>
                <c:formatCode>General</c:formatCode>
                <c:ptCount val="1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numCache>
            </c:numRef>
          </c:xVal>
          <c:yVal>
            <c:numRef>
              <c:f>Sheet1!$M$2:$M$18</c:f>
              <c:numCache>
                <c:formatCode>General</c:formatCode>
                <c:ptCount val="17"/>
              </c:numCache>
            </c:numRef>
          </c:yVal>
          <c:extLst xmlns:c16r2="http://schemas.microsoft.com/office/drawing/2015/06/chart">
            <c:ext xmlns:c16="http://schemas.microsoft.com/office/drawing/2014/chart" uri="{C3380CC4-5D6E-409C-BE32-E72D297353CC}">
              <c16:uniqueId val="{0000000B-B7CA-4C3F-9F96-E66544CD4A84}"/>
            </c:ext>
          </c:extLst>
        </c:ser>
        <c:ser>
          <c:idx val="12"/>
          <c:order val="12"/>
          <c:tx>
            <c:strRef>
              <c:f>Sheet1!$N$1</c:f>
              <c:strCache>
                <c:ptCount val="1"/>
                <c:pt idx="0">
                  <c:v>Column12</c:v>
                </c:pt>
              </c:strCache>
            </c:strRef>
          </c:tx>
          <c:spPr>
            <a:ln w="25400" cap="rnd">
              <a:noFill/>
            </a:ln>
            <a:effectLst>
              <a:glow rad="139700">
                <a:schemeClr val="accent1">
                  <a:lumMod val="80000"/>
                  <a:lumOff val="20000"/>
                  <a:satMod val="175000"/>
                  <a:alpha val="14000"/>
                </a:schemeClr>
              </a:glow>
            </a:effectLst>
          </c:spPr>
          <c:marker>
            <c:symbol val="circle"/>
            <c:size val="3"/>
            <c:spPr>
              <a:solidFill>
                <a:schemeClr val="accent1">
                  <a:lumMod val="80000"/>
                  <a:lumOff val="20000"/>
                  <a:lumMod val="60000"/>
                  <a:lumOff val="40000"/>
                </a:schemeClr>
              </a:solidFill>
              <a:ln>
                <a:noFill/>
              </a:ln>
              <a:effectLst>
                <a:glow rad="63500">
                  <a:schemeClr val="accent1">
                    <a:lumMod val="80000"/>
                    <a:lumOff val="20000"/>
                    <a:satMod val="175000"/>
                    <a:alpha val="25000"/>
                  </a:schemeClr>
                </a:glow>
              </a:effectLst>
            </c:spPr>
          </c:marker>
          <c:xVal>
            <c:numRef>
              <c:f>Sheet1!$A$2:$A$18</c:f>
              <c:numCache>
                <c:formatCode>General</c:formatCode>
                <c:ptCount val="1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numCache>
            </c:numRef>
          </c:xVal>
          <c:yVal>
            <c:numRef>
              <c:f>Sheet1!$N$2:$N$18</c:f>
              <c:numCache>
                <c:formatCode>General</c:formatCode>
                <c:ptCount val="17"/>
              </c:numCache>
            </c:numRef>
          </c:yVal>
          <c:extLst xmlns:c16r2="http://schemas.microsoft.com/office/drawing/2015/06/chart">
            <c:ext xmlns:c16="http://schemas.microsoft.com/office/drawing/2014/chart" uri="{C3380CC4-5D6E-409C-BE32-E72D297353CC}">
              <c16:uniqueId val="{0000000C-B7CA-4C3F-9F96-E66544CD4A84}"/>
            </c:ext>
          </c:extLst>
        </c:ser>
        <c:ser>
          <c:idx val="13"/>
          <c:order val="13"/>
          <c:tx>
            <c:strRef>
              <c:f>Sheet1!$O$1</c:f>
              <c:strCache>
                <c:ptCount val="1"/>
                <c:pt idx="0">
                  <c:v>Column13</c:v>
                </c:pt>
              </c:strCache>
            </c:strRef>
          </c:tx>
          <c:spPr>
            <a:ln w="25400" cap="rnd">
              <a:noFill/>
            </a:ln>
            <a:effectLst>
              <a:glow rad="139700">
                <a:schemeClr val="accent2">
                  <a:lumMod val="80000"/>
                  <a:lumOff val="20000"/>
                  <a:satMod val="175000"/>
                  <a:alpha val="14000"/>
                </a:schemeClr>
              </a:glow>
            </a:effectLst>
          </c:spPr>
          <c:marker>
            <c:symbol val="circle"/>
            <c:size val="3"/>
            <c:spPr>
              <a:solidFill>
                <a:schemeClr val="accent2">
                  <a:lumMod val="80000"/>
                  <a:lumOff val="20000"/>
                  <a:lumMod val="60000"/>
                  <a:lumOff val="40000"/>
                </a:schemeClr>
              </a:solidFill>
              <a:ln>
                <a:noFill/>
              </a:ln>
              <a:effectLst>
                <a:glow rad="63500">
                  <a:schemeClr val="accent2">
                    <a:lumMod val="80000"/>
                    <a:lumOff val="20000"/>
                    <a:satMod val="175000"/>
                    <a:alpha val="25000"/>
                  </a:schemeClr>
                </a:glow>
              </a:effectLst>
            </c:spPr>
          </c:marker>
          <c:xVal>
            <c:numRef>
              <c:f>Sheet1!$A$2:$A$18</c:f>
              <c:numCache>
                <c:formatCode>General</c:formatCode>
                <c:ptCount val="1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numCache>
            </c:numRef>
          </c:xVal>
          <c:yVal>
            <c:numRef>
              <c:f>Sheet1!$O$2:$O$18</c:f>
              <c:numCache>
                <c:formatCode>General</c:formatCode>
                <c:ptCount val="17"/>
              </c:numCache>
            </c:numRef>
          </c:yVal>
          <c:extLst xmlns:c16r2="http://schemas.microsoft.com/office/drawing/2015/06/chart">
            <c:ext xmlns:c16="http://schemas.microsoft.com/office/drawing/2014/chart" uri="{C3380CC4-5D6E-409C-BE32-E72D297353CC}">
              <c16:uniqueId val="{0000000D-B7CA-4C3F-9F96-E66544CD4A84}"/>
            </c:ext>
          </c:extLst>
        </c:ser>
        <c:ser>
          <c:idx val="14"/>
          <c:order val="14"/>
          <c:tx>
            <c:strRef>
              <c:f>Sheet1!$P$1</c:f>
              <c:strCache>
                <c:ptCount val="1"/>
                <c:pt idx="0">
                  <c:v>Column14</c:v>
                </c:pt>
              </c:strCache>
            </c:strRef>
          </c:tx>
          <c:spPr>
            <a:ln w="25400" cap="rnd">
              <a:noFill/>
            </a:ln>
            <a:effectLst>
              <a:glow rad="139700">
                <a:schemeClr val="accent3">
                  <a:lumMod val="80000"/>
                  <a:lumOff val="20000"/>
                  <a:satMod val="175000"/>
                  <a:alpha val="14000"/>
                </a:schemeClr>
              </a:glow>
            </a:effectLst>
          </c:spPr>
          <c:marker>
            <c:symbol val="circle"/>
            <c:size val="3"/>
            <c:spPr>
              <a:solidFill>
                <a:schemeClr val="accent3">
                  <a:lumMod val="80000"/>
                  <a:lumOff val="20000"/>
                  <a:lumMod val="60000"/>
                  <a:lumOff val="40000"/>
                </a:schemeClr>
              </a:solidFill>
              <a:ln>
                <a:noFill/>
              </a:ln>
              <a:effectLst>
                <a:glow rad="63500">
                  <a:schemeClr val="accent3">
                    <a:lumMod val="80000"/>
                    <a:lumOff val="20000"/>
                    <a:satMod val="175000"/>
                    <a:alpha val="25000"/>
                  </a:schemeClr>
                </a:glow>
              </a:effectLst>
            </c:spPr>
          </c:marker>
          <c:xVal>
            <c:numRef>
              <c:f>Sheet1!$A$2:$A$18</c:f>
              <c:numCache>
                <c:formatCode>General</c:formatCode>
                <c:ptCount val="1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numCache>
            </c:numRef>
          </c:xVal>
          <c:yVal>
            <c:numRef>
              <c:f>Sheet1!$P$2:$P$18</c:f>
              <c:numCache>
                <c:formatCode>General</c:formatCode>
                <c:ptCount val="17"/>
              </c:numCache>
            </c:numRef>
          </c:yVal>
          <c:extLst xmlns:c16r2="http://schemas.microsoft.com/office/drawing/2015/06/chart">
            <c:ext xmlns:c16="http://schemas.microsoft.com/office/drawing/2014/chart" uri="{C3380CC4-5D6E-409C-BE32-E72D297353CC}">
              <c16:uniqueId val="{0000000E-B7CA-4C3F-9F96-E66544CD4A84}"/>
            </c:ext>
          </c:extLst>
        </c:ser>
        <c:ser>
          <c:idx val="15"/>
          <c:order val="15"/>
          <c:tx>
            <c:strRef>
              <c:f>Sheet1!$Q$1</c:f>
              <c:strCache>
                <c:ptCount val="1"/>
                <c:pt idx="0">
                  <c:v>Column15</c:v>
                </c:pt>
              </c:strCache>
            </c:strRef>
          </c:tx>
          <c:spPr>
            <a:ln w="25400" cap="rnd">
              <a:noFill/>
            </a:ln>
            <a:effectLst>
              <a:glow rad="139700">
                <a:schemeClr val="accent4">
                  <a:lumMod val="80000"/>
                  <a:lumOff val="20000"/>
                  <a:satMod val="175000"/>
                  <a:alpha val="14000"/>
                </a:schemeClr>
              </a:glow>
            </a:effectLst>
          </c:spPr>
          <c:marker>
            <c:symbol val="circle"/>
            <c:size val="3"/>
            <c:spPr>
              <a:solidFill>
                <a:schemeClr val="accent4">
                  <a:lumMod val="80000"/>
                  <a:lumOff val="20000"/>
                  <a:lumMod val="60000"/>
                  <a:lumOff val="40000"/>
                </a:schemeClr>
              </a:solidFill>
              <a:ln>
                <a:noFill/>
              </a:ln>
              <a:effectLst>
                <a:glow rad="63500">
                  <a:schemeClr val="accent4">
                    <a:lumMod val="80000"/>
                    <a:lumOff val="20000"/>
                    <a:satMod val="175000"/>
                    <a:alpha val="25000"/>
                  </a:schemeClr>
                </a:glow>
              </a:effectLst>
            </c:spPr>
          </c:marker>
          <c:xVal>
            <c:numRef>
              <c:f>Sheet1!$A$2:$A$18</c:f>
              <c:numCache>
                <c:formatCode>General</c:formatCode>
                <c:ptCount val="1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numCache>
            </c:numRef>
          </c:xVal>
          <c:yVal>
            <c:numRef>
              <c:f>Sheet1!$Q$2:$Q$18</c:f>
              <c:numCache>
                <c:formatCode>General</c:formatCode>
                <c:ptCount val="17"/>
              </c:numCache>
            </c:numRef>
          </c:yVal>
          <c:extLst xmlns:c16r2="http://schemas.microsoft.com/office/drawing/2015/06/chart">
            <c:ext xmlns:c16="http://schemas.microsoft.com/office/drawing/2014/chart" uri="{C3380CC4-5D6E-409C-BE32-E72D297353CC}">
              <c16:uniqueId val="{0000000F-B7CA-4C3F-9F96-E66544CD4A84}"/>
            </c:ext>
          </c:extLst>
        </c:ser>
        <c:ser>
          <c:idx val="16"/>
          <c:order val="16"/>
          <c:tx>
            <c:strRef>
              <c:f>Sheet1!$R$1</c:f>
              <c:strCache>
                <c:ptCount val="1"/>
                <c:pt idx="0">
                  <c:v>Column16</c:v>
                </c:pt>
              </c:strCache>
            </c:strRef>
          </c:tx>
          <c:spPr>
            <a:ln w="25400" cap="rnd">
              <a:noFill/>
            </a:ln>
            <a:effectLst>
              <a:glow rad="139700">
                <a:schemeClr val="accent5">
                  <a:lumMod val="80000"/>
                  <a:lumOff val="20000"/>
                  <a:satMod val="175000"/>
                  <a:alpha val="14000"/>
                </a:schemeClr>
              </a:glow>
            </a:effectLst>
          </c:spPr>
          <c:marker>
            <c:symbol val="circle"/>
            <c:size val="3"/>
            <c:spPr>
              <a:solidFill>
                <a:schemeClr val="accent5">
                  <a:lumMod val="80000"/>
                  <a:lumOff val="20000"/>
                  <a:lumMod val="60000"/>
                  <a:lumOff val="40000"/>
                </a:schemeClr>
              </a:solidFill>
              <a:ln>
                <a:noFill/>
              </a:ln>
              <a:effectLst>
                <a:glow rad="63500">
                  <a:schemeClr val="accent5">
                    <a:lumMod val="80000"/>
                    <a:lumOff val="20000"/>
                    <a:satMod val="175000"/>
                    <a:alpha val="25000"/>
                  </a:schemeClr>
                </a:glow>
              </a:effectLst>
            </c:spPr>
          </c:marker>
          <c:xVal>
            <c:numRef>
              <c:f>Sheet1!$A$2:$A$18</c:f>
              <c:numCache>
                <c:formatCode>General</c:formatCode>
                <c:ptCount val="1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numCache>
            </c:numRef>
          </c:xVal>
          <c:yVal>
            <c:numRef>
              <c:f>Sheet1!$R$2:$R$18</c:f>
              <c:numCache>
                <c:formatCode>General</c:formatCode>
                <c:ptCount val="17"/>
              </c:numCache>
            </c:numRef>
          </c:yVal>
          <c:extLst xmlns:c16r2="http://schemas.microsoft.com/office/drawing/2015/06/chart">
            <c:ext xmlns:c16="http://schemas.microsoft.com/office/drawing/2014/chart" uri="{C3380CC4-5D6E-409C-BE32-E72D297353CC}">
              <c16:uniqueId val="{00000010-B7CA-4C3F-9F96-E66544CD4A84}"/>
            </c:ext>
          </c:extLst>
        </c:ser>
        <c:ser>
          <c:idx val="17"/>
          <c:order val="17"/>
          <c:tx>
            <c:strRef>
              <c:f>Sheet1!$S$1</c:f>
              <c:strCache>
                <c:ptCount val="1"/>
                <c:pt idx="0">
                  <c:v>Column17</c:v>
                </c:pt>
              </c:strCache>
            </c:strRef>
          </c:tx>
          <c:spPr>
            <a:ln w="25400" cap="rnd">
              <a:noFill/>
            </a:ln>
            <a:effectLst>
              <a:glow rad="139700">
                <a:schemeClr val="accent6">
                  <a:lumMod val="80000"/>
                  <a:lumOff val="20000"/>
                  <a:satMod val="175000"/>
                  <a:alpha val="14000"/>
                </a:schemeClr>
              </a:glow>
            </a:effectLst>
          </c:spPr>
          <c:marker>
            <c:symbol val="circle"/>
            <c:size val="3"/>
            <c:spPr>
              <a:solidFill>
                <a:schemeClr val="accent6">
                  <a:lumMod val="80000"/>
                  <a:lumOff val="20000"/>
                  <a:lumMod val="60000"/>
                  <a:lumOff val="40000"/>
                </a:schemeClr>
              </a:solidFill>
              <a:ln>
                <a:noFill/>
              </a:ln>
              <a:effectLst>
                <a:glow rad="63500">
                  <a:schemeClr val="accent6">
                    <a:lumMod val="80000"/>
                    <a:lumOff val="20000"/>
                    <a:satMod val="175000"/>
                    <a:alpha val="25000"/>
                  </a:schemeClr>
                </a:glow>
              </a:effectLst>
            </c:spPr>
          </c:marker>
          <c:xVal>
            <c:numRef>
              <c:f>Sheet1!$A$2:$A$18</c:f>
              <c:numCache>
                <c:formatCode>General</c:formatCode>
                <c:ptCount val="1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numCache>
            </c:numRef>
          </c:xVal>
          <c:yVal>
            <c:numRef>
              <c:f>Sheet1!$S$2:$S$18</c:f>
              <c:numCache>
                <c:formatCode>General</c:formatCode>
                <c:ptCount val="17"/>
              </c:numCache>
            </c:numRef>
          </c:yVal>
          <c:extLst xmlns:c16r2="http://schemas.microsoft.com/office/drawing/2015/06/chart">
            <c:ext xmlns:c16="http://schemas.microsoft.com/office/drawing/2014/chart" uri="{C3380CC4-5D6E-409C-BE32-E72D297353CC}">
              <c16:uniqueId val="{00000011-B7CA-4C3F-9F96-E66544CD4A84}"/>
            </c:ext>
          </c:extLst>
        </c:ser>
        <c:dLbls/>
        <c:axId val="157444736"/>
        <c:axId val="157462912"/>
      </c:scatterChart>
      <c:valAx>
        <c:axId val="157444736"/>
        <c:scaling>
          <c:orientation val="minMax"/>
        </c:scaling>
        <c:axPos val="b"/>
        <c:majorGridlines>
          <c:spPr>
            <a:ln w="9525" cap="flat" cmpd="sng" algn="ctr">
              <a:solidFill>
                <a:schemeClr val="dk1">
                  <a:lumMod val="65000"/>
                  <a:lumOff val="35000"/>
                  <a:alpha val="75000"/>
                </a:schemeClr>
              </a:solidFill>
              <a:round/>
            </a:ln>
            <a:effectLst/>
          </c:spPr>
        </c:majorGridlines>
        <c:numFmt formatCode="General" sourceLinked="1"/>
        <c:majorTickMark val="none"/>
        <c:tickLblPos val="nextTo"/>
        <c:spPr>
          <a:noFill/>
          <a:ln w="9525" cap="flat" cmpd="sng" algn="ctr">
            <a:solidFill>
              <a:schemeClr val="lt1">
                <a:lumMod val="5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157462912"/>
        <c:crosses val="autoZero"/>
        <c:crossBetween val="midCat"/>
        <c:majorUnit val="1"/>
        <c:minorUnit val="1"/>
      </c:valAx>
      <c:valAx>
        <c:axId val="157462912"/>
        <c:scaling>
          <c:orientation val="minMax"/>
        </c:scaling>
        <c:axPos val="l"/>
        <c:majorGridlines>
          <c:spPr>
            <a:ln w="9525" cap="flat" cmpd="sng" algn="ctr">
              <a:solidFill>
                <a:schemeClr val="dk1">
                  <a:lumMod val="65000"/>
                  <a:lumOff val="35000"/>
                  <a:alpha val="75000"/>
                </a:schemeClr>
              </a:solidFill>
              <a:round/>
            </a:ln>
            <a:effectLst/>
          </c:spPr>
        </c:majorGridlines>
        <c:numFmt formatCode="General" sourceLinked="1"/>
        <c:majorTickMark val="none"/>
        <c:tickLblPos val="nextTo"/>
        <c:spPr>
          <a:noFill/>
          <a:ln w="9525" cap="flat" cmpd="sng" algn="ctr">
            <a:solidFill>
              <a:schemeClr val="lt1">
                <a:lumMod val="5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157444736"/>
        <c:crosses val="autoZero"/>
        <c:crossBetween val="midCat"/>
      </c:valAx>
      <c:spPr>
        <a:noFill/>
        <a:ln>
          <a:noFill/>
        </a:ln>
        <a:effectLst/>
      </c:spPr>
    </c:plotArea>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1"/>
</c:chartSpace>
</file>

<file path=ppt/charts/chart15.xml><?xml version="1.0" encoding="utf-8"?>
<c:chartSpace xmlns:c="http://schemas.openxmlformats.org/drawingml/2006/chart" xmlns:a="http://schemas.openxmlformats.org/drawingml/2006/main" xmlns:r="http://schemas.openxmlformats.org/officeDocument/2006/relationships">
  <c:lang val="en-US"/>
  <c:chart>
    <c:plotArea>
      <c:layout/>
      <c:barChart>
        <c:barDir val="col"/>
        <c:grouping val="clustered"/>
        <c:ser>
          <c:idx val="0"/>
          <c:order val="0"/>
          <c:tx>
            <c:strRef>
              <c:f>Sheet1!$B$1</c:f>
              <c:strCache>
                <c:ptCount val="1"/>
                <c:pt idx="0">
                  <c:v>6m-1y</c:v>
                </c:pt>
              </c:strCache>
            </c:strRef>
          </c:tx>
          <c:spPr>
            <a:solidFill>
              <a:schemeClr val="accent1"/>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dk1">
                        <a:lumMod val="75000"/>
                        <a:lumOff val="25000"/>
                      </a:schemeClr>
                    </a:solidFill>
                    <a:latin typeface="+mn-lt"/>
                    <a:ea typeface="+mn-ea"/>
                    <a:cs typeface="+mn-cs"/>
                  </a:defRPr>
                </a:pPr>
                <a:endParaRPr lang="en-US"/>
              </a:p>
            </c:txPr>
            <c:dLblPos val="in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Sheet1!$A$2</c:f>
              <c:numCache>
                <c:formatCode>General</c:formatCode>
                <c:ptCount val="1"/>
              </c:numCache>
            </c:numRef>
          </c:cat>
          <c:val>
            <c:numRef>
              <c:f>Sheet1!$B$2</c:f>
              <c:numCache>
                <c:formatCode>General</c:formatCode>
                <c:ptCount val="1"/>
                <c:pt idx="0">
                  <c:v>5</c:v>
                </c:pt>
              </c:numCache>
            </c:numRef>
          </c:val>
          <c:extLst xmlns:c16r2="http://schemas.microsoft.com/office/drawing/2015/06/chart">
            <c:ext xmlns:c16="http://schemas.microsoft.com/office/drawing/2014/chart" uri="{C3380CC4-5D6E-409C-BE32-E72D297353CC}">
              <c16:uniqueId val="{00000000-6DB4-4434-B989-6223412FBA5B}"/>
            </c:ext>
          </c:extLst>
        </c:ser>
        <c:ser>
          <c:idx val="1"/>
          <c:order val="1"/>
          <c:tx>
            <c:strRef>
              <c:f>Sheet1!$C$1</c:f>
              <c:strCache>
                <c:ptCount val="1"/>
                <c:pt idx="0">
                  <c:v>1-5y</c:v>
                </c:pt>
              </c:strCache>
            </c:strRef>
          </c:tx>
          <c:spPr>
            <a:solidFill>
              <a:schemeClr val="accent2"/>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dk1">
                        <a:lumMod val="75000"/>
                        <a:lumOff val="25000"/>
                      </a:schemeClr>
                    </a:solidFill>
                    <a:latin typeface="+mn-lt"/>
                    <a:ea typeface="+mn-ea"/>
                    <a:cs typeface="+mn-cs"/>
                  </a:defRPr>
                </a:pPr>
                <a:endParaRPr lang="en-US"/>
              </a:p>
            </c:txPr>
            <c:dLblPos val="in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Sheet1!$A$2</c:f>
              <c:numCache>
                <c:formatCode>General</c:formatCode>
                <c:ptCount val="1"/>
              </c:numCache>
            </c:numRef>
          </c:cat>
          <c:val>
            <c:numRef>
              <c:f>Sheet1!$C$2</c:f>
              <c:numCache>
                <c:formatCode>General</c:formatCode>
                <c:ptCount val="1"/>
                <c:pt idx="0">
                  <c:v>4</c:v>
                </c:pt>
              </c:numCache>
            </c:numRef>
          </c:val>
          <c:extLst xmlns:c16r2="http://schemas.microsoft.com/office/drawing/2015/06/chart">
            <c:ext xmlns:c16="http://schemas.microsoft.com/office/drawing/2014/chart" uri="{C3380CC4-5D6E-409C-BE32-E72D297353CC}">
              <c16:uniqueId val="{00000003-6DB4-4434-B989-6223412FBA5B}"/>
            </c:ext>
          </c:extLst>
        </c:ser>
        <c:ser>
          <c:idx val="2"/>
          <c:order val="2"/>
          <c:tx>
            <c:strRef>
              <c:f>Sheet1!$D$1</c:f>
              <c:strCache>
                <c:ptCount val="1"/>
                <c:pt idx="0">
                  <c:v>&gt;5y</c:v>
                </c:pt>
              </c:strCache>
            </c:strRef>
          </c:tx>
          <c:spPr>
            <a:solidFill>
              <a:schemeClr val="accent3"/>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dk1">
                        <a:lumMod val="75000"/>
                        <a:lumOff val="25000"/>
                      </a:schemeClr>
                    </a:solidFill>
                    <a:latin typeface="+mn-lt"/>
                    <a:ea typeface="+mn-ea"/>
                    <a:cs typeface="+mn-cs"/>
                  </a:defRPr>
                </a:pPr>
                <a:endParaRPr lang="en-US"/>
              </a:p>
            </c:txPr>
            <c:dLblPos val="in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Sheet1!$A$2</c:f>
              <c:numCache>
                <c:formatCode>General</c:formatCode>
                <c:ptCount val="1"/>
              </c:numCache>
            </c:numRef>
          </c:cat>
          <c:val>
            <c:numRef>
              <c:f>Sheet1!$D$2</c:f>
              <c:numCache>
                <c:formatCode>General</c:formatCode>
                <c:ptCount val="1"/>
                <c:pt idx="0">
                  <c:v>4</c:v>
                </c:pt>
              </c:numCache>
            </c:numRef>
          </c:val>
          <c:extLst xmlns:c16r2="http://schemas.microsoft.com/office/drawing/2015/06/chart">
            <c:ext xmlns:c16="http://schemas.microsoft.com/office/drawing/2014/chart" uri="{C3380CC4-5D6E-409C-BE32-E72D297353CC}">
              <c16:uniqueId val="{00000004-6DB4-4434-B989-6223412FBA5B}"/>
            </c:ext>
          </c:extLst>
        </c:ser>
        <c:ser>
          <c:idx val="3"/>
          <c:order val="3"/>
          <c:tx>
            <c:strRef>
              <c:f>Sheet1!$E$1</c:f>
              <c:strCache>
                <c:ptCount val="1"/>
                <c:pt idx="0">
                  <c:v>&lt;6m</c:v>
                </c:pt>
              </c:strCache>
            </c:strRef>
          </c:tx>
          <c:spPr>
            <a:solidFill>
              <a:schemeClr val="accent4"/>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dk1">
                        <a:lumMod val="75000"/>
                        <a:lumOff val="25000"/>
                      </a:schemeClr>
                    </a:solidFill>
                    <a:latin typeface="+mn-lt"/>
                    <a:ea typeface="+mn-ea"/>
                    <a:cs typeface="+mn-cs"/>
                  </a:defRPr>
                </a:pPr>
                <a:endParaRPr lang="en-US"/>
              </a:p>
            </c:txPr>
            <c:dLblPos val="in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Sheet1!$A$2</c:f>
              <c:numCache>
                <c:formatCode>General</c:formatCode>
                <c:ptCount val="1"/>
              </c:numCache>
            </c:numRef>
          </c:cat>
          <c:val>
            <c:numRef>
              <c:f>Sheet1!$E$2</c:f>
              <c:numCache>
                <c:formatCode>General</c:formatCode>
                <c:ptCount val="1"/>
                <c:pt idx="0">
                  <c:v>4</c:v>
                </c:pt>
              </c:numCache>
            </c:numRef>
          </c:val>
          <c:extLst xmlns:c16r2="http://schemas.microsoft.com/office/drawing/2015/06/chart">
            <c:ext xmlns:c16="http://schemas.microsoft.com/office/drawing/2014/chart" uri="{C3380CC4-5D6E-409C-BE32-E72D297353CC}">
              <c16:uniqueId val="{00000005-6DB4-4434-B989-6223412FBA5B}"/>
            </c:ext>
          </c:extLst>
        </c:ser>
        <c:dLbls>
          <c:showVal val="1"/>
        </c:dLbls>
        <c:gapWidth val="267"/>
        <c:overlap val="-43"/>
        <c:axId val="157548544"/>
        <c:axId val="157550080"/>
      </c:barChart>
      <c:catAx>
        <c:axId val="157548544"/>
        <c:scaling>
          <c:orientation val="minMax"/>
        </c:scaling>
        <c:axPos val="b"/>
        <c:majorGridlines>
          <c:spPr>
            <a:ln w="9525" cap="flat" cmpd="sng" algn="ctr">
              <a:solidFill>
                <a:schemeClr val="dk1">
                  <a:lumMod val="15000"/>
                  <a:lumOff val="85000"/>
                </a:schemeClr>
              </a:solidFill>
              <a:round/>
            </a:ln>
            <a:effectLst/>
          </c:spPr>
        </c:majorGridlines>
        <c:numFmt formatCode="General" sourceLinked="1"/>
        <c:maj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157550080"/>
        <c:crosses val="autoZero"/>
        <c:auto val="1"/>
        <c:lblAlgn val="ctr"/>
        <c:lblOffset val="100"/>
      </c:catAx>
      <c:valAx>
        <c:axId val="157550080"/>
        <c:scaling>
          <c:orientation val="minMax"/>
        </c:scaling>
        <c:axPos val="l"/>
        <c:majorGridlines>
          <c:spPr>
            <a:ln w="9525" cap="flat" cmpd="sng" algn="ctr">
              <a:solidFill>
                <a:schemeClr val="dk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157548544"/>
        <c:crosses val="autoZero"/>
        <c:crossBetween val="between"/>
      </c:valAx>
      <c:spPr>
        <a:pattFill prst="ltDnDiag">
          <a:fgClr>
            <a:schemeClr val="dk1">
              <a:lumMod val="15000"/>
              <a:lumOff val="85000"/>
            </a:schemeClr>
          </a:fgClr>
          <a:bgClr>
            <a:schemeClr val="lt1"/>
          </a:bgClr>
        </a:pattFill>
        <a:ln>
          <a:noFill/>
        </a:ln>
        <a:effectLst/>
      </c:spPr>
    </c:plotArea>
    <c:legend>
      <c:legendPos val="b"/>
      <c:layout>
        <c:manualLayout>
          <c:xMode val="edge"/>
          <c:yMode val="edge"/>
          <c:x val="9.3309114769744683E-2"/>
          <c:y val="0.85806587556837111"/>
          <c:w val="0.82701801479360548"/>
          <c:h val="0.14193412443162917"/>
        </c:manualLayout>
      </c:layout>
      <c:spPr>
        <a:noFill/>
        <a:ln>
          <a:noFill/>
        </a:ln>
        <a:effectLst/>
      </c:spPr>
      <c:txPr>
        <a:bodyPr rot="0" spcFirstLastPara="1" vertOverflow="ellipsis" vert="horz" wrap="square" anchor="ctr" anchorCtr="1"/>
        <a:lstStyle/>
        <a:p>
          <a:pPr>
            <a:defRPr sz="1800" b="0"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1"/>
</c:chartSpace>
</file>

<file path=ppt/charts/chart16.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4.0171306455545515E-2"/>
          <c:y val="1.8617496280474124E-2"/>
          <c:w val="0.95639191799138323"/>
          <c:h val="0.81741763431750869"/>
        </c:manualLayout>
      </c:layout>
      <c:barChart>
        <c:barDir val="col"/>
        <c:grouping val="clustered"/>
        <c:ser>
          <c:idx val="0"/>
          <c:order val="0"/>
          <c:tx>
            <c:strRef>
              <c:f>Sheet1!$B$1</c:f>
              <c:strCache>
                <c:ptCount val="1"/>
                <c:pt idx="0">
                  <c:v>Recalcitrant</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outEnd"/>
            <c:showVal val="1"/>
            <c:extLst xmlns:c16r2="http://schemas.microsoft.com/office/drawing/2015/06/char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c:f>
              <c:strCache>
                <c:ptCount val="1"/>
                <c:pt idx="0">
                  <c:v>Cases</c:v>
                </c:pt>
              </c:strCache>
            </c:strRef>
          </c:cat>
          <c:val>
            <c:numRef>
              <c:f>Sheet1!$B$2</c:f>
              <c:numCache>
                <c:formatCode>General</c:formatCode>
                <c:ptCount val="1"/>
                <c:pt idx="0">
                  <c:v>6</c:v>
                </c:pt>
              </c:numCache>
            </c:numRef>
          </c:val>
          <c:extLst xmlns:c16r2="http://schemas.microsoft.com/office/drawing/2015/06/chart">
            <c:ext xmlns:c16="http://schemas.microsoft.com/office/drawing/2014/chart" uri="{C3380CC4-5D6E-409C-BE32-E72D297353CC}">
              <c16:uniqueId val="{00000000-F24D-453B-8F12-6271530964AE}"/>
            </c:ext>
          </c:extLst>
        </c:ser>
        <c:ser>
          <c:idx val="1"/>
          <c:order val="1"/>
          <c:tx>
            <c:strRef>
              <c:f>Sheet1!$C$1</c:f>
              <c:strCache>
                <c:ptCount val="1"/>
                <c:pt idx="0">
                  <c:v>Willing</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outEnd"/>
            <c:showVal val="1"/>
            <c:extLst xmlns:c16r2="http://schemas.microsoft.com/office/drawing/2015/06/char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c:f>
              <c:strCache>
                <c:ptCount val="1"/>
                <c:pt idx="0">
                  <c:v>Cases</c:v>
                </c:pt>
              </c:strCache>
            </c:strRef>
          </c:cat>
          <c:val>
            <c:numRef>
              <c:f>Sheet1!$C$2</c:f>
              <c:numCache>
                <c:formatCode>General</c:formatCode>
                <c:ptCount val="1"/>
                <c:pt idx="0">
                  <c:v>4</c:v>
                </c:pt>
              </c:numCache>
            </c:numRef>
          </c:val>
          <c:extLst xmlns:c16r2="http://schemas.microsoft.com/office/drawing/2015/06/chart">
            <c:ext xmlns:c16="http://schemas.microsoft.com/office/drawing/2014/chart" uri="{C3380CC4-5D6E-409C-BE32-E72D297353CC}">
              <c16:uniqueId val="{00000001-F24D-453B-8F12-6271530964AE}"/>
            </c:ext>
          </c:extLst>
        </c:ser>
        <c:ser>
          <c:idx val="2"/>
          <c:order val="2"/>
          <c:tx>
            <c:strRef>
              <c:f>Sheet1!$D$1</c:f>
              <c:strCache>
                <c:ptCount val="1"/>
                <c:pt idx="0">
                  <c:v>Steroid S/E</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outEnd"/>
            <c:showVal val="1"/>
            <c:extLst xmlns:c16r2="http://schemas.microsoft.com/office/drawing/2015/06/char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c:f>
              <c:strCache>
                <c:ptCount val="1"/>
                <c:pt idx="0">
                  <c:v>Cases</c:v>
                </c:pt>
              </c:strCache>
            </c:strRef>
          </c:cat>
          <c:val>
            <c:numRef>
              <c:f>Sheet1!$D$2</c:f>
              <c:numCache>
                <c:formatCode>General</c:formatCode>
                <c:ptCount val="1"/>
                <c:pt idx="0">
                  <c:v>3</c:v>
                </c:pt>
              </c:numCache>
            </c:numRef>
          </c:val>
          <c:extLst xmlns:c16r2="http://schemas.microsoft.com/office/drawing/2015/06/chart">
            <c:ext xmlns:c16="http://schemas.microsoft.com/office/drawing/2014/chart" uri="{C3380CC4-5D6E-409C-BE32-E72D297353CC}">
              <c16:uniqueId val="{00000002-F24D-453B-8F12-6271530964AE}"/>
            </c:ext>
          </c:extLst>
        </c:ser>
        <c:ser>
          <c:idx val="3"/>
          <c:order val="3"/>
          <c:tx>
            <c:strRef>
              <c:f>Sheet1!$E$1</c:f>
              <c:strCache>
                <c:ptCount val="1"/>
                <c:pt idx="0">
                  <c:v>Steroid C/I</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outEnd"/>
            <c:showVal val="1"/>
            <c:extLst xmlns:c16r2="http://schemas.microsoft.com/office/drawing/2015/06/char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c:f>
              <c:strCache>
                <c:ptCount val="1"/>
                <c:pt idx="0">
                  <c:v>Cases</c:v>
                </c:pt>
              </c:strCache>
            </c:strRef>
          </c:cat>
          <c:val>
            <c:numRef>
              <c:f>Sheet1!$E$2</c:f>
              <c:numCache>
                <c:formatCode>General</c:formatCode>
                <c:ptCount val="1"/>
                <c:pt idx="0">
                  <c:v>3</c:v>
                </c:pt>
              </c:numCache>
            </c:numRef>
          </c:val>
          <c:extLst xmlns:c16r2="http://schemas.microsoft.com/office/drawing/2015/06/chart">
            <c:ext xmlns:c16="http://schemas.microsoft.com/office/drawing/2014/chart" uri="{C3380CC4-5D6E-409C-BE32-E72D297353CC}">
              <c16:uniqueId val="{00000003-F24D-453B-8F12-6271530964AE}"/>
            </c:ext>
          </c:extLst>
        </c:ser>
        <c:ser>
          <c:idx val="4"/>
          <c:order val="4"/>
          <c:tx>
            <c:strRef>
              <c:f>Sheet1!$F$1</c:f>
              <c:strCache>
                <c:ptCount val="1"/>
                <c:pt idx="0">
                  <c:v>Relapse</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outEnd"/>
            <c:showVal val="1"/>
            <c:extLst xmlns:c16r2="http://schemas.microsoft.com/office/drawing/2015/06/char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c:f>
              <c:strCache>
                <c:ptCount val="1"/>
                <c:pt idx="0">
                  <c:v>Cases</c:v>
                </c:pt>
              </c:strCache>
            </c:strRef>
          </c:cat>
          <c:val>
            <c:numRef>
              <c:f>Sheet1!$F$2</c:f>
              <c:numCache>
                <c:formatCode>General</c:formatCode>
                <c:ptCount val="1"/>
                <c:pt idx="0">
                  <c:v>1</c:v>
                </c:pt>
              </c:numCache>
            </c:numRef>
          </c:val>
          <c:extLst xmlns:c16r2="http://schemas.microsoft.com/office/drawing/2015/06/chart">
            <c:ext xmlns:c16="http://schemas.microsoft.com/office/drawing/2014/chart" uri="{C3380CC4-5D6E-409C-BE32-E72D297353CC}">
              <c16:uniqueId val="{00000004-F24D-453B-8F12-6271530964AE}"/>
            </c:ext>
          </c:extLst>
        </c:ser>
        <c:dLbls>
          <c:showVal val="1"/>
        </c:dLbls>
        <c:gapWidth val="100"/>
        <c:overlap val="-24"/>
        <c:axId val="157194496"/>
        <c:axId val="157622272"/>
      </c:barChart>
      <c:catAx>
        <c:axId val="157194496"/>
        <c:scaling>
          <c:orientation val="minMax"/>
        </c:scaling>
        <c:delete val="1"/>
        <c:axPos val="b"/>
        <c:numFmt formatCode="General" sourceLinked="1"/>
        <c:majorTickMark val="none"/>
        <c:tickLblPos val="nextTo"/>
        <c:crossAx val="157622272"/>
        <c:crosses val="autoZero"/>
        <c:auto val="1"/>
        <c:lblAlgn val="ctr"/>
        <c:lblOffset val="100"/>
      </c:catAx>
      <c:valAx>
        <c:axId val="157622272"/>
        <c:scaling>
          <c:orientation val="minMax"/>
        </c:scaling>
        <c:axPos val="l"/>
        <c:majorGridlines>
          <c:spPr>
            <a:ln w="9525" cap="flat" cmpd="sng" algn="ctr">
              <a:solidFill>
                <a:schemeClr val="lt1">
                  <a:lumMod val="95000"/>
                  <a:alpha val="10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57194496"/>
        <c:crosses val="autoZero"/>
        <c:crossBetween val="between"/>
      </c:valAx>
      <c:spPr>
        <a:noFill/>
        <a:ln>
          <a:noFill/>
        </a:ln>
        <a:effectLst/>
      </c:spPr>
    </c:plotArea>
    <c:legend>
      <c:legendPos val="b"/>
      <c:layout>
        <c:manualLayout>
          <c:xMode val="edge"/>
          <c:yMode val="edge"/>
          <c:x val="4.8632764654418216E-2"/>
          <c:y val="0.90283057223505903"/>
          <c:w val="0.87495669291338585"/>
          <c:h val="6.1489271269928619E-2"/>
        </c:manualLayout>
      </c:layout>
      <c:spPr>
        <a:noFill/>
        <a:ln>
          <a:noFill/>
        </a:ln>
        <a:effectLst/>
      </c:spPr>
      <c:txPr>
        <a:bodyPr rot="0" spcFirstLastPara="1" vertOverflow="ellipsis" vert="horz" wrap="square" anchor="ctr" anchorCtr="1"/>
        <a:lstStyle/>
        <a:p>
          <a:pPr>
            <a:defRPr sz="1500" b="0" i="0" u="none" strike="noStrike" kern="1200" baseline="0">
              <a:solidFill>
                <a:schemeClr val="lt1">
                  <a:lumMod val="85000"/>
                </a:schemeClr>
              </a:solidFill>
              <a:latin typeface="+mn-lt"/>
              <a:ea typeface="+mn-ea"/>
              <a:cs typeface="+mn-cs"/>
            </a:defRPr>
          </a:pPr>
          <a:endParaRPr lang="en-US"/>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1"/>
</c:chartSpace>
</file>

<file path=ppt/charts/chart17.xml><?xml version="1.0" encoding="utf-8"?>
<c:chartSpace xmlns:c="http://schemas.openxmlformats.org/drawingml/2006/chart" xmlns:a="http://schemas.openxmlformats.org/drawingml/2006/main" xmlns:r="http://schemas.openxmlformats.org/officeDocument/2006/relationships">
  <c:lang val="en-US"/>
  <c:chart>
    <c:autoTitleDeleted val="1"/>
    <c:view3D>
      <c:rotX val="30"/>
      <c:rotY val="220"/>
      <c:depthPercent val="100"/>
      <c:perspective val="30"/>
    </c:view3D>
    <c:floor>
      <c:spPr>
        <a:noFill/>
        <a:ln>
          <a:noFill/>
        </a:ln>
        <a:effectLst/>
        <a:sp3d/>
      </c:spPr>
    </c:floor>
    <c:sideWall>
      <c:spPr>
        <a:noFill/>
        <a:ln>
          <a:noFill/>
        </a:ln>
        <a:effectLst/>
        <a:sp3d/>
      </c:spPr>
    </c:sideWall>
    <c:backWall>
      <c:spPr>
        <a:noFill/>
        <a:ln>
          <a:noFill/>
        </a:ln>
        <a:effectLst/>
        <a:sp3d/>
      </c:spPr>
    </c:backWall>
    <c:plotArea>
      <c:layout>
        <c:manualLayout>
          <c:layoutTarget val="inner"/>
          <c:xMode val="edge"/>
          <c:yMode val="edge"/>
          <c:x val="5.0244598072455786E-2"/>
          <c:y val="4.0307338696854217E-3"/>
          <c:w val="0.82562799489513361"/>
          <c:h val="0.90009138942043221"/>
        </c:manualLayout>
      </c:layout>
      <c:pie3DChart>
        <c:varyColors val="1"/>
        <c:ser>
          <c:idx val="0"/>
          <c:order val="0"/>
          <c:tx>
            <c:strRef>
              <c:f>Sheet1!$B$1</c:f>
              <c:strCache>
                <c:ptCount val="1"/>
                <c:pt idx="0">
                  <c:v>Cases</c:v>
                </c:pt>
              </c:strCache>
            </c:strRef>
          </c:tx>
          <c:explosion val="4"/>
          <c:dPt>
            <c:idx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p3d/>
            </c:spPr>
            <c:extLst xmlns:c16r2="http://schemas.microsoft.com/office/drawing/2015/06/chart">
              <c:ext xmlns:c16="http://schemas.microsoft.com/office/drawing/2014/chart" uri="{C3380CC4-5D6E-409C-BE32-E72D297353CC}">
                <c16:uniqueId val="{00000001-30D8-4FBD-BDC6-C00F0F89C2F9}"/>
              </c:ext>
            </c:extLst>
          </c:dPt>
          <c:dPt>
            <c:idx val="1"/>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p3d/>
            </c:spPr>
            <c:extLst xmlns:c16r2="http://schemas.microsoft.com/office/drawing/2015/06/chart">
              <c:ext xmlns:c16="http://schemas.microsoft.com/office/drawing/2014/chart" uri="{C3380CC4-5D6E-409C-BE32-E72D297353CC}">
                <c16:uniqueId val="{00000003-30D8-4FBD-BDC6-C00F0F89C2F9}"/>
              </c:ext>
            </c:extLst>
          </c:dPt>
          <c:dPt>
            <c:idx val="2"/>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p3d/>
            </c:spPr>
            <c:extLst xmlns:c16r2="http://schemas.microsoft.com/office/drawing/2015/06/chart">
              <c:ext xmlns:c16="http://schemas.microsoft.com/office/drawing/2014/chart" uri="{C3380CC4-5D6E-409C-BE32-E72D297353CC}">
                <c16:uniqueId val="{00000005-30D8-4FBD-BDC6-C00F0F89C2F9}"/>
              </c:ext>
            </c:extLst>
          </c:dPt>
          <c:dPt>
            <c:idx val="3"/>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p3d/>
            </c:spPr>
          </c:dPt>
          <c:dLbls>
            <c:delete val="1"/>
          </c:dLbls>
          <c:cat>
            <c:strRef>
              <c:f>Sheet1!$A$2:$A$5</c:f>
              <c:strCache>
                <c:ptCount val="4"/>
                <c:pt idx="0">
                  <c:v>&lt; 6 m</c:v>
                </c:pt>
                <c:pt idx="1">
                  <c:v>6 m- 1 y</c:v>
                </c:pt>
                <c:pt idx="2">
                  <c:v>1-4y</c:v>
                </c:pt>
                <c:pt idx="3">
                  <c:v>&gt;4y</c:v>
                </c:pt>
              </c:strCache>
            </c:strRef>
          </c:cat>
          <c:val>
            <c:numRef>
              <c:f>Sheet1!$B$2:$B$5</c:f>
              <c:numCache>
                <c:formatCode>General</c:formatCode>
                <c:ptCount val="4"/>
                <c:pt idx="0">
                  <c:v>6</c:v>
                </c:pt>
                <c:pt idx="1">
                  <c:v>5</c:v>
                </c:pt>
                <c:pt idx="2">
                  <c:v>2</c:v>
                </c:pt>
                <c:pt idx="3">
                  <c:v>4</c:v>
                </c:pt>
              </c:numCache>
            </c:numRef>
          </c:val>
          <c:extLst xmlns:c16r2="http://schemas.microsoft.com/office/drawing/2015/06/chart">
            <c:ext xmlns:c16="http://schemas.microsoft.com/office/drawing/2014/chart" uri="{C3380CC4-5D6E-409C-BE32-E72D297353CC}">
              <c16:uniqueId val="{00000006-30D8-4FBD-BDC6-C00F0F89C2F9}"/>
            </c:ext>
          </c:extLst>
        </c:ser>
        <c:dLbls>
          <c:showPercent val="1"/>
        </c:dLbls>
      </c:pie3DChart>
      <c:spPr>
        <a:noFill/>
        <a:ln>
          <a:noFill/>
        </a:ln>
        <a:effectLst/>
      </c:spPr>
    </c:plotArea>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6.8313768233990851E-2"/>
          <c:y val="3.6534416852233444E-2"/>
          <c:w val="0.9243452853638775"/>
          <c:h val="0.80655444119523356"/>
        </c:manualLayout>
      </c:layout>
      <c:lineChart>
        <c:grouping val="standard"/>
        <c:ser>
          <c:idx val="0"/>
          <c:order val="0"/>
          <c:tx>
            <c:strRef>
              <c:f>Sheet1!$B$1</c:f>
              <c:strCache>
                <c:ptCount val="1"/>
                <c:pt idx="0">
                  <c:v>Pemphigus therapy</c:v>
                </c:pt>
              </c:strCache>
            </c:strRef>
          </c:tx>
          <c:spPr>
            <a:ln w="28575" cap="rnd">
              <a:solidFill>
                <a:schemeClr val="accent1"/>
              </a:solidFill>
              <a:round/>
            </a:ln>
            <a:effectLst/>
          </c:spPr>
          <c:marker>
            <c:symbol val="none"/>
          </c:marker>
          <c:dLbls>
            <c:delete val="1"/>
          </c:dLbls>
          <c:cat>
            <c:strRef>
              <c:f>Sheet1!$A$2:$A$5</c:f>
              <c:strCache>
                <c:ptCount val="4"/>
                <c:pt idx="0">
                  <c:v>Steroids</c:v>
                </c:pt>
                <c:pt idx="1">
                  <c:v>DCP </c:v>
                </c:pt>
                <c:pt idx="2">
                  <c:v>Steroid sparing agents</c:v>
                </c:pt>
                <c:pt idx="3">
                  <c:v>Rituximab</c:v>
                </c:pt>
              </c:strCache>
            </c:strRef>
          </c:cat>
          <c:val>
            <c:numRef>
              <c:f>Sheet1!$B$2:$B$5</c:f>
              <c:numCache>
                <c:formatCode>General</c:formatCode>
                <c:ptCount val="4"/>
                <c:pt idx="0">
                  <c:v>1950</c:v>
                </c:pt>
                <c:pt idx="1">
                  <c:v>1982</c:v>
                </c:pt>
                <c:pt idx="2">
                  <c:v>1987</c:v>
                </c:pt>
                <c:pt idx="3">
                  <c:v>1999</c:v>
                </c:pt>
              </c:numCache>
            </c:numRef>
          </c:val>
          <c:extLst xmlns:c16r2="http://schemas.microsoft.com/office/drawing/2015/06/chart">
            <c:ext xmlns:c16="http://schemas.microsoft.com/office/drawing/2014/chart" uri="{C3380CC4-5D6E-409C-BE32-E72D297353CC}">
              <c16:uniqueId val="{00000000-F0C3-44EE-A692-9B3BBD63BD02}"/>
            </c:ext>
          </c:extLst>
        </c:ser>
        <c:dLbls>
          <c:showVal val="1"/>
        </c:dLbls>
        <c:marker val="1"/>
        <c:axId val="151671552"/>
        <c:axId val="152040960"/>
      </c:lineChart>
      <c:catAx>
        <c:axId val="151671552"/>
        <c:scaling>
          <c:orientation val="minMax"/>
        </c:scaling>
        <c:delete val="1"/>
        <c:axPos val="b"/>
        <c:numFmt formatCode="General" sourceLinked="1"/>
        <c:majorTickMark val="none"/>
        <c:tickLblPos val="nextTo"/>
        <c:crossAx val="152040960"/>
        <c:crosses val="autoZero"/>
        <c:auto val="1"/>
        <c:lblAlgn val="ctr"/>
        <c:lblOffset val="100"/>
      </c:catAx>
      <c:valAx>
        <c:axId val="152040960"/>
        <c:scaling>
          <c:orientation val="minMax"/>
          <c:max val="2019"/>
          <c:min val="1930"/>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solidFill>
                <a:latin typeface="+mn-lt"/>
                <a:ea typeface="+mn-ea"/>
                <a:cs typeface="+mn-cs"/>
              </a:defRPr>
            </a:pPr>
            <a:endParaRPr lang="en-US"/>
          </a:p>
        </c:txPr>
        <c:crossAx val="151671552"/>
        <c:crosses val="autoZero"/>
        <c:crossBetween val="between"/>
      </c:valAx>
      <c:spPr>
        <a:noFill/>
        <a:ln>
          <a:noFill/>
        </a:ln>
        <a:effectLst/>
      </c:spPr>
    </c:plotArea>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6.8313768233990851E-2"/>
          <c:y val="3.6534416852233444E-2"/>
          <c:w val="0.9243452853638775"/>
          <c:h val="0.80655444119523356"/>
        </c:manualLayout>
      </c:layout>
      <c:lineChart>
        <c:grouping val="standard"/>
        <c:ser>
          <c:idx val="0"/>
          <c:order val="0"/>
          <c:tx>
            <c:strRef>
              <c:f>Sheet1!$B$1</c:f>
              <c:strCache>
                <c:ptCount val="1"/>
                <c:pt idx="0">
                  <c:v>Pemphigus therapy</c:v>
                </c:pt>
              </c:strCache>
            </c:strRef>
          </c:tx>
          <c:spPr>
            <a:ln w="28575" cap="rnd">
              <a:solidFill>
                <a:schemeClr val="accent1"/>
              </a:solidFill>
              <a:round/>
            </a:ln>
            <a:effectLst/>
          </c:spPr>
          <c:marker>
            <c:symbol val="none"/>
          </c:marker>
          <c:dLbls>
            <c:delete val="1"/>
          </c:dLbls>
          <c:cat>
            <c:strRef>
              <c:f>Sheet1!$A$2:$A$5</c:f>
              <c:strCache>
                <c:ptCount val="4"/>
                <c:pt idx="0">
                  <c:v>Steroids</c:v>
                </c:pt>
                <c:pt idx="1">
                  <c:v>DCP </c:v>
                </c:pt>
                <c:pt idx="2">
                  <c:v>Steroid sparing agents</c:v>
                </c:pt>
                <c:pt idx="3">
                  <c:v>Rituximab</c:v>
                </c:pt>
              </c:strCache>
            </c:strRef>
          </c:cat>
          <c:val>
            <c:numRef>
              <c:f>Sheet1!$B$2:$B$5</c:f>
              <c:numCache>
                <c:formatCode>General</c:formatCode>
                <c:ptCount val="4"/>
                <c:pt idx="0">
                  <c:v>1950</c:v>
                </c:pt>
                <c:pt idx="1">
                  <c:v>1982</c:v>
                </c:pt>
                <c:pt idx="2">
                  <c:v>1987</c:v>
                </c:pt>
                <c:pt idx="3">
                  <c:v>1999</c:v>
                </c:pt>
              </c:numCache>
            </c:numRef>
          </c:val>
          <c:extLst xmlns:c16r2="http://schemas.microsoft.com/office/drawing/2015/06/chart">
            <c:ext xmlns:c16="http://schemas.microsoft.com/office/drawing/2014/chart" uri="{C3380CC4-5D6E-409C-BE32-E72D297353CC}">
              <c16:uniqueId val="{00000000-F0C3-44EE-A692-9B3BBD63BD02}"/>
            </c:ext>
          </c:extLst>
        </c:ser>
        <c:dLbls>
          <c:showVal val="1"/>
        </c:dLbls>
        <c:marker val="1"/>
        <c:axId val="152404736"/>
        <c:axId val="152406272"/>
      </c:lineChart>
      <c:catAx>
        <c:axId val="152404736"/>
        <c:scaling>
          <c:orientation val="minMax"/>
        </c:scaling>
        <c:delete val="1"/>
        <c:axPos val="b"/>
        <c:numFmt formatCode="General" sourceLinked="1"/>
        <c:majorTickMark val="none"/>
        <c:tickLblPos val="nextTo"/>
        <c:crossAx val="152406272"/>
        <c:crosses val="autoZero"/>
        <c:auto val="1"/>
        <c:lblAlgn val="ctr"/>
        <c:lblOffset val="100"/>
      </c:catAx>
      <c:valAx>
        <c:axId val="152406272"/>
        <c:scaling>
          <c:orientation val="minMax"/>
          <c:max val="2019"/>
          <c:min val="1930"/>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solidFill>
                <a:latin typeface="+mn-lt"/>
                <a:ea typeface="+mn-ea"/>
                <a:cs typeface="+mn-cs"/>
              </a:defRPr>
            </a:pPr>
            <a:endParaRPr lang="en-US"/>
          </a:p>
        </c:txPr>
        <c:crossAx val="152404736"/>
        <c:crosses val="autoZero"/>
        <c:crossBetween val="between"/>
      </c:valAx>
      <c:spPr>
        <a:noFill/>
        <a:ln>
          <a:noFill/>
        </a:ln>
        <a:effectLst/>
      </c:spPr>
    </c:plotArea>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6.8313768233990851E-2"/>
          <c:y val="3.6534416852233444E-2"/>
          <c:w val="0.9243452853638775"/>
          <c:h val="0.80655444119523356"/>
        </c:manualLayout>
      </c:layout>
      <c:lineChart>
        <c:grouping val="standard"/>
        <c:ser>
          <c:idx val="0"/>
          <c:order val="0"/>
          <c:tx>
            <c:strRef>
              <c:f>Sheet1!$B$1</c:f>
              <c:strCache>
                <c:ptCount val="1"/>
                <c:pt idx="0">
                  <c:v>Pemphigus therapy</c:v>
                </c:pt>
              </c:strCache>
            </c:strRef>
          </c:tx>
          <c:spPr>
            <a:ln w="28575" cap="rnd">
              <a:solidFill>
                <a:schemeClr val="accent1"/>
              </a:solidFill>
              <a:round/>
            </a:ln>
            <a:effectLst/>
          </c:spPr>
          <c:marker>
            <c:symbol val="none"/>
          </c:marker>
          <c:dLbls>
            <c:delete val="1"/>
          </c:dLbls>
          <c:cat>
            <c:strRef>
              <c:f>Sheet1!$A$2:$A$5</c:f>
              <c:strCache>
                <c:ptCount val="4"/>
                <c:pt idx="0">
                  <c:v>Steroids</c:v>
                </c:pt>
                <c:pt idx="1">
                  <c:v>DCP </c:v>
                </c:pt>
                <c:pt idx="2">
                  <c:v>Steroid sparing agents</c:v>
                </c:pt>
                <c:pt idx="3">
                  <c:v>Rituximab</c:v>
                </c:pt>
              </c:strCache>
            </c:strRef>
          </c:cat>
          <c:val>
            <c:numRef>
              <c:f>Sheet1!$B$2:$B$5</c:f>
              <c:numCache>
                <c:formatCode>General</c:formatCode>
                <c:ptCount val="4"/>
                <c:pt idx="0">
                  <c:v>1950</c:v>
                </c:pt>
                <c:pt idx="1">
                  <c:v>1982</c:v>
                </c:pt>
                <c:pt idx="2">
                  <c:v>1987</c:v>
                </c:pt>
                <c:pt idx="3">
                  <c:v>1999</c:v>
                </c:pt>
              </c:numCache>
            </c:numRef>
          </c:val>
          <c:extLst xmlns:c16r2="http://schemas.microsoft.com/office/drawing/2015/06/chart">
            <c:ext xmlns:c16="http://schemas.microsoft.com/office/drawing/2014/chart" uri="{C3380CC4-5D6E-409C-BE32-E72D297353CC}">
              <c16:uniqueId val="{00000000-F0C3-44EE-A692-9B3BBD63BD02}"/>
            </c:ext>
          </c:extLst>
        </c:ser>
        <c:dLbls>
          <c:showVal val="1"/>
        </c:dLbls>
        <c:marker val="1"/>
        <c:axId val="151557248"/>
        <c:axId val="151673856"/>
      </c:lineChart>
      <c:catAx>
        <c:axId val="151557248"/>
        <c:scaling>
          <c:orientation val="minMax"/>
        </c:scaling>
        <c:delete val="1"/>
        <c:axPos val="b"/>
        <c:numFmt formatCode="General" sourceLinked="1"/>
        <c:majorTickMark val="none"/>
        <c:tickLblPos val="nextTo"/>
        <c:crossAx val="151673856"/>
        <c:crosses val="autoZero"/>
        <c:auto val="1"/>
        <c:lblAlgn val="ctr"/>
        <c:lblOffset val="100"/>
      </c:catAx>
      <c:valAx>
        <c:axId val="151673856"/>
        <c:scaling>
          <c:orientation val="minMax"/>
          <c:max val="2019"/>
          <c:min val="1930"/>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solidFill>
                <a:latin typeface="+mn-lt"/>
                <a:ea typeface="+mn-ea"/>
                <a:cs typeface="+mn-cs"/>
              </a:defRPr>
            </a:pPr>
            <a:endParaRPr lang="en-US"/>
          </a:p>
        </c:txPr>
        <c:crossAx val="151557248"/>
        <c:crosses val="autoZero"/>
        <c:crossBetween val="between"/>
      </c:valAx>
      <c:spPr>
        <a:noFill/>
        <a:ln>
          <a:noFill/>
        </a:ln>
        <a:effectLst/>
      </c:spPr>
    </c:plotArea>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6.2863299982239093E-2"/>
          <c:y val="2.3017227773762954E-2"/>
          <c:w val="0.9345882135826773"/>
          <c:h val="0.89307370244379303"/>
        </c:manualLayout>
      </c:layout>
      <c:lineChart>
        <c:grouping val="stacked"/>
        <c:ser>
          <c:idx val="0"/>
          <c:order val="0"/>
          <c:tx>
            <c:strRef>
              <c:f>Sheet1!$B$1</c:f>
              <c:strCache>
                <c:ptCount val="1"/>
                <c:pt idx="0">
                  <c:v>YEAR</c:v>
                </c:pt>
              </c:strCache>
            </c:strRef>
          </c:tx>
          <c:spPr>
            <a:ln w="34925" cap="rnd">
              <a:solidFill>
                <a:schemeClr val="accent1"/>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ctr"/>
            <c:showVal val="1"/>
            <c:extLst xmlns:c16r2="http://schemas.microsoft.com/office/drawing/2015/06/char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Sheet1!$A$2:$A$7</c:f>
              <c:strCache>
                <c:ptCount val="6"/>
                <c:pt idx="0">
                  <c:v>NHL</c:v>
                </c:pt>
                <c:pt idx="1">
                  <c:v>1st use in PNP</c:v>
                </c:pt>
                <c:pt idx="2">
                  <c:v>Orphan drug</c:v>
                </c:pt>
                <c:pt idx="3">
                  <c:v>Breakthrough therapy</c:v>
                </c:pt>
                <c:pt idx="4">
                  <c:v>Priority review</c:v>
                </c:pt>
                <c:pt idx="5">
                  <c:v>FDA approval</c:v>
                </c:pt>
              </c:strCache>
            </c:strRef>
          </c:cat>
          <c:val>
            <c:numRef>
              <c:f>Sheet1!$B$2:$B$7</c:f>
              <c:numCache>
                <c:formatCode>General</c:formatCode>
                <c:ptCount val="6"/>
                <c:pt idx="0">
                  <c:v>1997</c:v>
                </c:pt>
                <c:pt idx="1">
                  <c:v>1999</c:v>
                </c:pt>
                <c:pt idx="2">
                  <c:v>2015</c:v>
                </c:pt>
                <c:pt idx="3">
                  <c:v>2017</c:v>
                </c:pt>
                <c:pt idx="4">
                  <c:v>2018</c:v>
                </c:pt>
                <c:pt idx="5">
                  <c:v>2018</c:v>
                </c:pt>
              </c:numCache>
            </c:numRef>
          </c:val>
          <c:extLst xmlns:c16r2="http://schemas.microsoft.com/office/drawing/2015/06/chart">
            <c:ext xmlns:c16="http://schemas.microsoft.com/office/drawing/2014/chart" uri="{C3380CC4-5D6E-409C-BE32-E72D297353CC}">
              <c16:uniqueId val="{00000000-6E57-44FD-BD2C-55E608D687FF}"/>
            </c:ext>
          </c:extLst>
        </c:ser>
        <c:dLbls>
          <c:showVal val="1"/>
        </c:dLbls>
        <c:marker val="1"/>
        <c:axId val="151953792"/>
        <c:axId val="151966848"/>
      </c:lineChart>
      <c:catAx>
        <c:axId val="151953792"/>
        <c:scaling>
          <c:orientation val="minMax"/>
        </c:scaling>
        <c:axPos val="b"/>
        <c:numFmt formatCode="General" sourceLinked="1"/>
        <c:maj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260" b="0" i="0" u="none" strike="noStrike" kern="1200" baseline="0">
                <a:solidFill>
                  <a:schemeClr val="lt1">
                    <a:lumMod val="85000"/>
                  </a:schemeClr>
                </a:solidFill>
                <a:latin typeface="+mn-lt"/>
                <a:ea typeface="+mn-ea"/>
                <a:cs typeface="+mn-cs"/>
              </a:defRPr>
            </a:pPr>
            <a:endParaRPr lang="en-US"/>
          </a:p>
        </c:txPr>
        <c:crossAx val="151966848"/>
        <c:crosses val="autoZero"/>
        <c:auto val="1"/>
        <c:lblAlgn val="ctr"/>
        <c:lblOffset val="100"/>
      </c:catAx>
      <c:valAx>
        <c:axId val="151966848"/>
        <c:scaling>
          <c:orientation val="minMax"/>
        </c:scaling>
        <c:axPos val="l"/>
        <c:majorGridlines>
          <c:spPr>
            <a:ln w="9525" cap="flat" cmpd="sng" algn="ctr">
              <a:solidFill>
                <a:schemeClr val="lt1">
                  <a:lumMod val="95000"/>
                  <a:alpha val="10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51953792"/>
        <c:crosses val="autoZero"/>
        <c:crossBetween val="between"/>
      </c:valAx>
      <c:spPr>
        <a:noFill/>
        <a:ln>
          <a:noFill/>
        </a:ln>
        <a:effectLst/>
      </c:spPr>
    </c:plotArea>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1"/>
  <c:userShapes r:id="rId2"/>
</c:chartSpace>
</file>

<file path=ppt/charts/chart6.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6.2863299982239093E-2"/>
          <c:y val="2.3017227773762954E-2"/>
          <c:w val="0.9345882135826773"/>
          <c:h val="0.89307370244379303"/>
        </c:manualLayout>
      </c:layout>
      <c:lineChart>
        <c:grouping val="stacked"/>
        <c:ser>
          <c:idx val="0"/>
          <c:order val="0"/>
          <c:tx>
            <c:strRef>
              <c:f>Sheet1!$B$1</c:f>
              <c:strCache>
                <c:ptCount val="1"/>
                <c:pt idx="0">
                  <c:v>YEAR</c:v>
                </c:pt>
              </c:strCache>
            </c:strRef>
          </c:tx>
          <c:spPr>
            <a:ln w="34925" cap="rnd">
              <a:solidFill>
                <a:schemeClr val="accent1"/>
              </a:solidFill>
              <a:round/>
            </a:ln>
            <a:effectLst>
              <a:outerShdw blurRad="40000" dist="23000" dir="5400000" rotWithShape="0">
                <a:srgbClr val="000000">
                  <a:alpha val="35000"/>
                </a:srgbClr>
              </a:outerShdw>
            </a:effectLst>
          </c:spPr>
          <c:marker>
            <c:symbol val="none"/>
          </c:marker>
          <c:dLbls>
            <c:dLbl>
              <c:idx val="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DF92-4127-B180-76FE1B3D36A0}"/>
                </c:ext>
              </c:extLst>
            </c:dLbl>
            <c:dLbl>
              <c:idx val="2"/>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DF92-4127-B180-76FE1B3D36A0}"/>
                </c:ext>
              </c:extLst>
            </c:dLbl>
            <c:dLbl>
              <c:idx val="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DF92-4127-B180-76FE1B3D36A0}"/>
                </c:ext>
              </c:extLst>
            </c:dLbl>
            <c:dLbl>
              <c:idx val="4"/>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DF92-4127-B180-76FE1B3D36A0}"/>
                </c:ext>
              </c:extLst>
            </c:dLbl>
            <c:dLbl>
              <c:idx val="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DF92-4127-B180-76FE1B3D36A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ctr"/>
            <c:showVal val="1"/>
            <c:extLst xmlns:c16r2="http://schemas.microsoft.com/office/drawing/2015/06/char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Sheet1!$A$2:$A$7</c:f>
              <c:strCache>
                <c:ptCount val="6"/>
                <c:pt idx="0">
                  <c:v>NHL</c:v>
                </c:pt>
                <c:pt idx="1">
                  <c:v>1st use in PNP</c:v>
                </c:pt>
                <c:pt idx="2">
                  <c:v>Orphan drug</c:v>
                </c:pt>
                <c:pt idx="3">
                  <c:v>Breakthrough therapy</c:v>
                </c:pt>
                <c:pt idx="4">
                  <c:v>Priority review</c:v>
                </c:pt>
                <c:pt idx="5">
                  <c:v>FDA approval</c:v>
                </c:pt>
              </c:strCache>
            </c:strRef>
          </c:cat>
          <c:val>
            <c:numRef>
              <c:f>Sheet1!$B$2:$B$7</c:f>
              <c:numCache>
                <c:formatCode>General</c:formatCode>
                <c:ptCount val="6"/>
                <c:pt idx="0">
                  <c:v>1997</c:v>
                </c:pt>
                <c:pt idx="1">
                  <c:v>1999</c:v>
                </c:pt>
                <c:pt idx="2">
                  <c:v>2015</c:v>
                </c:pt>
                <c:pt idx="3">
                  <c:v>2017</c:v>
                </c:pt>
                <c:pt idx="4">
                  <c:v>2018</c:v>
                </c:pt>
                <c:pt idx="5">
                  <c:v>2018</c:v>
                </c:pt>
              </c:numCache>
            </c:numRef>
          </c:val>
          <c:extLst xmlns:c16r2="http://schemas.microsoft.com/office/drawing/2015/06/chart">
            <c:ext xmlns:c16="http://schemas.microsoft.com/office/drawing/2014/chart" uri="{C3380CC4-5D6E-409C-BE32-E72D297353CC}">
              <c16:uniqueId val="{00000000-6E57-44FD-BD2C-55E608D687FF}"/>
            </c:ext>
          </c:extLst>
        </c:ser>
        <c:dLbls>
          <c:showVal val="1"/>
        </c:dLbls>
        <c:marker val="1"/>
        <c:axId val="152066304"/>
        <c:axId val="152163840"/>
      </c:lineChart>
      <c:catAx>
        <c:axId val="152066304"/>
        <c:scaling>
          <c:orientation val="minMax"/>
        </c:scaling>
        <c:axPos val="b"/>
        <c:numFmt formatCode="General" sourceLinked="1"/>
        <c:maj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260" b="0" i="0" u="none" strike="noStrike" kern="1200" baseline="0">
                <a:solidFill>
                  <a:schemeClr val="lt1">
                    <a:lumMod val="85000"/>
                  </a:schemeClr>
                </a:solidFill>
                <a:latin typeface="+mn-lt"/>
                <a:ea typeface="+mn-ea"/>
                <a:cs typeface="+mn-cs"/>
              </a:defRPr>
            </a:pPr>
            <a:endParaRPr lang="en-US"/>
          </a:p>
        </c:txPr>
        <c:crossAx val="152163840"/>
        <c:crosses val="autoZero"/>
        <c:auto val="1"/>
        <c:lblAlgn val="ctr"/>
        <c:lblOffset val="100"/>
      </c:catAx>
      <c:valAx>
        <c:axId val="152163840"/>
        <c:scaling>
          <c:orientation val="minMax"/>
        </c:scaling>
        <c:axPos val="l"/>
        <c:majorGridlines>
          <c:spPr>
            <a:ln w="9525" cap="flat" cmpd="sng" algn="ctr">
              <a:solidFill>
                <a:schemeClr val="lt1">
                  <a:lumMod val="95000"/>
                  <a:alpha val="10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52066304"/>
        <c:crosses val="autoZero"/>
        <c:crossBetween val="between"/>
      </c:valAx>
      <c:spPr>
        <a:noFill/>
        <a:ln>
          <a:noFill/>
        </a:ln>
        <a:effectLst/>
      </c:spPr>
    </c:plotArea>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1"/>
  <c:userShapes r:id="rId2"/>
</c:chartSpace>
</file>

<file path=ppt/charts/chart7.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6.2863299982239093E-2"/>
          <c:y val="2.3017227773762954E-2"/>
          <c:w val="0.9345882135826773"/>
          <c:h val="0.89307370244379303"/>
        </c:manualLayout>
      </c:layout>
      <c:lineChart>
        <c:grouping val="stacked"/>
        <c:ser>
          <c:idx val="0"/>
          <c:order val="0"/>
          <c:tx>
            <c:strRef>
              <c:f>Sheet1!$B$1</c:f>
              <c:strCache>
                <c:ptCount val="1"/>
                <c:pt idx="0">
                  <c:v>YEAR</c:v>
                </c:pt>
              </c:strCache>
            </c:strRef>
          </c:tx>
          <c:spPr>
            <a:ln w="34925" cap="rnd">
              <a:solidFill>
                <a:schemeClr val="accent1"/>
              </a:solidFill>
              <a:round/>
            </a:ln>
            <a:effectLst>
              <a:outerShdw blurRad="40000" dist="23000" dir="5400000" rotWithShape="0">
                <a:srgbClr val="000000">
                  <a:alpha val="35000"/>
                </a:srgbClr>
              </a:outerShdw>
            </a:effectLst>
          </c:spPr>
          <c:marker>
            <c:symbol val="none"/>
          </c:marker>
          <c:dLbls>
            <c:dLbl>
              <c:idx val="2"/>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753B-4D3E-8D13-C3A819709670}"/>
                </c:ext>
              </c:extLst>
            </c:dLbl>
            <c:dLbl>
              <c:idx val="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753B-4D3E-8D13-C3A819709670}"/>
                </c:ext>
              </c:extLst>
            </c:dLbl>
            <c:dLbl>
              <c:idx val="4"/>
              <c:delete val="1"/>
              <c:extLst xmlns:c16r2="http://schemas.microsoft.com/office/drawing/2015/06/chart">
                <c:ext xmlns:c15="http://schemas.microsoft.com/office/drawing/2012/chart" uri="{CE6537A1-D6FC-4f65-9D91-7224C49458BB}">
                  <c15:layout>
                    <c:manualLayout>
                      <c:w val="4.5503759398496241E-2"/>
                      <c:h val="3.3256705458230534E-2"/>
                    </c:manualLayout>
                  </c15:layout>
                </c:ext>
                <c:ext xmlns:c16="http://schemas.microsoft.com/office/drawing/2014/chart" uri="{C3380CC4-5D6E-409C-BE32-E72D297353CC}">
                  <c16:uniqueId val="{00000002-753B-4D3E-8D13-C3A819709670}"/>
                </c:ext>
              </c:extLst>
            </c:dLbl>
            <c:dLbl>
              <c:idx val="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753B-4D3E-8D13-C3A81970967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ctr"/>
            <c:showVal val="1"/>
            <c:extLst xmlns:c16r2="http://schemas.microsoft.com/office/drawing/2015/06/char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Sheet1!$A$2:$A$7</c:f>
              <c:strCache>
                <c:ptCount val="6"/>
                <c:pt idx="0">
                  <c:v>NHL</c:v>
                </c:pt>
                <c:pt idx="1">
                  <c:v>1st use in PNP</c:v>
                </c:pt>
                <c:pt idx="2">
                  <c:v>Orphan drug</c:v>
                </c:pt>
                <c:pt idx="3">
                  <c:v>Breakthrough therapy</c:v>
                </c:pt>
                <c:pt idx="4">
                  <c:v>Priority review</c:v>
                </c:pt>
                <c:pt idx="5">
                  <c:v>FDA approval</c:v>
                </c:pt>
              </c:strCache>
            </c:strRef>
          </c:cat>
          <c:val>
            <c:numRef>
              <c:f>Sheet1!$B$2:$B$7</c:f>
              <c:numCache>
                <c:formatCode>General</c:formatCode>
                <c:ptCount val="6"/>
                <c:pt idx="0">
                  <c:v>1997</c:v>
                </c:pt>
                <c:pt idx="1">
                  <c:v>1999</c:v>
                </c:pt>
                <c:pt idx="2">
                  <c:v>2015</c:v>
                </c:pt>
                <c:pt idx="3">
                  <c:v>2017</c:v>
                </c:pt>
                <c:pt idx="4">
                  <c:v>2018</c:v>
                </c:pt>
                <c:pt idx="5">
                  <c:v>2018</c:v>
                </c:pt>
              </c:numCache>
            </c:numRef>
          </c:val>
          <c:extLst xmlns:c16r2="http://schemas.microsoft.com/office/drawing/2015/06/chart">
            <c:ext xmlns:c16="http://schemas.microsoft.com/office/drawing/2014/chart" uri="{C3380CC4-5D6E-409C-BE32-E72D297353CC}">
              <c16:uniqueId val="{00000000-6E57-44FD-BD2C-55E608D687FF}"/>
            </c:ext>
          </c:extLst>
        </c:ser>
        <c:dLbls>
          <c:showVal val="1"/>
        </c:dLbls>
        <c:marker val="1"/>
        <c:axId val="152385024"/>
        <c:axId val="152402560"/>
      </c:lineChart>
      <c:catAx>
        <c:axId val="152385024"/>
        <c:scaling>
          <c:orientation val="minMax"/>
        </c:scaling>
        <c:axPos val="b"/>
        <c:numFmt formatCode="General" sourceLinked="1"/>
        <c:maj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260" b="0" i="0" u="none" strike="noStrike" kern="1200" baseline="0">
                <a:solidFill>
                  <a:schemeClr val="lt1">
                    <a:lumMod val="85000"/>
                  </a:schemeClr>
                </a:solidFill>
                <a:latin typeface="+mn-lt"/>
                <a:ea typeface="+mn-ea"/>
                <a:cs typeface="+mn-cs"/>
              </a:defRPr>
            </a:pPr>
            <a:endParaRPr lang="en-US"/>
          </a:p>
        </c:txPr>
        <c:crossAx val="152402560"/>
        <c:crosses val="autoZero"/>
        <c:auto val="1"/>
        <c:lblAlgn val="ctr"/>
        <c:lblOffset val="100"/>
      </c:catAx>
      <c:valAx>
        <c:axId val="152402560"/>
        <c:scaling>
          <c:orientation val="minMax"/>
        </c:scaling>
        <c:axPos val="l"/>
        <c:majorGridlines>
          <c:spPr>
            <a:ln w="9525" cap="flat" cmpd="sng" algn="ctr">
              <a:solidFill>
                <a:schemeClr val="lt1">
                  <a:lumMod val="95000"/>
                  <a:alpha val="10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52385024"/>
        <c:crosses val="autoZero"/>
        <c:crossBetween val="between"/>
      </c:valAx>
      <c:spPr>
        <a:noFill/>
        <a:ln>
          <a:noFill/>
        </a:ln>
        <a:effectLst/>
      </c:spPr>
    </c:plotArea>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1"/>
  <c:userShapes r:id="rId2"/>
</c:chartSpace>
</file>

<file path=ppt/charts/chart8.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6.2863299982239093E-2"/>
          <c:y val="2.3017227773762954E-2"/>
          <c:w val="0.9345882135826773"/>
          <c:h val="0.89307370244379303"/>
        </c:manualLayout>
      </c:layout>
      <c:lineChart>
        <c:grouping val="stacked"/>
        <c:ser>
          <c:idx val="0"/>
          <c:order val="0"/>
          <c:tx>
            <c:strRef>
              <c:f>Sheet1!$B$1</c:f>
              <c:strCache>
                <c:ptCount val="1"/>
                <c:pt idx="0">
                  <c:v>YEAR</c:v>
                </c:pt>
              </c:strCache>
            </c:strRef>
          </c:tx>
          <c:spPr>
            <a:ln w="34925" cap="rnd">
              <a:solidFill>
                <a:schemeClr val="accent1"/>
              </a:solidFill>
              <a:round/>
            </a:ln>
            <a:effectLst>
              <a:outerShdw blurRad="40000" dist="23000" dir="5400000" rotWithShape="0">
                <a:srgbClr val="000000">
                  <a:alpha val="35000"/>
                </a:srgbClr>
              </a:outerShdw>
            </a:effectLst>
          </c:spPr>
          <c:marker>
            <c:symbol val="none"/>
          </c:marker>
          <c:dLbls>
            <c:dLbl>
              <c:idx val="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EF7F-4557-96F0-EFBE9C37F7AC}"/>
                </c:ext>
              </c:extLst>
            </c:dLbl>
            <c:dLbl>
              <c:idx val="4"/>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EF7F-4557-96F0-EFBE9C37F7AC}"/>
                </c:ext>
              </c:extLst>
            </c:dLbl>
            <c:dLbl>
              <c:idx val="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EF7F-4557-96F0-EFBE9C37F7A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ctr"/>
            <c:showVal val="1"/>
            <c:extLst xmlns:c16r2="http://schemas.microsoft.com/office/drawing/2015/06/char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Sheet1!$A$2:$A$7</c:f>
              <c:strCache>
                <c:ptCount val="6"/>
                <c:pt idx="0">
                  <c:v>NHL</c:v>
                </c:pt>
                <c:pt idx="1">
                  <c:v>1st use in PNP</c:v>
                </c:pt>
                <c:pt idx="2">
                  <c:v>Orphan drug</c:v>
                </c:pt>
                <c:pt idx="3">
                  <c:v>Breakthrough therapy</c:v>
                </c:pt>
                <c:pt idx="4">
                  <c:v>Priority review</c:v>
                </c:pt>
                <c:pt idx="5">
                  <c:v>FDA approval</c:v>
                </c:pt>
              </c:strCache>
            </c:strRef>
          </c:cat>
          <c:val>
            <c:numRef>
              <c:f>Sheet1!$B$2:$B$7</c:f>
              <c:numCache>
                <c:formatCode>General</c:formatCode>
                <c:ptCount val="6"/>
                <c:pt idx="0">
                  <c:v>1997</c:v>
                </c:pt>
                <c:pt idx="1">
                  <c:v>1999</c:v>
                </c:pt>
                <c:pt idx="2">
                  <c:v>2015</c:v>
                </c:pt>
                <c:pt idx="3">
                  <c:v>2017</c:v>
                </c:pt>
                <c:pt idx="4">
                  <c:v>2018</c:v>
                </c:pt>
                <c:pt idx="5">
                  <c:v>2018</c:v>
                </c:pt>
              </c:numCache>
            </c:numRef>
          </c:val>
          <c:extLst xmlns:c16r2="http://schemas.microsoft.com/office/drawing/2015/06/chart">
            <c:ext xmlns:c16="http://schemas.microsoft.com/office/drawing/2014/chart" uri="{C3380CC4-5D6E-409C-BE32-E72D297353CC}">
              <c16:uniqueId val="{00000000-6E57-44FD-BD2C-55E608D687FF}"/>
            </c:ext>
          </c:extLst>
        </c:ser>
        <c:dLbls>
          <c:showVal val="1"/>
        </c:dLbls>
        <c:marker val="1"/>
        <c:axId val="152687360"/>
        <c:axId val="152822528"/>
      </c:lineChart>
      <c:catAx>
        <c:axId val="152687360"/>
        <c:scaling>
          <c:orientation val="minMax"/>
        </c:scaling>
        <c:axPos val="b"/>
        <c:numFmt formatCode="General" sourceLinked="1"/>
        <c:maj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260" b="0" i="0" u="none" strike="noStrike" kern="1200" baseline="0">
                <a:solidFill>
                  <a:schemeClr val="lt1">
                    <a:lumMod val="85000"/>
                  </a:schemeClr>
                </a:solidFill>
                <a:latin typeface="+mn-lt"/>
                <a:ea typeface="+mn-ea"/>
                <a:cs typeface="+mn-cs"/>
              </a:defRPr>
            </a:pPr>
            <a:endParaRPr lang="en-US"/>
          </a:p>
        </c:txPr>
        <c:crossAx val="152822528"/>
        <c:crosses val="autoZero"/>
        <c:auto val="1"/>
        <c:lblAlgn val="ctr"/>
        <c:lblOffset val="100"/>
      </c:catAx>
      <c:valAx>
        <c:axId val="152822528"/>
        <c:scaling>
          <c:orientation val="minMax"/>
        </c:scaling>
        <c:axPos val="l"/>
        <c:majorGridlines>
          <c:spPr>
            <a:ln w="9525" cap="flat" cmpd="sng" algn="ctr">
              <a:solidFill>
                <a:schemeClr val="lt1">
                  <a:lumMod val="95000"/>
                  <a:alpha val="10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52687360"/>
        <c:crosses val="autoZero"/>
        <c:crossBetween val="between"/>
      </c:valAx>
      <c:spPr>
        <a:noFill/>
        <a:ln>
          <a:noFill/>
        </a:ln>
        <a:effectLst/>
      </c:spPr>
    </c:plotArea>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1"/>
  <c:userShapes r:id="rId2"/>
</c:chartSpace>
</file>

<file path=ppt/charts/chart9.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6.2863299982239093E-2"/>
          <c:y val="2.3017227773762954E-2"/>
          <c:w val="0.9345882135826773"/>
          <c:h val="0.89307370244379303"/>
        </c:manualLayout>
      </c:layout>
      <c:lineChart>
        <c:grouping val="stacked"/>
        <c:ser>
          <c:idx val="0"/>
          <c:order val="0"/>
          <c:tx>
            <c:strRef>
              <c:f>Sheet1!$B$1</c:f>
              <c:strCache>
                <c:ptCount val="1"/>
                <c:pt idx="0">
                  <c:v>YEAR</c:v>
                </c:pt>
              </c:strCache>
            </c:strRef>
          </c:tx>
          <c:spPr>
            <a:ln w="34925" cap="rnd">
              <a:solidFill>
                <a:schemeClr val="accent1"/>
              </a:solidFill>
              <a:round/>
            </a:ln>
            <a:effectLst>
              <a:outerShdw blurRad="40000" dist="23000" dir="5400000" rotWithShape="0">
                <a:srgbClr val="000000">
                  <a:alpha val="35000"/>
                </a:srgbClr>
              </a:outerShdw>
            </a:effectLst>
          </c:spPr>
          <c:marker>
            <c:symbol val="none"/>
          </c:marker>
          <c:dLbls>
            <c:dLbl>
              <c:idx val="4"/>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9AB8-46DF-8994-114F46804655}"/>
                </c:ext>
              </c:extLst>
            </c:dLbl>
            <c:dLbl>
              <c:idx val="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3DB9-4DEF-B055-B30505D91CF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ctr"/>
            <c:showVal val="1"/>
            <c:extLst xmlns:c16r2="http://schemas.microsoft.com/office/drawing/2015/06/char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Sheet1!$A$2:$A$7</c:f>
              <c:strCache>
                <c:ptCount val="6"/>
                <c:pt idx="0">
                  <c:v>NHL</c:v>
                </c:pt>
                <c:pt idx="1">
                  <c:v>1st use in PNP</c:v>
                </c:pt>
                <c:pt idx="2">
                  <c:v>Orphan drug</c:v>
                </c:pt>
                <c:pt idx="3">
                  <c:v>Breakthrough therapy</c:v>
                </c:pt>
                <c:pt idx="4">
                  <c:v>Priority review</c:v>
                </c:pt>
                <c:pt idx="5">
                  <c:v>FDA approval</c:v>
                </c:pt>
              </c:strCache>
            </c:strRef>
          </c:cat>
          <c:val>
            <c:numRef>
              <c:f>Sheet1!$B$2:$B$7</c:f>
              <c:numCache>
                <c:formatCode>General</c:formatCode>
                <c:ptCount val="6"/>
                <c:pt idx="0">
                  <c:v>1997</c:v>
                </c:pt>
                <c:pt idx="1">
                  <c:v>1999</c:v>
                </c:pt>
                <c:pt idx="2">
                  <c:v>2015</c:v>
                </c:pt>
                <c:pt idx="3">
                  <c:v>2017</c:v>
                </c:pt>
                <c:pt idx="4">
                  <c:v>2018</c:v>
                </c:pt>
                <c:pt idx="5">
                  <c:v>2018</c:v>
                </c:pt>
              </c:numCache>
            </c:numRef>
          </c:val>
          <c:extLst xmlns:c16r2="http://schemas.microsoft.com/office/drawing/2015/06/chart">
            <c:ext xmlns:c16="http://schemas.microsoft.com/office/drawing/2014/chart" uri="{C3380CC4-5D6E-409C-BE32-E72D297353CC}">
              <c16:uniqueId val="{00000000-6E57-44FD-BD2C-55E608D687FF}"/>
            </c:ext>
          </c:extLst>
        </c:ser>
        <c:dLbls>
          <c:showVal val="1"/>
        </c:dLbls>
        <c:marker val="1"/>
        <c:axId val="154096000"/>
        <c:axId val="153162112"/>
      </c:lineChart>
      <c:catAx>
        <c:axId val="154096000"/>
        <c:scaling>
          <c:orientation val="minMax"/>
        </c:scaling>
        <c:axPos val="b"/>
        <c:numFmt formatCode="General" sourceLinked="1"/>
        <c:maj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260" b="0" i="0" u="none" strike="noStrike" kern="1200" baseline="0">
                <a:solidFill>
                  <a:schemeClr val="lt1">
                    <a:lumMod val="85000"/>
                  </a:schemeClr>
                </a:solidFill>
                <a:latin typeface="+mn-lt"/>
                <a:ea typeface="+mn-ea"/>
                <a:cs typeface="+mn-cs"/>
              </a:defRPr>
            </a:pPr>
            <a:endParaRPr lang="en-US"/>
          </a:p>
        </c:txPr>
        <c:crossAx val="153162112"/>
        <c:crosses val="autoZero"/>
        <c:auto val="1"/>
        <c:lblAlgn val="ctr"/>
        <c:lblOffset val="100"/>
      </c:catAx>
      <c:valAx>
        <c:axId val="153162112"/>
        <c:scaling>
          <c:orientation val="minMax"/>
        </c:scaling>
        <c:axPos val="l"/>
        <c:majorGridlines>
          <c:spPr>
            <a:ln w="9525" cap="flat" cmpd="sng" algn="ctr">
              <a:solidFill>
                <a:schemeClr val="lt1">
                  <a:lumMod val="95000"/>
                  <a:alpha val="10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54096000"/>
        <c:crosses val="autoZero"/>
        <c:crossBetween val="between"/>
      </c:valAx>
      <c:spPr>
        <a:noFill/>
        <a:ln>
          <a:noFill/>
        </a:ln>
        <a:effectLst/>
      </c:spPr>
    </c:plotArea>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1"/>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1.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14.xml><?xml version="1.0" encoding="utf-8"?>
<cs:chartStyle xmlns:cs="http://schemas.microsoft.com/office/drawing/2012/chartStyle" xmlns:a="http://schemas.openxmlformats.org/drawingml/2006/main" id="245">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3"/>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dk1">
            <a:lumMod val="65000"/>
            <a:lumOff val="35000"/>
            <a:alpha val="75000"/>
          </a:schemeClr>
        </a:solidFill>
        <a:round/>
      </a:ln>
    </cs:spPr>
  </cs:gridlineMajor>
  <cs:gridlineMinor>
    <cs:lnRef idx="0"/>
    <cs:fillRef idx="0"/>
    <cs:effectRef idx="0"/>
    <cs:fontRef idx="minor">
      <a:schemeClr val="tx1"/>
    </cs:fontRef>
    <cs:spPr>
      <a:ln w="9525" cap="flat" cmpd="sng" algn="ctr">
        <a:solidFill>
          <a:schemeClr val="dk1">
            <a:lumMod val="65000"/>
            <a:lumOff val="35000"/>
            <a:alpha val="25000"/>
          </a:schemeClr>
        </a:soli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spPr>
      <a:ln w="9525" cap="flat" cmpd="sng" algn="ctr">
        <a:solidFill>
          <a:schemeClr val="lt1">
            <a:lumMod val="50000"/>
          </a:schemeClr>
        </a:solidFill>
        <a:round/>
      </a:ln>
    </cs:spPr>
    <cs:defRPr sz="1197" kern="1200"/>
    <cs:bodyPr/>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6.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17.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9-08-16T17:54:56.317" idx="2">
    <p:pos x="7120" y="3024"/>
    <p:text/>
    <p:extLst>
      <p:ext uri="{C676402C-5697-4E1C-873F-D02D1690AC5C}">
        <p15:threadingInfo xmlns:p15="http://schemas.microsoft.com/office/powerpoint/2012/main" xmlns="" timeZoneBias="-330"/>
      </p:ext>
    </p:extLst>
  </p:cm>
</p:cmLst>
</file>

<file path=ppt/drawings/drawing1.xml><?xml version="1.0" encoding="utf-8"?>
<c:userShapes xmlns:c="http://schemas.openxmlformats.org/drawingml/2006/chart">
  <cdr:relSizeAnchor xmlns:cdr="http://schemas.openxmlformats.org/drawingml/2006/chartDrawing">
    <cdr:from>
      <cdr:x>0.15517</cdr:x>
      <cdr:y>0.55738</cdr:y>
    </cdr:from>
    <cdr:to>
      <cdr:x>0.23276</cdr:x>
      <cdr:y>0.60656</cdr:y>
    </cdr:to>
    <cdr:sp macro="" textlink="">
      <cdr:nvSpPr>
        <cdr:cNvPr id="2" name="TextBox 1">
          <a:extLst xmlns:a="http://schemas.openxmlformats.org/drawingml/2006/main">
            <a:ext uri="{FF2B5EF4-FFF2-40B4-BE49-F238E27FC236}">
              <a16:creationId xmlns:a16="http://schemas.microsoft.com/office/drawing/2014/main" xmlns="" id="{72A79DC6-B577-4526-9194-AF7C0EE430ED}"/>
            </a:ext>
          </a:extLst>
        </cdr:cNvPr>
        <cdr:cNvSpPr txBox="1"/>
      </cdr:nvSpPr>
      <cdr:spPr>
        <a:xfrm xmlns:a="http://schemas.openxmlformats.org/drawingml/2006/main">
          <a:off x="1371600" y="2590799"/>
          <a:ext cx="6858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500" b="1" dirty="0"/>
            <a:t>1953</a:t>
          </a:r>
        </a:p>
      </cdr:txBody>
    </cdr:sp>
  </cdr:relSizeAnchor>
</c:userShapes>
</file>

<file path=ppt/drawings/drawing2.xml><?xml version="1.0" encoding="utf-8"?>
<c:userShapes xmlns:c="http://schemas.openxmlformats.org/drawingml/2006/chart">
  <cdr:relSizeAnchor xmlns:cdr="http://schemas.openxmlformats.org/drawingml/2006/chartDrawing">
    <cdr:from>
      <cdr:x>0.89525</cdr:x>
      <cdr:y>0.06412</cdr:y>
    </cdr:from>
    <cdr:to>
      <cdr:x>1</cdr:x>
      <cdr:y>0.13228</cdr:y>
    </cdr:to>
    <cdr:sp macro="" textlink="">
      <cdr:nvSpPr>
        <cdr:cNvPr id="4" name="TextBox 3">
          <a:extLst xmlns:a="http://schemas.openxmlformats.org/drawingml/2006/main">
            <a:ext uri="{FF2B5EF4-FFF2-40B4-BE49-F238E27FC236}">
              <a16:creationId xmlns:a16="http://schemas.microsoft.com/office/drawing/2014/main" xmlns="" id="{C1E3A3C5-5E83-44D9-80F5-491E8CDF2923}"/>
            </a:ext>
          </a:extLst>
        </cdr:cNvPr>
        <cdr:cNvSpPr txBox="1"/>
      </cdr:nvSpPr>
      <cdr:spPr>
        <a:xfrm xmlns:a="http://schemas.openxmlformats.org/drawingml/2006/main">
          <a:off x="7276592" y="347444"/>
          <a:ext cx="851408" cy="3693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0.22932</cdr:x>
      <cdr:y>0.91779</cdr:y>
    </cdr:from>
    <cdr:to>
      <cdr:x>0.36466</cdr:x>
      <cdr:y>0.98109</cdr:y>
    </cdr:to>
    <cdr:sp macro="" textlink="">
      <cdr:nvSpPr>
        <cdr:cNvPr id="2" name="Rectangle 1">
          <a:extLst xmlns:a="http://schemas.openxmlformats.org/drawingml/2006/main">
            <a:ext uri="{FF2B5EF4-FFF2-40B4-BE49-F238E27FC236}">
              <a16:creationId xmlns:a16="http://schemas.microsoft.com/office/drawing/2014/main" xmlns="" id="{C6D8DB57-B8EA-4789-9D64-39D84164C176}"/>
            </a:ext>
          </a:extLst>
        </cdr:cNvPr>
        <cdr:cNvSpPr/>
      </cdr:nvSpPr>
      <cdr:spPr>
        <a:xfrm xmlns:a="http://schemas.openxmlformats.org/drawingml/2006/main">
          <a:off x="1936750" y="4419600"/>
          <a:ext cx="1143000" cy="304800"/>
        </a:xfrm>
        <a:prstGeom xmlns:a="http://schemas.openxmlformats.org/drawingml/2006/main" prst="rect">
          <a:avLst/>
        </a:prstGeom>
        <a:solidFill xmlns:a="http://schemas.openxmlformats.org/drawingml/2006/main">
          <a:schemeClr val="tx1">
            <a:lumMod val="65000"/>
            <a:lumOff val="35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0.70752</cdr:x>
      <cdr:y>0.91779</cdr:y>
    </cdr:from>
    <cdr:to>
      <cdr:x>0.84286</cdr:x>
      <cdr:y>0.98109</cdr:y>
    </cdr:to>
    <cdr:sp macro="" textlink="">
      <cdr:nvSpPr>
        <cdr:cNvPr id="6" name="Rectangle 5">
          <a:extLst xmlns:a="http://schemas.openxmlformats.org/drawingml/2006/main">
            <a:ext uri="{FF2B5EF4-FFF2-40B4-BE49-F238E27FC236}">
              <a16:creationId xmlns:a16="http://schemas.microsoft.com/office/drawing/2014/main" xmlns="" id="{17AB7EA4-4D34-4075-92DF-D7341AF50F40}"/>
            </a:ext>
          </a:extLst>
        </cdr:cNvPr>
        <cdr:cNvSpPr/>
      </cdr:nvSpPr>
      <cdr:spPr>
        <a:xfrm xmlns:a="http://schemas.openxmlformats.org/drawingml/2006/main">
          <a:off x="5975350" y="4419600"/>
          <a:ext cx="1143000" cy="304800"/>
        </a:xfrm>
        <a:prstGeom xmlns:a="http://schemas.openxmlformats.org/drawingml/2006/main" prst="rect">
          <a:avLst/>
        </a:prstGeom>
        <a:solidFill xmlns:a="http://schemas.openxmlformats.org/drawingml/2006/main">
          <a:schemeClr val="tx1">
            <a:lumMod val="65000"/>
            <a:lumOff val="35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0.36466</cdr:x>
      <cdr:y>0.91779</cdr:y>
    </cdr:from>
    <cdr:to>
      <cdr:x>0.5</cdr:x>
      <cdr:y>0.98109</cdr:y>
    </cdr:to>
    <cdr:sp macro="" textlink="">
      <cdr:nvSpPr>
        <cdr:cNvPr id="7" name="Rectangle 6">
          <a:extLst xmlns:a="http://schemas.openxmlformats.org/drawingml/2006/main">
            <a:ext uri="{FF2B5EF4-FFF2-40B4-BE49-F238E27FC236}">
              <a16:creationId xmlns:a16="http://schemas.microsoft.com/office/drawing/2014/main" xmlns="" id="{B4B046DF-AE74-424C-85C3-0B6B294A5DBD}"/>
            </a:ext>
          </a:extLst>
        </cdr:cNvPr>
        <cdr:cNvSpPr/>
      </cdr:nvSpPr>
      <cdr:spPr>
        <a:xfrm xmlns:a="http://schemas.openxmlformats.org/drawingml/2006/main">
          <a:off x="3079750" y="4419600"/>
          <a:ext cx="1143000" cy="304800"/>
        </a:xfrm>
        <a:prstGeom xmlns:a="http://schemas.openxmlformats.org/drawingml/2006/main" prst="rect">
          <a:avLst/>
        </a:prstGeom>
        <a:solidFill xmlns:a="http://schemas.openxmlformats.org/drawingml/2006/main">
          <a:schemeClr val="tx1">
            <a:lumMod val="65000"/>
            <a:lumOff val="35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0.5</cdr:x>
      <cdr:y>0.91779</cdr:y>
    </cdr:from>
    <cdr:to>
      <cdr:x>0.70752</cdr:x>
      <cdr:y>0.98109</cdr:y>
    </cdr:to>
    <cdr:sp macro="" textlink="">
      <cdr:nvSpPr>
        <cdr:cNvPr id="8" name="Rectangle 7">
          <a:extLst xmlns:a="http://schemas.openxmlformats.org/drawingml/2006/main">
            <a:ext uri="{FF2B5EF4-FFF2-40B4-BE49-F238E27FC236}">
              <a16:creationId xmlns:a16="http://schemas.microsoft.com/office/drawing/2014/main" xmlns="" id="{F539A5BA-FDF4-4229-A940-977C8C03CC4C}"/>
            </a:ext>
          </a:extLst>
        </cdr:cNvPr>
        <cdr:cNvSpPr/>
      </cdr:nvSpPr>
      <cdr:spPr>
        <a:xfrm xmlns:a="http://schemas.openxmlformats.org/drawingml/2006/main">
          <a:off x="4222750" y="4419600"/>
          <a:ext cx="1752600" cy="304800"/>
        </a:xfrm>
        <a:prstGeom xmlns:a="http://schemas.openxmlformats.org/drawingml/2006/main" prst="rect">
          <a:avLst/>
        </a:prstGeom>
        <a:solidFill xmlns:a="http://schemas.openxmlformats.org/drawingml/2006/main">
          <a:schemeClr val="tx1">
            <a:lumMod val="65000"/>
            <a:lumOff val="35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0.84286</cdr:x>
      <cdr:y>0.91779</cdr:y>
    </cdr:from>
    <cdr:to>
      <cdr:x>0.9782</cdr:x>
      <cdr:y>0.98109</cdr:y>
    </cdr:to>
    <cdr:sp macro="" textlink="">
      <cdr:nvSpPr>
        <cdr:cNvPr id="9" name="Rectangle 8">
          <a:extLst xmlns:a="http://schemas.openxmlformats.org/drawingml/2006/main">
            <a:ext uri="{FF2B5EF4-FFF2-40B4-BE49-F238E27FC236}">
              <a16:creationId xmlns:a16="http://schemas.microsoft.com/office/drawing/2014/main" xmlns="" id="{86580976-E797-46EB-B3A2-81E98E99EDE0}"/>
            </a:ext>
          </a:extLst>
        </cdr:cNvPr>
        <cdr:cNvSpPr/>
      </cdr:nvSpPr>
      <cdr:spPr>
        <a:xfrm xmlns:a="http://schemas.openxmlformats.org/drawingml/2006/main">
          <a:off x="7118350" y="4419600"/>
          <a:ext cx="1143000" cy="304800"/>
        </a:xfrm>
        <a:prstGeom xmlns:a="http://schemas.openxmlformats.org/drawingml/2006/main" prst="rect">
          <a:avLst/>
        </a:prstGeom>
        <a:solidFill xmlns:a="http://schemas.openxmlformats.org/drawingml/2006/main">
          <a:schemeClr val="tx1">
            <a:lumMod val="65000"/>
            <a:lumOff val="35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0.09398</cdr:x>
      <cdr:y>0.91779</cdr:y>
    </cdr:from>
    <cdr:to>
      <cdr:x>0.22932</cdr:x>
      <cdr:y>0.98109</cdr:y>
    </cdr:to>
    <cdr:sp macro="" textlink="">
      <cdr:nvSpPr>
        <cdr:cNvPr id="10" name="Rectangle 9">
          <a:extLst xmlns:a="http://schemas.openxmlformats.org/drawingml/2006/main">
            <a:ext uri="{FF2B5EF4-FFF2-40B4-BE49-F238E27FC236}">
              <a16:creationId xmlns:a16="http://schemas.microsoft.com/office/drawing/2014/main" xmlns="" id="{67FD747D-F5D6-4DEB-9B27-BDEC26003F16}"/>
            </a:ext>
          </a:extLst>
        </cdr:cNvPr>
        <cdr:cNvSpPr/>
      </cdr:nvSpPr>
      <cdr:spPr>
        <a:xfrm xmlns:a="http://schemas.openxmlformats.org/drawingml/2006/main">
          <a:off x="793750" y="4419590"/>
          <a:ext cx="1143014" cy="304820"/>
        </a:xfrm>
        <a:prstGeom xmlns:a="http://schemas.openxmlformats.org/drawingml/2006/main" prst="rect">
          <a:avLst/>
        </a:prstGeom>
        <a:solidFill xmlns:a="http://schemas.openxmlformats.org/drawingml/2006/main">
          <a:schemeClr val="tx1">
            <a:lumMod val="65000"/>
            <a:lumOff val="35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userShapes>
</file>

<file path=ppt/drawings/drawing3.xml><?xml version="1.0" encoding="utf-8"?>
<c:userShapes xmlns:c="http://schemas.openxmlformats.org/drawingml/2006/chart">
  <cdr:relSizeAnchor xmlns:cdr="http://schemas.openxmlformats.org/drawingml/2006/chartDrawing">
    <cdr:from>
      <cdr:x>0.89525</cdr:x>
      <cdr:y>0.06412</cdr:y>
    </cdr:from>
    <cdr:to>
      <cdr:x>1</cdr:x>
      <cdr:y>0.13228</cdr:y>
    </cdr:to>
    <cdr:sp macro="" textlink="">
      <cdr:nvSpPr>
        <cdr:cNvPr id="4" name="TextBox 3">
          <a:extLst xmlns:a="http://schemas.openxmlformats.org/drawingml/2006/main">
            <a:ext uri="{FF2B5EF4-FFF2-40B4-BE49-F238E27FC236}">
              <a16:creationId xmlns:a16="http://schemas.microsoft.com/office/drawing/2014/main" xmlns="" id="{C1E3A3C5-5E83-44D9-80F5-491E8CDF2923}"/>
            </a:ext>
          </a:extLst>
        </cdr:cNvPr>
        <cdr:cNvSpPr txBox="1"/>
      </cdr:nvSpPr>
      <cdr:spPr>
        <a:xfrm xmlns:a="http://schemas.openxmlformats.org/drawingml/2006/main">
          <a:off x="7276592" y="347444"/>
          <a:ext cx="851408" cy="3693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0.70752</cdr:x>
      <cdr:y>0.91779</cdr:y>
    </cdr:from>
    <cdr:to>
      <cdr:x>0.84286</cdr:x>
      <cdr:y>0.98109</cdr:y>
    </cdr:to>
    <cdr:sp macro="" textlink="">
      <cdr:nvSpPr>
        <cdr:cNvPr id="6" name="Rectangle 5">
          <a:extLst xmlns:a="http://schemas.openxmlformats.org/drawingml/2006/main">
            <a:ext uri="{FF2B5EF4-FFF2-40B4-BE49-F238E27FC236}">
              <a16:creationId xmlns:a16="http://schemas.microsoft.com/office/drawing/2014/main" xmlns="" id="{17AB7EA4-4D34-4075-92DF-D7341AF50F40}"/>
            </a:ext>
          </a:extLst>
        </cdr:cNvPr>
        <cdr:cNvSpPr/>
      </cdr:nvSpPr>
      <cdr:spPr>
        <a:xfrm xmlns:a="http://schemas.openxmlformats.org/drawingml/2006/main">
          <a:off x="5975350" y="4419600"/>
          <a:ext cx="1143000" cy="304800"/>
        </a:xfrm>
        <a:prstGeom xmlns:a="http://schemas.openxmlformats.org/drawingml/2006/main" prst="rect">
          <a:avLst/>
        </a:prstGeom>
        <a:solidFill xmlns:a="http://schemas.openxmlformats.org/drawingml/2006/main">
          <a:schemeClr val="tx1">
            <a:lumMod val="65000"/>
            <a:lumOff val="35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0.36466</cdr:x>
      <cdr:y>0.91779</cdr:y>
    </cdr:from>
    <cdr:to>
      <cdr:x>0.5</cdr:x>
      <cdr:y>0.98109</cdr:y>
    </cdr:to>
    <cdr:sp macro="" textlink="">
      <cdr:nvSpPr>
        <cdr:cNvPr id="7" name="Rectangle 6">
          <a:extLst xmlns:a="http://schemas.openxmlformats.org/drawingml/2006/main">
            <a:ext uri="{FF2B5EF4-FFF2-40B4-BE49-F238E27FC236}">
              <a16:creationId xmlns:a16="http://schemas.microsoft.com/office/drawing/2014/main" xmlns="" id="{B4B046DF-AE74-424C-85C3-0B6B294A5DBD}"/>
            </a:ext>
          </a:extLst>
        </cdr:cNvPr>
        <cdr:cNvSpPr/>
      </cdr:nvSpPr>
      <cdr:spPr>
        <a:xfrm xmlns:a="http://schemas.openxmlformats.org/drawingml/2006/main">
          <a:off x="3079750" y="4419600"/>
          <a:ext cx="1143000" cy="304800"/>
        </a:xfrm>
        <a:prstGeom xmlns:a="http://schemas.openxmlformats.org/drawingml/2006/main" prst="rect">
          <a:avLst/>
        </a:prstGeom>
        <a:solidFill xmlns:a="http://schemas.openxmlformats.org/drawingml/2006/main">
          <a:schemeClr val="tx1">
            <a:lumMod val="65000"/>
            <a:lumOff val="35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0.5</cdr:x>
      <cdr:y>0.91779</cdr:y>
    </cdr:from>
    <cdr:to>
      <cdr:x>0.70752</cdr:x>
      <cdr:y>0.98109</cdr:y>
    </cdr:to>
    <cdr:sp macro="" textlink="">
      <cdr:nvSpPr>
        <cdr:cNvPr id="8" name="Rectangle 7">
          <a:extLst xmlns:a="http://schemas.openxmlformats.org/drawingml/2006/main">
            <a:ext uri="{FF2B5EF4-FFF2-40B4-BE49-F238E27FC236}">
              <a16:creationId xmlns:a16="http://schemas.microsoft.com/office/drawing/2014/main" xmlns="" id="{F539A5BA-FDF4-4229-A940-977C8C03CC4C}"/>
            </a:ext>
          </a:extLst>
        </cdr:cNvPr>
        <cdr:cNvSpPr/>
      </cdr:nvSpPr>
      <cdr:spPr>
        <a:xfrm xmlns:a="http://schemas.openxmlformats.org/drawingml/2006/main">
          <a:off x="4222750" y="4419600"/>
          <a:ext cx="1752600" cy="304800"/>
        </a:xfrm>
        <a:prstGeom xmlns:a="http://schemas.openxmlformats.org/drawingml/2006/main" prst="rect">
          <a:avLst/>
        </a:prstGeom>
        <a:solidFill xmlns:a="http://schemas.openxmlformats.org/drawingml/2006/main">
          <a:schemeClr val="tx1">
            <a:lumMod val="65000"/>
            <a:lumOff val="35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0.84286</cdr:x>
      <cdr:y>0.91779</cdr:y>
    </cdr:from>
    <cdr:to>
      <cdr:x>0.9782</cdr:x>
      <cdr:y>0.98109</cdr:y>
    </cdr:to>
    <cdr:sp macro="" textlink="">
      <cdr:nvSpPr>
        <cdr:cNvPr id="9" name="Rectangle 8">
          <a:extLst xmlns:a="http://schemas.openxmlformats.org/drawingml/2006/main">
            <a:ext uri="{FF2B5EF4-FFF2-40B4-BE49-F238E27FC236}">
              <a16:creationId xmlns:a16="http://schemas.microsoft.com/office/drawing/2014/main" xmlns="" id="{86580976-E797-46EB-B3A2-81E98E99EDE0}"/>
            </a:ext>
          </a:extLst>
        </cdr:cNvPr>
        <cdr:cNvSpPr/>
      </cdr:nvSpPr>
      <cdr:spPr>
        <a:xfrm xmlns:a="http://schemas.openxmlformats.org/drawingml/2006/main">
          <a:off x="7118350" y="4419600"/>
          <a:ext cx="1143000" cy="304800"/>
        </a:xfrm>
        <a:prstGeom xmlns:a="http://schemas.openxmlformats.org/drawingml/2006/main" prst="rect">
          <a:avLst/>
        </a:prstGeom>
        <a:solidFill xmlns:a="http://schemas.openxmlformats.org/drawingml/2006/main">
          <a:schemeClr val="tx1">
            <a:lumMod val="65000"/>
            <a:lumOff val="35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0.22932</cdr:x>
      <cdr:y>0.91779</cdr:y>
    </cdr:from>
    <cdr:to>
      <cdr:x>0.36466</cdr:x>
      <cdr:y>0.98109</cdr:y>
    </cdr:to>
    <cdr:sp macro="" textlink="">
      <cdr:nvSpPr>
        <cdr:cNvPr id="10" name="Rectangle 9">
          <a:extLst xmlns:a="http://schemas.openxmlformats.org/drawingml/2006/main">
            <a:ext uri="{FF2B5EF4-FFF2-40B4-BE49-F238E27FC236}">
              <a16:creationId xmlns:a16="http://schemas.microsoft.com/office/drawing/2014/main" xmlns="" id="{5E63C036-1A43-473C-B1DA-006CF768695B}"/>
            </a:ext>
          </a:extLst>
        </cdr:cNvPr>
        <cdr:cNvSpPr/>
      </cdr:nvSpPr>
      <cdr:spPr>
        <a:xfrm xmlns:a="http://schemas.openxmlformats.org/drawingml/2006/main">
          <a:off x="1936750" y="4419590"/>
          <a:ext cx="1143014" cy="304820"/>
        </a:xfrm>
        <a:prstGeom xmlns:a="http://schemas.openxmlformats.org/drawingml/2006/main" prst="rect">
          <a:avLst/>
        </a:prstGeom>
        <a:solidFill xmlns:a="http://schemas.openxmlformats.org/drawingml/2006/main">
          <a:schemeClr val="tx1">
            <a:lumMod val="65000"/>
            <a:lumOff val="35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drawings/drawing4.xml><?xml version="1.0" encoding="utf-8"?>
<c:userShapes xmlns:c="http://schemas.openxmlformats.org/drawingml/2006/chart">
  <cdr:relSizeAnchor xmlns:cdr="http://schemas.openxmlformats.org/drawingml/2006/chartDrawing">
    <cdr:from>
      <cdr:x>0.89525</cdr:x>
      <cdr:y>0.06412</cdr:y>
    </cdr:from>
    <cdr:to>
      <cdr:x>1</cdr:x>
      <cdr:y>0.13228</cdr:y>
    </cdr:to>
    <cdr:sp macro="" textlink="">
      <cdr:nvSpPr>
        <cdr:cNvPr id="4" name="TextBox 3">
          <a:extLst xmlns:a="http://schemas.openxmlformats.org/drawingml/2006/main">
            <a:ext uri="{FF2B5EF4-FFF2-40B4-BE49-F238E27FC236}">
              <a16:creationId xmlns:a16="http://schemas.microsoft.com/office/drawing/2014/main" xmlns="" id="{C1E3A3C5-5E83-44D9-80F5-491E8CDF2923}"/>
            </a:ext>
          </a:extLst>
        </cdr:cNvPr>
        <cdr:cNvSpPr txBox="1"/>
      </cdr:nvSpPr>
      <cdr:spPr>
        <a:xfrm xmlns:a="http://schemas.openxmlformats.org/drawingml/2006/main">
          <a:off x="7276592" y="347444"/>
          <a:ext cx="851408" cy="3693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0.70752</cdr:x>
      <cdr:y>0.91779</cdr:y>
    </cdr:from>
    <cdr:to>
      <cdr:x>0.84286</cdr:x>
      <cdr:y>0.98109</cdr:y>
    </cdr:to>
    <cdr:sp macro="" textlink="">
      <cdr:nvSpPr>
        <cdr:cNvPr id="6" name="Rectangle 5">
          <a:extLst xmlns:a="http://schemas.openxmlformats.org/drawingml/2006/main">
            <a:ext uri="{FF2B5EF4-FFF2-40B4-BE49-F238E27FC236}">
              <a16:creationId xmlns:a16="http://schemas.microsoft.com/office/drawing/2014/main" xmlns="" id="{17AB7EA4-4D34-4075-92DF-D7341AF50F40}"/>
            </a:ext>
          </a:extLst>
        </cdr:cNvPr>
        <cdr:cNvSpPr/>
      </cdr:nvSpPr>
      <cdr:spPr>
        <a:xfrm xmlns:a="http://schemas.openxmlformats.org/drawingml/2006/main">
          <a:off x="5975350" y="4419600"/>
          <a:ext cx="1143000" cy="304800"/>
        </a:xfrm>
        <a:prstGeom xmlns:a="http://schemas.openxmlformats.org/drawingml/2006/main" prst="rect">
          <a:avLst/>
        </a:prstGeom>
        <a:solidFill xmlns:a="http://schemas.openxmlformats.org/drawingml/2006/main">
          <a:schemeClr val="tx1">
            <a:lumMod val="65000"/>
            <a:lumOff val="35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0.36466</cdr:x>
      <cdr:y>0.91779</cdr:y>
    </cdr:from>
    <cdr:to>
      <cdr:x>0.5</cdr:x>
      <cdr:y>0.98109</cdr:y>
    </cdr:to>
    <cdr:sp macro="" textlink="">
      <cdr:nvSpPr>
        <cdr:cNvPr id="7" name="Rectangle 6">
          <a:extLst xmlns:a="http://schemas.openxmlformats.org/drawingml/2006/main">
            <a:ext uri="{FF2B5EF4-FFF2-40B4-BE49-F238E27FC236}">
              <a16:creationId xmlns:a16="http://schemas.microsoft.com/office/drawing/2014/main" xmlns="" id="{B4B046DF-AE74-424C-85C3-0B6B294A5DBD}"/>
            </a:ext>
          </a:extLst>
        </cdr:cNvPr>
        <cdr:cNvSpPr/>
      </cdr:nvSpPr>
      <cdr:spPr>
        <a:xfrm xmlns:a="http://schemas.openxmlformats.org/drawingml/2006/main">
          <a:off x="3079750" y="4419600"/>
          <a:ext cx="1143000" cy="304800"/>
        </a:xfrm>
        <a:prstGeom xmlns:a="http://schemas.openxmlformats.org/drawingml/2006/main" prst="rect">
          <a:avLst/>
        </a:prstGeom>
        <a:solidFill xmlns:a="http://schemas.openxmlformats.org/drawingml/2006/main">
          <a:schemeClr val="tx1">
            <a:lumMod val="65000"/>
            <a:lumOff val="35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0.5</cdr:x>
      <cdr:y>0.91779</cdr:y>
    </cdr:from>
    <cdr:to>
      <cdr:x>0.70752</cdr:x>
      <cdr:y>0.98109</cdr:y>
    </cdr:to>
    <cdr:sp macro="" textlink="">
      <cdr:nvSpPr>
        <cdr:cNvPr id="8" name="Rectangle 7">
          <a:extLst xmlns:a="http://schemas.openxmlformats.org/drawingml/2006/main">
            <a:ext uri="{FF2B5EF4-FFF2-40B4-BE49-F238E27FC236}">
              <a16:creationId xmlns:a16="http://schemas.microsoft.com/office/drawing/2014/main" xmlns="" id="{F539A5BA-FDF4-4229-A940-977C8C03CC4C}"/>
            </a:ext>
          </a:extLst>
        </cdr:cNvPr>
        <cdr:cNvSpPr/>
      </cdr:nvSpPr>
      <cdr:spPr>
        <a:xfrm xmlns:a="http://schemas.openxmlformats.org/drawingml/2006/main">
          <a:off x="4222750" y="4419600"/>
          <a:ext cx="1752600" cy="304800"/>
        </a:xfrm>
        <a:prstGeom xmlns:a="http://schemas.openxmlformats.org/drawingml/2006/main" prst="rect">
          <a:avLst/>
        </a:prstGeom>
        <a:solidFill xmlns:a="http://schemas.openxmlformats.org/drawingml/2006/main">
          <a:schemeClr val="tx1">
            <a:lumMod val="65000"/>
            <a:lumOff val="35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0.84286</cdr:x>
      <cdr:y>0.91779</cdr:y>
    </cdr:from>
    <cdr:to>
      <cdr:x>0.9782</cdr:x>
      <cdr:y>0.98109</cdr:y>
    </cdr:to>
    <cdr:sp macro="" textlink="">
      <cdr:nvSpPr>
        <cdr:cNvPr id="9" name="Rectangle 8">
          <a:extLst xmlns:a="http://schemas.openxmlformats.org/drawingml/2006/main">
            <a:ext uri="{FF2B5EF4-FFF2-40B4-BE49-F238E27FC236}">
              <a16:creationId xmlns:a16="http://schemas.microsoft.com/office/drawing/2014/main" xmlns="" id="{86580976-E797-46EB-B3A2-81E98E99EDE0}"/>
            </a:ext>
          </a:extLst>
        </cdr:cNvPr>
        <cdr:cNvSpPr/>
      </cdr:nvSpPr>
      <cdr:spPr>
        <a:xfrm xmlns:a="http://schemas.openxmlformats.org/drawingml/2006/main">
          <a:off x="7118350" y="4419600"/>
          <a:ext cx="1143000" cy="304800"/>
        </a:xfrm>
        <a:prstGeom xmlns:a="http://schemas.openxmlformats.org/drawingml/2006/main" prst="rect">
          <a:avLst/>
        </a:prstGeom>
        <a:solidFill xmlns:a="http://schemas.openxmlformats.org/drawingml/2006/main">
          <a:schemeClr val="tx1">
            <a:lumMod val="65000"/>
            <a:lumOff val="35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5.xml><?xml version="1.0" encoding="utf-8"?>
<c:userShapes xmlns:c="http://schemas.openxmlformats.org/drawingml/2006/chart">
  <cdr:relSizeAnchor xmlns:cdr="http://schemas.openxmlformats.org/drawingml/2006/chartDrawing">
    <cdr:from>
      <cdr:x>0.89525</cdr:x>
      <cdr:y>0.06412</cdr:y>
    </cdr:from>
    <cdr:to>
      <cdr:x>1</cdr:x>
      <cdr:y>0.13228</cdr:y>
    </cdr:to>
    <cdr:sp macro="" textlink="">
      <cdr:nvSpPr>
        <cdr:cNvPr id="4" name="TextBox 3">
          <a:extLst xmlns:a="http://schemas.openxmlformats.org/drawingml/2006/main">
            <a:ext uri="{FF2B5EF4-FFF2-40B4-BE49-F238E27FC236}">
              <a16:creationId xmlns:a16="http://schemas.microsoft.com/office/drawing/2014/main" xmlns="" id="{C1E3A3C5-5E83-44D9-80F5-491E8CDF2923}"/>
            </a:ext>
          </a:extLst>
        </cdr:cNvPr>
        <cdr:cNvSpPr txBox="1"/>
      </cdr:nvSpPr>
      <cdr:spPr>
        <a:xfrm xmlns:a="http://schemas.openxmlformats.org/drawingml/2006/main">
          <a:off x="7276592" y="347444"/>
          <a:ext cx="851408" cy="3693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0.70752</cdr:x>
      <cdr:y>0.91779</cdr:y>
    </cdr:from>
    <cdr:to>
      <cdr:x>0.84286</cdr:x>
      <cdr:y>0.98109</cdr:y>
    </cdr:to>
    <cdr:sp macro="" textlink="">
      <cdr:nvSpPr>
        <cdr:cNvPr id="6" name="Rectangle 5">
          <a:extLst xmlns:a="http://schemas.openxmlformats.org/drawingml/2006/main">
            <a:ext uri="{FF2B5EF4-FFF2-40B4-BE49-F238E27FC236}">
              <a16:creationId xmlns:a16="http://schemas.microsoft.com/office/drawing/2014/main" xmlns="" id="{17AB7EA4-4D34-4075-92DF-D7341AF50F40}"/>
            </a:ext>
          </a:extLst>
        </cdr:cNvPr>
        <cdr:cNvSpPr/>
      </cdr:nvSpPr>
      <cdr:spPr>
        <a:xfrm xmlns:a="http://schemas.openxmlformats.org/drawingml/2006/main">
          <a:off x="5975350" y="4419600"/>
          <a:ext cx="1143000" cy="304800"/>
        </a:xfrm>
        <a:prstGeom xmlns:a="http://schemas.openxmlformats.org/drawingml/2006/main" prst="rect">
          <a:avLst/>
        </a:prstGeom>
        <a:solidFill xmlns:a="http://schemas.openxmlformats.org/drawingml/2006/main">
          <a:schemeClr val="tx1">
            <a:lumMod val="65000"/>
            <a:lumOff val="35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0.50902</cdr:x>
      <cdr:y>0.91779</cdr:y>
    </cdr:from>
    <cdr:to>
      <cdr:x>0.70752</cdr:x>
      <cdr:y>0.98109</cdr:y>
    </cdr:to>
    <cdr:sp macro="" textlink="">
      <cdr:nvSpPr>
        <cdr:cNvPr id="8" name="Rectangle 7">
          <a:extLst xmlns:a="http://schemas.openxmlformats.org/drawingml/2006/main">
            <a:ext uri="{FF2B5EF4-FFF2-40B4-BE49-F238E27FC236}">
              <a16:creationId xmlns:a16="http://schemas.microsoft.com/office/drawing/2014/main" xmlns="" id="{F539A5BA-FDF4-4229-A940-977C8C03CC4C}"/>
            </a:ext>
          </a:extLst>
        </cdr:cNvPr>
        <cdr:cNvSpPr/>
      </cdr:nvSpPr>
      <cdr:spPr>
        <a:xfrm xmlns:a="http://schemas.openxmlformats.org/drawingml/2006/main">
          <a:off x="4298950" y="4419600"/>
          <a:ext cx="1676400" cy="304800"/>
        </a:xfrm>
        <a:prstGeom xmlns:a="http://schemas.openxmlformats.org/drawingml/2006/main" prst="rect">
          <a:avLst/>
        </a:prstGeom>
        <a:solidFill xmlns:a="http://schemas.openxmlformats.org/drawingml/2006/main">
          <a:schemeClr val="tx1">
            <a:lumMod val="65000"/>
            <a:lumOff val="35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0.84286</cdr:x>
      <cdr:y>0.91779</cdr:y>
    </cdr:from>
    <cdr:to>
      <cdr:x>0.9782</cdr:x>
      <cdr:y>0.98109</cdr:y>
    </cdr:to>
    <cdr:sp macro="" textlink="">
      <cdr:nvSpPr>
        <cdr:cNvPr id="9" name="Rectangle 8">
          <a:extLst xmlns:a="http://schemas.openxmlformats.org/drawingml/2006/main">
            <a:ext uri="{FF2B5EF4-FFF2-40B4-BE49-F238E27FC236}">
              <a16:creationId xmlns:a16="http://schemas.microsoft.com/office/drawing/2014/main" xmlns="" id="{86580976-E797-46EB-B3A2-81E98E99EDE0}"/>
            </a:ext>
          </a:extLst>
        </cdr:cNvPr>
        <cdr:cNvSpPr/>
      </cdr:nvSpPr>
      <cdr:spPr>
        <a:xfrm xmlns:a="http://schemas.openxmlformats.org/drawingml/2006/main">
          <a:off x="7118350" y="4419600"/>
          <a:ext cx="1143000" cy="304800"/>
        </a:xfrm>
        <a:prstGeom xmlns:a="http://schemas.openxmlformats.org/drawingml/2006/main" prst="rect">
          <a:avLst/>
        </a:prstGeom>
        <a:solidFill xmlns:a="http://schemas.openxmlformats.org/drawingml/2006/main">
          <a:schemeClr val="tx1">
            <a:lumMod val="65000"/>
            <a:lumOff val="35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6.xml><?xml version="1.0" encoding="utf-8"?>
<c:userShapes xmlns:c="http://schemas.openxmlformats.org/drawingml/2006/chart">
  <cdr:relSizeAnchor xmlns:cdr="http://schemas.openxmlformats.org/drawingml/2006/chartDrawing">
    <cdr:from>
      <cdr:x>0.89525</cdr:x>
      <cdr:y>0.06412</cdr:y>
    </cdr:from>
    <cdr:to>
      <cdr:x>1</cdr:x>
      <cdr:y>0.13228</cdr:y>
    </cdr:to>
    <cdr:sp macro="" textlink="">
      <cdr:nvSpPr>
        <cdr:cNvPr id="4" name="TextBox 3">
          <a:extLst xmlns:a="http://schemas.openxmlformats.org/drawingml/2006/main">
            <a:ext uri="{FF2B5EF4-FFF2-40B4-BE49-F238E27FC236}">
              <a16:creationId xmlns:a16="http://schemas.microsoft.com/office/drawing/2014/main" xmlns="" id="{C1E3A3C5-5E83-44D9-80F5-491E8CDF2923}"/>
            </a:ext>
          </a:extLst>
        </cdr:cNvPr>
        <cdr:cNvSpPr txBox="1"/>
      </cdr:nvSpPr>
      <cdr:spPr>
        <a:xfrm xmlns:a="http://schemas.openxmlformats.org/drawingml/2006/main">
          <a:off x="7276592" y="347444"/>
          <a:ext cx="851408" cy="3693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0.6985</cdr:x>
      <cdr:y>0.91779</cdr:y>
    </cdr:from>
    <cdr:to>
      <cdr:x>0.9782</cdr:x>
      <cdr:y>0.98109</cdr:y>
    </cdr:to>
    <cdr:sp macro="" textlink="">
      <cdr:nvSpPr>
        <cdr:cNvPr id="9" name="Rectangle 8">
          <a:extLst xmlns:a="http://schemas.openxmlformats.org/drawingml/2006/main">
            <a:ext uri="{FF2B5EF4-FFF2-40B4-BE49-F238E27FC236}">
              <a16:creationId xmlns:a16="http://schemas.microsoft.com/office/drawing/2014/main" xmlns="" id="{86580976-E797-46EB-B3A2-81E98E99EDE0}"/>
            </a:ext>
          </a:extLst>
        </cdr:cNvPr>
        <cdr:cNvSpPr/>
      </cdr:nvSpPr>
      <cdr:spPr>
        <a:xfrm xmlns:a="http://schemas.openxmlformats.org/drawingml/2006/main">
          <a:off x="5899150" y="4419599"/>
          <a:ext cx="2362238" cy="304801"/>
        </a:xfrm>
        <a:prstGeom xmlns:a="http://schemas.openxmlformats.org/drawingml/2006/main" prst="rect">
          <a:avLst/>
        </a:prstGeom>
        <a:solidFill xmlns:a="http://schemas.openxmlformats.org/drawingml/2006/main">
          <a:schemeClr val="tx1">
            <a:lumMod val="65000"/>
            <a:lumOff val="35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7.xml><?xml version="1.0" encoding="utf-8"?>
<c:userShapes xmlns:c="http://schemas.openxmlformats.org/drawingml/2006/chart">
  <cdr:relSizeAnchor xmlns:cdr="http://schemas.openxmlformats.org/drawingml/2006/chartDrawing">
    <cdr:from>
      <cdr:x>0.89525</cdr:x>
      <cdr:y>0.06412</cdr:y>
    </cdr:from>
    <cdr:to>
      <cdr:x>1</cdr:x>
      <cdr:y>0.13228</cdr:y>
    </cdr:to>
    <cdr:sp macro="" textlink="">
      <cdr:nvSpPr>
        <cdr:cNvPr id="4" name="TextBox 3">
          <a:extLst xmlns:a="http://schemas.openxmlformats.org/drawingml/2006/main">
            <a:ext uri="{FF2B5EF4-FFF2-40B4-BE49-F238E27FC236}">
              <a16:creationId xmlns:a16="http://schemas.microsoft.com/office/drawing/2014/main" xmlns="" id="{C1E3A3C5-5E83-44D9-80F5-491E8CDF2923}"/>
            </a:ext>
          </a:extLst>
        </cdr:cNvPr>
        <cdr:cNvSpPr txBox="1"/>
      </cdr:nvSpPr>
      <cdr:spPr>
        <a:xfrm xmlns:a="http://schemas.openxmlformats.org/drawingml/2006/main">
          <a:off x="7276592" y="347444"/>
          <a:ext cx="851408" cy="3693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0.84286</cdr:x>
      <cdr:y>0.91779</cdr:y>
    </cdr:from>
    <cdr:to>
      <cdr:x>0.9782</cdr:x>
      <cdr:y>0.98109</cdr:y>
    </cdr:to>
    <cdr:sp macro="" textlink="">
      <cdr:nvSpPr>
        <cdr:cNvPr id="9" name="Rectangle 8">
          <a:extLst xmlns:a="http://schemas.openxmlformats.org/drawingml/2006/main">
            <a:ext uri="{FF2B5EF4-FFF2-40B4-BE49-F238E27FC236}">
              <a16:creationId xmlns:a16="http://schemas.microsoft.com/office/drawing/2014/main" xmlns="" id="{86580976-E797-46EB-B3A2-81E98E99EDE0}"/>
            </a:ext>
          </a:extLst>
        </cdr:cNvPr>
        <cdr:cNvSpPr/>
      </cdr:nvSpPr>
      <cdr:spPr>
        <a:xfrm xmlns:a="http://schemas.openxmlformats.org/drawingml/2006/main">
          <a:off x="7118350" y="4419600"/>
          <a:ext cx="1143000" cy="304800"/>
        </a:xfrm>
        <a:prstGeom xmlns:a="http://schemas.openxmlformats.org/drawingml/2006/main" prst="rect">
          <a:avLst/>
        </a:prstGeom>
        <a:solidFill xmlns:a="http://schemas.openxmlformats.org/drawingml/2006/main">
          <a:schemeClr val="tx1">
            <a:lumMod val="65000"/>
            <a:lumOff val="35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8.xml><?xml version="1.0" encoding="utf-8"?>
<c:userShapes xmlns:c="http://schemas.openxmlformats.org/drawingml/2006/chart">
  <cdr:relSizeAnchor xmlns:cdr="http://schemas.openxmlformats.org/drawingml/2006/chartDrawing">
    <cdr:from>
      <cdr:x>0.89525</cdr:x>
      <cdr:y>0.06412</cdr:y>
    </cdr:from>
    <cdr:to>
      <cdr:x>1</cdr:x>
      <cdr:y>0.13228</cdr:y>
    </cdr:to>
    <cdr:sp macro="" textlink="">
      <cdr:nvSpPr>
        <cdr:cNvPr id="4" name="TextBox 3">
          <a:extLst xmlns:a="http://schemas.openxmlformats.org/drawingml/2006/main">
            <a:ext uri="{FF2B5EF4-FFF2-40B4-BE49-F238E27FC236}">
              <a16:creationId xmlns:a16="http://schemas.microsoft.com/office/drawing/2014/main" xmlns="" id="{C1E3A3C5-5E83-44D9-80F5-491E8CDF2923}"/>
            </a:ext>
          </a:extLst>
        </cdr:cNvPr>
        <cdr:cNvSpPr txBox="1"/>
      </cdr:nvSpPr>
      <cdr:spPr>
        <a:xfrm xmlns:a="http://schemas.openxmlformats.org/drawingml/2006/main">
          <a:off x="7276592" y="347444"/>
          <a:ext cx="851408" cy="3693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6A00165-66E4-49E0-A78D-60DF31C4B935}" type="datetimeFigureOut">
              <a:rPr lang="en-IN" smtClean="0"/>
              <a:pPr/>
              <a:t>13-09-2019</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4B9B1B-F2BC-4769-9BAD-2F47AA37293E}" type="slidenum">
              <a:rPr lang="en-IN" smtClean="0"/>
              <a:pPr/>
              <a:t>‹#›</a:t>
            </a:fld>
            <a:endParaRPr lang="en-IN"/>
          </a:p>
        </p:txBody>
      </p:sp>
    </p:spTree>
    <p:extLst>
      <p:ext uri="{BB962C8B-B14F-4D97-AF65-F5344CB8AC3E}">
        <p14:creationId xmlns:p14="http://schemas.microsoft.com/office/powerpoint/2010/main" xmlns="" val="4245000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D0B3A3-D54D-473C-9669-EA116DC9E1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966172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1997, </a:t>
            </a:r>
            <a:r>
              <a:rPr lang="en-US" dirty="0" err="1"/>
              <a:t>Fda</a:t>
            </a:r>
            <a:r>
              <a:rPr lang="en-US" dirty="0"/>
              <a:t> approved for </a:t>
            </a:r>
            <a:r>
              <a:rPr lang="en-US" dirty="0" err="1"/>
              <a:t>nhl</a:t>
            </a:r>
            <a:r>
              <a:rPr lang="en-US" dirty="0"/>
              <a:t>.</a:t>
            </a:r>
          </a:p>
          <a:p>
            <a:r>
              <a:rPr lang="en-US" dirty="0"/>
              <a:t>Since 1999. used for paraneoplastic pemphigus in </a:t>
            </a:r>
            <a:r>
              <a:rPr lang="en-US" dirty="0" err="1"/>
              <a:t>nhl</a:t>
            </a:r>
            <a:r>
              <a:rPr lang="en-US" dirty="0"/>
              <a:t> and </a:t>
            </a:r>
            <a:r>
              <a:rPr lang="en-US" dirty="0" err="1"/>
              <a:t>cll</a:t>
            </a:r>
            <a:endParaRPr lang="en-US" dirty="0"/>
          </a:p>
          <a:p>
            <a:r>
              <a:rPr lang="en-US" dirty="0"/>
              <a:t> In 2018,it is the first biologic therapy approved by the FDA for PV and the first major advancement in the treatment of the disease in more than 60 years. The FDA previously granted Priority Review, Breakthrough Therapy Designation and Orphan Drug Designation to Rituxan for the treatment of PV. With today’s FDA decision, Rituxan is now approved to treat four autoimmune diseases- </a:t>
            </a:r>
            <a:r>
              <a:rPr lang="en-US" dirty="0" err="1"/>
              <a:t>nhl</a:t>
            </a:r>
            <a:r>
              <a:rPr lang="en-US" dirty="0"/>
              <a:t>, </a:t>
            </a:r>
            <a:r>
              <a:rPr lang="en-US" dirty="0" err="1"/>
              <a:t>cll</a:t>
            </a:r>
            <a:r>
              <a:rPr lang="en-US" dirty="0"/>
              <a:t>, ar. Granulomatosis with Polyangiitis (GPA) (Wegener’s Granulomatosis) and</a:t>
            </a:r>
          </a:p>
          <a:p>
            <a:r>
              <a:rPr lang="en-US" dirty="0"/>
              <a:t>Microscopic Polyangiitis (MPA) in adult patients in combination with glucocorticoids</a:t>
            </a:r>
          </a:p>
          <a:p>
            <a:endParaRPr lang="en-US" dirty="0"/>
          </a:p>
          <a:p>
            <a:r>
              <a:rPr lang="en-US" dirty="0"/>
              <a:t>The United States FDA approved rituximab for the treatment of adults with moderate-to-severe pemphigus vulgaris in June 2018</a:t>
            </a:r>
          </a:p>
          <a:p>
            <a:r>
              <a:rPr lang="en-US" dirty="0"/>
              <a:t>  The first ever </a:t>
            </a:r>
            <a:r>
              <a:rPr lang="en-US" dirty="0" err="1"/>
              <a:t>drugapproved</a:t>
            </a:r>
            <a:r>
              <a:rPr lang="en-US" dirty="0"/>
              <a:t> for the treatment of pemphigus vulgaris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D0B3A3-D54D-473C-9669-EA116DC9E1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089956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1997, </a:t>
            </a:r>
            <a:r>
              <a:rPr lang="en-US" dirty="0" err="1"/>
              <a:t>Fda</a:t>
            </a:r>
            <a:r>
              <a:rPr lang="en-US" dirty="0"/>
              <a:t> approved for </a:t>
            </a:r>
            <a:r>
              <a:rPr lang="en-US" dirty="0" err="1"/>
              <a:t>nhl</a:t>
            </a:r>
            <a:r>
              <a:rPr lang="en-US" dirty="0"/>
              <a:t>.</a:t>
            </a:r>
          </a:p>
          <a:p>
            <a:r>
              <a:rPr lang="en-US" dirty="0"/>
              <a:t>Since 1999. used for paraneoplastic pemphigus in </a:t>
            </a:r>
            <a:r>
              <a:rPr lang="en-US" dirty="0" err="1"/>
              <a:t>nhl</a:t>
            </a:r>
            <a:r>
              <a:rPr lang="en-US" dirty="0"/>
              <a:t> and </a:t>
            </a:r>
            <a:r>
              <a:rPr lang="en-US" dirty="0" err="1"/>
              <a:t>cll</a:t>
            </a:r>
            <a:endParaRPr lang="en-US" dirty="0"/>
          </a:p>
          <a:p>
            <a:r>
              <a:rPr lang="en-US" dirty="0"/>
              <a:t> In 2018,it is the first biologic therapy approved by the FDA for PV and the first major advancement in the treatment of the disease in more than 60 years. The FDA previously granted Priority Review, Breakthrough Therapy Designation and Orphan Drug Designation to Rituxan for the treatment of PV. With today’s FDA decision, Rituxan is now approved to treat four autoimmune diseases- </a:t>
            </a:r>
            <a:r>
              <a:rPr lang="en-US" dirty="0" err="1"/>
              <a:t>nhl</a:t>
            </a:r>
            <a:r>
              <a:rPr lang="en-US" dirty="0"/>
              <a:t>, </a:t>
            </a:r>
            <a:r>
              <a:rPr lang="en-US" dirty="0" err="1"/>
              <a:t>cll</a:t>
            </a:r>
            <a:r>
              <a:rPr lang="en-US" dirty="0"/>
              <a:t>, ar. Granulomatosis with Polyangiitis (GPA) (Wegener’s Granulomatosis) and</a:t>
            </a:r>
          </a:p>
          <a:p>
            <a:r>
              <a:rPr lang="en-US" dirty="0"/>
              <a:t>Microscopic Polyangiitis (MPA) in adult patients in combination with glucocorticoids</a:t>
            </a:r>
          </a:p>
          <a:p>
            <a:endParaRPr lang="en-US" dirty="0"/>
          </a:p>
          <a:p>
            <a:r>
              <a:rPr lang="en-US" dirty="0"/>
              <a:t>The United States FDA approved rituximab for the treatment of adults with moderate-to-severe pemphigus vulgaris in June 2018</a:t>
            </a:r>
          </a:p>
          <a:p>
            <a:r>
              <a:rPr lang="en-US" dirty="0"/>
              <a:t>  The first ever </a:t>
            </a:r>
            <a:r>
              <a:rPr lang="en-US" dirty="0" err="1"/>
              <a:t>drugapproved</a:t>
            </a:r>
            <a:r>
              <a:rPr lang="en-US" dirty="0"/>
              <a:t> for the treatment of pemphigus vulgaris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D0B3A3-D54D-473C-9669-EA116DC9E1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240161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1997, </a:t>
            </a:r>
            <a:r>
              <a:rPr lang="en-US" dirty="0" err="1"/>
              <a:t>Fda</a:t>
            </a:r>
            <a:r>
              <a:rPr lang="en-US" dirty="0"/>
              <a:t> approved for </a:t>
            </a:r>
            <a:r>
              <a:rPr lang="en-US" dirty="0" err="1"/>
              <a:t>nhl</a:t>
            </a:r>
            <a:r>
              <a:rPr lang="en-US" dirty="0"/>
              <a:t>.</a:t>
            </a:r>
          </a:p>
          <a:p>
            <a:r>
              <a:rPr lang="en-US" dirty="0"/>
              <a:t>Since 1999. used for paraneoplastic pemphigus in </a:t>
            </a:r>
            <a:r>
              <a:rPr lang="en-US" dirty="0" err="1"/>
              <a:t>nhl</a:t>
            </a:r>
            <a:r>
              <a:rPr lang="en-US" dirty="0"/>
              <a:t> and </a:t>
            </a:r>
            <a:r>
              <a:rPr lang="en-US" dirty="0" err="1"/>
              <a:t>cll</a:t>
            </a:r>
            <a:endParaRPr lang="en-US" dirty="0"/>
          </a:p>
          <a:p>
            <a:r>
              <a:rPr lang="en-US" dirty="0"/>
              <a:t> In 2018,it is the first biologic therapy approved by the FDA for PV and the first major advancement in the treatment of the disease in more than 60 years. The FDA previously granted Priority Review, Breakthrough Therapy Designation and Orphan Drug Designation to Rituxan for the treatment of PV. With today’s FDA decision, Rituxan is now approved to treat four autoimmune diseases- </a:t>
            </a:r>
            <a:r>
              <a:rPr lang="en-US" dirty="0" err="1"/>
              <a:t>nhl</a:t>
            </a:r>
            <a:r>
              <a:rPr lang="en-US" dirty="0"/>
              <a:t>, </a:t>
            </a:r>
            <a:r>
              <a:rPr lang="en-US" dirty="0" err="1"/>
              <a:t>cll</a:t>
            </a:r>
            <a:r>
              <a:rPr lang="en-US" dirty="0"/>
              <a:t>, ar. Granulomatosis with Polyangiitis (GPA) (Wegener’s Granulomatosis) and</a:t>
            </a:r>
          </a:p>
          <a:p>
            <a:r>
              <a:rPr lang="en-US" dirty="0"/>
              <a:t>Microscopic Polyangiitis (MPA) in adult patients in combination with glucocorticoids</a:t>
            </a:r>
          </a:p>
          <a:p>
            <a:endParaRPr lang="en-US" dirty="0"/>
          </a:p>
          <a:p>
            <a:r>
              <a:rPr lang="en-US" dirty="0"/>
              <a:t>The United States FDA approved rituximab for the treatment of adults with moderate-to-severe pemphigus vulgaris in June 2018</a:t>
            </a:r>
          </a:p>
          <a:p>
            <a:r>
              <a:rPr lang="en-US" dirty="0"/>
              <a:t>  The first ever </a:t>
            </a:r>
            <a:r>
              <a:rPr lang="en-US" dirty="0" err="1"/>
              <a:t>drugapproved</a:t>
            </a:r>
            <a:r>
              <a:rPr lang="en-US" dirty="0"/>
              <a:t> for the treatment of pemphigus vulgaris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D0B3A3-D54D-473C-9669-EA116DC9E1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166192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 0.25 mg/cm2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D0B3A3-D54D-473C-9669-EA116DC9E1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432168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the cases of foliaceous were given </a:t>
            </a:r>
            <a:r>
              <a:rPr lang="en-US" dirty="0" err="1"/>
              <a:t>lym</a:t>
            </a:r>
            <a:r>
              <a:rPr lang="en-US" dirty="0"/>
              <a:t>. Half cases pf </a:t>
            </a:r>
            <a:r>
              <a:rPr lang="en-US" dirty="0" err="1"/>
              <a:t>vullgaris</a:t>
            </a:r>
            <a:r>
              <a:rPr lang="en-US" dirty="0"/>
              <a:t> and </a:t>
            </a:r>
            <a:r>
              <a:rPr lang="en-US" dirty="0" err="1"/>
              <a:t>vegatns</a:t>
            </a:r>
            <a:r>
              <a:rPr lang="en-US" dirty="0"/>
              <a:t> were treated </a:t>
            </a:r>
          </a:p>
        </p:txBody>
      </p:sp>
      <p:sp>
        <p:nvSpPr>
          <p:cNvPr id="4" name="Slide Number Placeholder 3"/>
          <p:cNvSpPr>
            <a:spLocks noGrp="1"/>
          </p:cNvSpPr>
          <p:nvPr>
            <p:ph type="sldNum" sz="quarter" idx="5"/>
          </p:nvPr>
        </p:nvSpPr>
        <p:spPr/>
        <p:txBody>
          <a:bodyPr/>
          <a:lstStyle/>
          <a:p>
            <a:fld id="{264B9B1B-F2BC-4769-9BAD-2F47AA37293E}" type="slidenum">
              <a:rPr lang="en-IN" smtClean="0"/>
              <a:pPr/>
              <a:t>14</a:t>
            </a:fld>
            <a:endParaRPr lang="en-IN"/>
          </a:p>
        </p:txBody>
      </p:sp>
    </p:spTree>
    <p:extLst>
      <p:ext uri="{BB962C8B-B14F-4D97-AF65-F5344CB8AC3E}">
        <p14:creationId xmlns:p14="http://schemas.microsoft.com/office/powerpoint/2010/main" xmlns="" val="3819918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Potentially fatal </a:t>
            </a:r>
            <a:r>
              <a:rPr lang="en-US" dirty="0" err="1"/>
              <a:t>immunobullous</a:t>
            </a:r>
            <a:r>
              <a:rPr lang="en-US" dirty="0"/>
              <a:t> dermatosis characterized </a:t>
            </a:r>
          </a:p>
          <a:p>
            <a:r>
              <a:rPr lang="en-US" dirty="0"/>
              <a:t>Clinically :flaccid vesicles and painful erosions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D0B3A3-D54D-473C-9669-EA116DC9E1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6924463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Suprabasal</a:t>
            </a:r>
            <a:r>
              <a:rPr lang="en-US" dirty="0"/>
              <a:t> blister with </a:t>
            </a:r>
            <a:r>
              <a:rPr lang="en-US" dirty="0" err="1"/>
              <a:t>acantholysis“row</a:t>
            </a:r>
            <a:r>
              <a:rPr lang="en-US" dirty="0"/>
              <a:t> of tombstones” appearance, acantholytic cells- large round keratinocyte with hypertrophic nucleus</a:t>
            </a:r>
          </a:p>
          <a:p>
            <a:r>
              <a:rPr lang="en-US" dirty="0"/>
              <a:t>IgG bound to surface</a:t>
            </a:r>
          </a:p>
          <a:p>
            <a:r>
              <a:rPr lang="en-US" dirty="0"/>
              <a:t>of keratinocytes</a:t>
            </a:r>
          </a:p>
          <a:p>
            <a:r>
              <a:rPr lang="en-US" dirty="0"/>
              <a:t>(intercellular pattern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D0B3A3-D54D-473C-9669-EA116DC9E1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09557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rare variant of pemphigus vulgaris, first described in 1876</a:t>
            </a:r>
          </a:p>
          <a:p>
            <a:r>
              <a:rPr lang="en-US" dirty="0"/>
              <a:t> presents as heaped up vegetating and verrucous plaques mainly in the flexures.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D0B3A3-D54D-473C-9669-EA116DC9E1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3126301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Suprabasal</a:t>
            </a:r>
            <a:r>
              <a:rPr lang="en-US" dirty="0"/>
              <a:t> acantholysis, with papillomatosis of the dermal papillae and downward growth of epidermal</a:t>
            </a:r>
          </a:p>
          <a:p>
            <a:r>
              <a:rPr lang="en-US" dirty="0"/>
              <a:t>strands into the dermis; presence of hyperkeratosis and scale-crust; eosinophilic or neutrophilic intraepidermal abscesses</a:t>
            </a:r>
          </a:p>
          <a:p>
            <a:r>
              <a:rPr lang="nn-NO" dirty="0"/>
              <a:t>ELISA-Desmoglein 3,sometimes desmoglein 1</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D0B3A3-D54D-473C-9669-EA116DC9E1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434915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superficial variant of P. </a:t>
            </a:r>
            <a:r>
              <a:rPr lang="en-US" sz="1200" dirty="0" err="1"/>
              <a:t>vulagris</a:t>
            </a:r>
            <a:r>
              <a:rPr lang="en-US" sz="1200" dirty="0"/>
              <a:t> characterized by </a:t>
            </a:r>
          </a:p>
          <a:p>
            <a:r>
              <a:rPr lang="en-US" sz="1200" dirty="0"/>
              <a:t>Clinically: Fragile, superficial bullae on skin that rupture easily to yield erosions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D0B3A3-D54D-473C-9669-EA116DC9E1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888090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emphigus</a:t>
            </a:r>
            <a:r>
              <a:rPr lang="en-US" dirty="0"/>
              <a:t> vulgaris (PV) is a potentially fatal autoimmune, intraepithelial disease characterized by flaccid blisters and erosions of the skin and mucous membranes and histologically by acantholysis.</a:t>
            </a:r>
          </a:p>
          <a:p>
            <a:r>
              <a:rPr lang="en-US" dirty="0"/>
              <a:t>he primary objective of the therapeutic management of PV is initially to control the disease, heal the bullous skin and mucous lesions, and minimize the associated functional impairment. Subsequently, the real challenge is to prevent relapses in the long run and avoid adverse events associated with the prolonged use of steroids and immunosuppressive agent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D0B3A3-D54D-473C-9669-EA116DC9E1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4459339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Acantholysis and cleavage is much higher </a:t>
            </a:r>
          </a:p>
        </p:txBody>
      </p:sp>
      <p:sp>
        <p:nvSpPr>
          <p:cNvPr id="4" name="Slide Number Placeholder 3"/>
          <p:cNvSpPr>
            <a:spLocks noGrp="1"/>
          </p:cNvSpPr>
          <p:nvPr>
            <p:ph type="sldNum" sz="quarter" idx="5"/>
          </p:nvPr>
        </p:nvSpPr>
        <p:spPr/>
        <p:txBody>
          <a:bodyPr/>
          <a:lstStyle/>
          <a:p>
            <a:fld id="{264B9B1B-F2BC-4769-9BAD-2F47AA37293E}" type="slidenum">
              <a:rPr lang="en-IN" smtClean="0"/>
              <a:pPr/>
              <a:t>23</a:t>
            </a:fld>
            <a:endParaRPr lang="en-IN"/>
          </a:p>
        </p:txBody>
      </p:sp>
    </p:spTree>
    <p:extLst>
      <p:ext uri="{BB962C8B-B14F-4D97-AF65-F5344CB8AC3E}">
        <p14:creationId xmlns:p14="http://schemas.microsoft.com/office/powerpoint/2010/main" xmlns="" val="28192917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D0B3A3-D54D-473C-9669-EA116DC9E1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5180666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patients were admitted, history was taken, and  biopsy done to confirm the diagnosis.</a:t>
            </a:r>
          </a:p>
          <a:p>
            <a:endParaRPr lang="en-US" dirty="0"/>
          </a:p>
          <a:p>
            <a:endParaRPr lang="en-US" dirty="0"/>
          </a:p>
          <a:p>
            <a:r>
              <a:rPr lang="en-US" dirty="0"/>
              <a:t>Only 3 were affording for DSG levels</a:t>
            </a:r>
          </a:p>
          <a:p>
            <a:r>
              <a:rPr lang="en-US" dirty="0"/>
              <a:t>1-P. foliaceous- </a:t>
            </a:r>
            <a:r>
              <a:rPr lang="en-US" dirty="0" err="1"/>
              <a:t>Dsg</a:t>
            </a:r>
            <a:r>
              <a:rPr lang="en-US" dirty="0"/>
              <a:t> 1 +</a:t>
            </a:r>
          </a:p>
          <a:p>
            <a:r>
              <a:rPr lang="en-US" dirty="0"/>
              <a:t>2- P. vulgaris- </a:t>
            </a:r>
            <a:r>
              <a:rPr lang="en-US" dirty="0" err="1"/>
              <a:t>Dsg</a:t>
            </a:r>
            <a:r>
              <a:rPr lang="en-US" dirty="0"/>
              <a:t> 1 and 3 +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D0B3A3-D54D-473C-9669-EA116DC9E1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8551001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500 mg per 50 ml </a:t>
            </a:r>
          </a:p>
        </p:txBody>
      </p:sp>
      <p:sp>
        <p:nvSpPr>
          <p:cNvPr id="4" name="Slide Number Placeholder 3"/>
          <p:cNvSpPr>
            <a:spLocks noGrp="1"/>
          </p:cNvSpPr>
          <p:nvPr>
            <p:ph type="sldNum" sz="quarter" idx="5"/>
          </p:nvPr>
        </p:nvSpPr>
        <p:spPr/>
        <p:txBody>
          <a:bodyPr/>
          <a:lstStyle/>
          <a:p>
            <a:fld id="{264B9B1B-F2BC-4769-9BAD-2F47AA37293E}" type="slidenum">
              <a:rPr lang="en-IN" smtClean="0"/>
              <a:pPr/>
              <a:t>26</a:t>
            </a:fld>
            <a:endParaRPr lang="en-IN"/>
          </a:p>
        </p:txBody>
      </p:sp>
    </p:spTree>
    <p:extLst>
      <p:ext uri="{BB962C8B-B14F-4D97-AF65-F5344CB8AC3E}">
        <p14:creationId xmlns:p14="http://schemas.microsoft.com/office/powerpoint/2010/main" xmlns="" val="4251735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4B9B1B-F2BC-4769-9BAD-2F47AA37293E}" type="slidenum">
              <a:rPr lang="en-IN" smtClean="0"/>
              <a:pPr/>
              <a:t>27</a:t>
            </a:fld>
            <a:endParaRPr lang="en-IN"/>
          </a:p>
        </p:txBody>
      </p:sp>
    </p:spTree>
    <p:extLst>
      <p:ext uri="{BB962C8B-B14F-4D97-AF65-F5344CB8AC3E}">
        <p14:creationId xmlns:p14="http://schemas.microsoft.com/office/powerpoint/2010/main" xmlns="" val="31503256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22-year-old male presented to us in March 2016 with </a:t>
            </a:r>
          </a:p>
          <a:p>
            <a:r>
              <a:rPr lang="en-US" dirty="0"/>
              <a:t> recurrent painful intraoral ulcers, flaccid blisters/erosions on upper trunk/upper limbs and extensive encrusted erosions over scalp (Figure1a, b) since 6 month</a:t>
            </a:r>
          </a:p>
          <a:p>
            <a:r>
              <a:rPr lang="en-US" dirty="0"/>
              <a:t>Clinical suspicion of PV was confirmed </a:t>
            </a:r>
            <a:r>
              <a:rPr lang="en-US" dirty="0" err="1"/>
              <a:t>histopathologically</a:t>
            </a:r>
            <a:r>
              <a:rPr lang="en-US" dirty="0"/>
              <a:t> and by direct immunofluorescence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D0B3A3-D54D-473C-9669-EA116DC9E1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67779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low financial status lesser doses at longer intervals (500mg fortnightly ×4) vis-à-vis its classical protocols-- in rheumatoid arthritis/lymphoma</a:t>
            </a:r>
          </a:p>
          <a:p>
            <a:r>
              <a:rPr lang="en-US" dirty="0"/>
              <a:t> Whereas the patient’s mucosal and truncal lesions cleared within a few weeks of rituximab infusion, the ones on the scalp persisted for 7-8 months despite additional immunosuppressive </a:t>
            </a:r>
            <a:r>
              <a:rPr lang="en-US" dirty="0" err="1"/>
              <a:t>strate</a:t>
            </a:r>
            <a:endParaRPr lang="en-US" dirty="0"/>
          </a:p>
          <a:p>
            <a:endParaRPr lang="en-US" dirty="0"/>
          </a:p>
          <a:p>
            <a:r>
              <a:rPr lang="en-US" dirty="0"/>
              <a:t>Following the report from PGI </a:t>
            </a:r>
            <a:r>
              <a:rPr lang="en-US" dirty="0" err="1"/>
              <a:t>chandigarh</a:t>
            </a:r>
            <a:r>
              <a:rPr lang="en-US" dirty="0"/>
              <a:t> of </a:t>
            </a:r>
            <a:r>
              <a:rPr lang="en-US" dirty="0" err="1"/>
              <a:t>il</a:t>
            </a:r>
            <a:r>
              <a:rPr lang="en-US" dirty="0"/>
              <a:t> rituximab in intraoral lesion of </a:t>
            </a:r>
            <a:r>
              <a:rPr lang="en-US" dirty="0" err="1"/>
              <a:t>pv</a:t>
            </a:r>
            <a:r>
              <a:rPr lang="en-US" dirty="0"/>
              <a:t> we were motivated to try the same modality in cutaneous for the first time ever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D0B3A3-D54D-473C-9669-EA116DC9E1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9390841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lesser doses at longer intervals 500mg fortnightly ×4 the ones on the scalp persisted for 7-8 months we administered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D0B3A3-D54D-473C-9669-EA116DC9E1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7977007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 washout period of three months, we administered intralesional rituximab in an outpatient setting (0.25 mg/cm2; area of scalp lesions, 400cm2; 100mg dose; fortnightly×2) without premedication. Follow up on days 15, 30 and thereafter, monthly revealed remission at 16 weeks and a satisfied patient without disease recurrence/serious adverse drug reactions at 6 months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D0B3A3-D54D-473C-9669-EA116DC9E1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0255637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age of onset in 2/3</a:t>
            </a:r>
            <a:r>
              <a:rPr lang="en-US" baseline="30000" dirty="0"/>
              <a:t>rd</a:t>
            </a:r>
            <a:r>
              <a:rPr lang="en-US" dirty="0"/>
              <a:t> was much earlier than the western population. In fact one patient developed at 18 y. similar earlier age on onset has also been reported in a study from PGI </a:t>
            </a:r>
            <a:r>
              <a:rPr lang="en-US" dirty="0" err="1"/>
              <a:t>chandigarh</a:t>
            </a:r>
            <a:r>
              <a:rPr lang="en-US" dirty="0"/>
              <a:t>.</a:t>
            </a:r>
          </a:p>
        </p:txBody>
      </p:sp>
      <p:sp>
        <p:nvSpPr>
          <p:cNvPr id="4" name="Slide Number Placeholder 3"/>
          <p:cNvSpPr>
            <a:spLocks noGrp="1"/>
          </p:cNvSpPr>
          <p:nvPr>
            <p:ph type="sldNum" sz="quarter" idx="5"/>
          </p:nvPr>
        </p:nvSpPr>
        <p:spPr/>
        <p:txBody>
          <a:bodyPr/>
          <a:lstStyle/>
          <a:p>
            <a:fld id="{264B9B1B-F2BC-4769-9BAD-2F47AA37293E}" type="slidenum">
              <a:rPr lang="en-IN" smtClean="0"/>
              <a:pPr/>
              <a:t>33</a:t>
            </a:fld>
            <a:endParaRPr lang="en-IN"/>
          </a:p>
        </p:txBody>
      </p:sp>
    </p:spTree>
    <p:extLst>
      <p:ext uri="{BB962C8B-B14F-4D97-AF65-F5344CB8AC3E}">
        <p14:creationId xmlns:p14="http://schemas.microsoft.com/office/powerpoint/2010/main" xmlns="" val="1870259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emphigus</a:t>
            </a:r>
            <a:r>
              <a:rPr lang="en-US" dirty="0"/>
              <a:t> vulgaris (PV) is a potentially fatal autoimmune, intraepithelial disease characterized by flaccid blisters and erosions of the skin and mucous membranes and histologically by acantholysis.</a:t>
            </a:r>
          </a:p>
          <a:p>
            <a:r>
              <a:rPr lang="en-US" dirty="0"/>
              <a:t>he primary objective of the therapeutic management of PV is initially to control the disease, heal the bullous skin and mucous lesions, and minimize the associated functional impairment. Subsequently, the real challenge is to prevent relapses in the long run and avoid adverse events associated with the prolonged use of steroids and immunosuppressive agent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D0B3A3-D54D-473C-9669-EA116DC9E1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42142999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patients were suffering from the disease for a period 6m to 1 y while 4 each had it t for a period 0f 1-5 and &gt; 5 y. Luckily 4 patients came to us in were suffering 6m only and most of them were affording , while in one steroid were C/I.</a:t>
            </a:r>
          </a:p>
        </p:txBody>
      </p:sp>
      <p:sp>
        <p:nvSpPr>
          <p:cNvPr id="4" name="Slide Number Placeholder 3"/>
          <p:cNvSpPr>
            <a:spLocks noGrp="1"/>
          </p:cNvSpPr>
          <p:nvPr>
            <p:ph type="sldNum" sz="quarter" idx="5"/>
          </p:nvPr>
        </p:nvSpPr>
        <p:spPr/>
        <p:txBody>
          <a:bodyPr/>
          <a:lstStyle/>
          <a:p>
            <a:fld id="{264B9B1B-F2BC-4769-9BAD-2F47AA37293E}" type="slidenum">
              <a:rPr lang="en-IN" smtClean="0"/>
              <a:pPr/>
              <a:t>34</a:t>
            </a:fld>
            <a:endParaRPr lang="en-IN"/>
          </a:p>
        </p:txBody>
      </p:sp>
    </p:spTree>
    <p:extLst>
      <p:ext uri="{BB962C8B-B14F-4D97-AF65-F5344CB8AC3E}">
        <p14:creationId xmlns:p14="http://schemas.microsoft.com/office/powerpoint/2010/main" xmlns="" val="13513691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a:t>
            </a:r>
            <a:r>
              <a:rPr lang="en-US" dirty="0" err="1"/>
              <a:t>adr</a:t>
            </a:r>
            <a:r>
              <a:rPr lang="en-US" dirty="0"/>
              <a:t> after 1</a:t>
            </a:r>
            <a:r>
              <a:rPr lang="en-US" baseline="30000" dirty="0"/>
              <a:t>st</a:t>
            </a:r>
            <a:r>
              <a:rPr lang="en-US" dirty="0"/>
              <a:t> dose At the beginning: slight burning sensation resolved spontaneously</a:t>
            </a:r>
          </a:p>
          <a:p>
            <a:r>
              <a:rPr lang="en-US" dirty="0"/>
              <a:t>During: at 24 </a:t>
            </a:r>
            <a:r>
              <a:rPr lang="en-US" dirty="0" err="1"/>
              <a:t>dpm</a:t>
            </a:r>
            <a:r>
              <a:rPr lang="en-US" dirty="0"/>
              <a:t>- ANAPHYLAXIS - infusion stopped, </a:t>
            </a:r>
            <a:r>
              <a:rPr lang="en-US" dirty="0" err="1"/>
              <a:t>hydrocort</a:t>
            </a:r>
            <a:r>
              <a:rPr lang="en-US" dirty="0"/>
              <a:t> and </a:t>
            </a:r>
            <a:r>
              <a:rPr lang="en-US" dirty="0" err="1"/>
              <a:t>avil</a:t>
            </a:r>
            <a:r>
              <a:rPr lang="en-US" dirty="0"/>
              <a:t> iv  given, restarted at 8 </a:t>
            </a:r>
            <a:r>
              <a:rPr lang="en-US" dirty="0" err="1"/>
              <a:t>dpm</a:t>
            </a:r>
            <a:r>
              <a:rPr lang="en-US" dirty="0"/>
              <a:t> 2 h later</a:t>
            </a:r>
          </a:p>
          <a:p>
            <a:r>
              <a:rPr lang="en-US" dirty="0"/>
              <a:t>After:2 h after infusion- resolved </a:t>
            </a:r>
            <a:r>
              <a:rPr lang="en-US" dirty="0" err="1"/>
              <a:t>spontaneousy</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D0B3A3-D54D-473C-9669-EA116DC9E1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40848565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 of our patients </a:t>
            </a:r>
            <a:r>
              <a:rPr lang="en-US" dirty="0" err="1"/>
              <a:t>patients</a:t>
            </a:r>
            <a:r>
              <a:rPr lang="en-US" dirty="0"/>
              <a:t> have been enjoying drug free remission for a follow up period</a:t>
            </a:r>
          </a:p>
          <a:p>
            <a:r>
              <a:rPr lang="en-US" dirty="0"/>
              <a:t>Of the remaining 2, the </a:t>
            </a:r>
            <a:r>
              <a:rPr lang="en-US" dirty="0" err="1"/>
              <a:t>il</a:t>
            </a:r>
            <a:r>
              <a:rPr lang="en-US" dirty="0"/>
              <a:t> </a:t>
            </a:r>
            <a:r>
              <a:rPr lang="en-US" dirty="0" err="1"/>
              <a:t>ritu</a:t>
            </a:r>
            <a:r>
              <a:rPr lang="en-US" dirty="0"/>
              <a:t> has already been discussed</a:t>
            </a:r>
          </a:p>
          <a:p>
            <a:r>
              <a:rPr lang="en-US" dirty="0"/>
              <a:t>Only 1 case had relapse 16 m after infusion as per Ly protocol.  She was retreated with Low RA protocol and remain symptom free since 2m.</a:t>
            </a:r>
          </a:p>
        </p:txBody>
      </p:sp>
      <p:sp>
        <p:nvSpPr>
          <p:cNvPr id="4" name="Slide Number Placeholder 3"/>
          <p:cNvSpPr>
            <a:spLocks noGrp="1"/>
          </p:cNvSpPr>
          <p:nvPr>
            <p:ph type="sldNum" sz="quarter" idx="5"/>
          </p:nvPr>
        </p:nvSpPr>
        <p:spPr/>
        <p:txBody>
          <a:bodyPr/>
          <a:lstStyle/>
          <a:p>
            <a:fld id="{264B9B1B-F2BC-4769-9BAD-2F47AA37293E}" type="slidenum">
              <a:rPr lang="en-IN" smtClean="0"/>
              <a:pPr/>
              <a:t>37</a:t>
            </a:fld>
            <a:endParaRPr lang="en-IN"/>
          </a:p>
        </p:txBody>
      </p:sp>
    </p:spTree>
    <p:extLst>
      <p:ext uri="{BB962C8B-B14F-4D97-AF65-F5344CB8AC3E}">
        <p14:creationId xmlns:p14="http://schemas.microsoft.com/office/powerpoint/2010/main" xmlns="" val="34834390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D0B3A3-D54D-473C-9669-EA116DC9E1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41750487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 20 is expressed on the surface of B cells from pre-B-cell through memory B-cell stages but neither on stem cells and pro B cells nor on plasma cells</a:t>
            </a:r>
          </a:p>
          <a:p>
            <a:endParaRPr lang="en-US" dirty="0"/>
          </a:p>
          <a:p>
            <a:r>
              <a:rPr lang="en-US" sz="1200" dirty="0"/>
              <a:t>as they don’t express CD20</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D0B3A3-D54D-473C-9669-EA116DC9E1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5931187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reactivation of HSV, oral candidiasis</a:t>
            </a:r>
          </a:p>
          <a:p>
            <a:r>
              <a:rPr lang="en-US" dirty="0"/>
              <a:t>sinus tachycardia, dysrhythmia and myocardial ischemia in patients with preexisting conduction abnormality or heart failure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D0B3A3-D54D-473C-9669-EA116DC9E1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6661111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Rituximab acts by depletion of CD20 expressing circulating B cells, but has no action on CD20 negative early pre B cells and terminally differentiated plasma cells.[15] The B cell burden in autoimmune blistering diseases is much lower than in lymphoproliferative diseases. Recent studies have found 97% of circulating B cell depletion with rituximab dose as less as 1 mg/m2 (contrasting to 375 mg/m2 in lymphoma)</a:t>
            </a:r>
          </a:p>
          <a:p>
            <a:r>
              <a:rPr lang="en-US" dirty="0" err="1"/>
              <a:t>Desmoglein</a:t>
            </a:r>
            <a:r>
              <a:rPr lang="en-US" dirty="0"/>
              <a:t> indices, CD19 and CD14 cell counts can be used to predicts relapse</a:t>
            </a:r>
          </a:p>
          <a:p>
            <a:r>
              <a:rPr lang="en-US" sz="1200" dirty="0"/>
              <a:t>100 mg rituximab may be sufficient to induce depletion of B cells for 3 months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D0B3A3-D54D-473C-9669-EA116DC9E1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8315576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CDC complement dependent </a:t>
            </a:r>
            <a:r>
              <a:rPr lang="en-US" dirty="0" err="1"/>
              <a:t>cytoxicity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D0B3A3-D54D-473C-9669-EA116DC9E1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289778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emphigus</a:t>
            </a:r>
            <a:r>
              <a:rPr lang="en-US" dirty="0"/>
              <a:t> vulgaris (PV) is a potentially fatal autoimmune, intraepithelial disease characterized by flaccid blisters and erosions of the skin and mucous membranes and histologically by acantholysis.</a:t>
            </a:r>
          </a:p>
          <a:p>
            <a:r>
              <a:rPr lang="en-US" dirty="0"/>
              <a:t>he primary objective of the therapeutic management of PV is initially to control the disease, heal the bullous skin and mucous lesions, and minimize the associated functional impairment. Subsequently, the real challenge is to prevent relapses in the long run and avoid adverse events associated with the prolonged use of steroids and immunosuppressive agent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D0B3A3-D54D-473C-9669-EA116DC9E1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74725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emphigus</a:t>
            </a:r>
            <a:r>
              <a:rPr lang="en-US" dirty="0"/>
              <a:t> vulgaris (PV) is a potentially fatal autoimmune, intraepithelial disease characterized by flaccid blisters and erosions of the skin and mucous membranes and histologically by acantholysis.</a:t>
            </a:r>
          </a:p>
          <a:p>
            <a:r>
              <a:rPr lang="en-US" dirty="0"/>
              <a:t>he primary objective of the therapeutic management of PV is initially to control the disease, heal the bullous skin and mucous lesions, and minimize the associated functional impairment. Subsequently, the real challenge is to prevent relapses in the long run and avoid adverse events associated with the prolonged use of steroids and immunosuppressive agent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D0B3A3-D54D-473C-9669-EA116DC9E1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4257232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1997, </a:t>
            </a:r>
            <a:r>
              <a:rPr lang="en-US" dirty="0" err="1"/>
              <a:t>Fda</a:t>
            </a:r>
            <a:r>
              <a:rPr lang="en-US" dirty="0"/>
              <a:t> approved for </a:t>
            </a:r>
            <a:r>
              <a:rPr lang="en-US" dirty="0" err="1"/>
              <a:t>nhl</a:t>
            </a:r>
            <a:r>
              <a:rPr lang="en-US" dirty="0"/>
              <a:t>.</a:t>
            </a:r>
          </a:p>
          <a:p>
            <a:r>
              <a:rPr lang="en-US" dirty="0"/>
              <a:t>Since 1999. used for paraneoplastic pemphigus in </a:t>
            </a:r>
            <a:r>
              <a:rPr lang="en-US" dirty="0" err="1"/>
              <a:t>nhl</a:t>
            </a:r>
            <a:r>
              <a:rPr lang="en-US" dirty="0"/>
              <a:t> and </a:t>
            </a:r>
            <a:r>
              <a:rPr lang="en-US" dirty="0" err="1"/>
              <a:t>cll</a:t>
            </a:r>
            <a:endParaRPr lang="en-US" dirty="0"/>
          </a:p>
          <a:p>
            <a:r>
              <a:rPr lang="en-US" dirty="0"/>
              <a:t> In 2018,it is the first biologic therapy approved by the FDA for PV and the first major advancement in the treatment of the disease in more than 60 years. The FDA previously granted Priority Review, Breakthrough Therapy Designation and Orphan Drug Designation to Rituxan for the treatment of PV. With today’s FDA decision, Rituxan is now approved to treat four autoimmune diseases- </a:t>
            </a:r>
            <a:r>
              <a:rPr lang="en-US" dirty="0" err="1"/>
              <a:t>nhl</a:t>
            </a:r>
            <a:r>
              <a:rPr lang="en-US" dirty="0"/>
              <a:t>, </a:t>
            </a:r>
            <a:r>
              <a:rPr lang="en-US" dirty="0" err="1"/>
              <a:t>cll</a:t>
            </a:r>
            <a:r>
              <a:rPr lang="en-US" dirty="0"/>
              <a:t>, ar. Granulomatosis with Polyangiitis (GPA) (Wegener’s Granulomatosis) and</a:t>
            </a:r>
          </a:p>
          <a:p>
            <a:r>
              <a:rPr lang="en-US" dirty="0"/>
              <a:t>Microscopic Polyangiitis (MPA) in adult patients in combination with glucocorticoids</a:t>
            </a:r>
          </a:p>
          <a:p>
            <a:endParaRPr lang="en-US" dirty="0"/>
          </a:p>
          <a:p>
            <a:r>
              <a:rPr lang="en-US" dirty="0"/>
              <a:t>The United States FDA approved rituximab for the treatment of adults with moderate-to-severe pemphigus vulgaris in June 2018</a:t>
            </a:r>
          </a:p>
          <a:p>
            <a:r>
              <a:rPr lang="en-US" dirty="0"/>
              <a:t>  The first ever </a:t>
            </a:r>
            <a:r>
              <a:rPr lang="en-US" dirty="0" err="1"/>
              <a:t>drugapproved</a:t>
            </a:r>
            <a:r>
              <a:rPr lang="en-US" dirty="0"/>
              <a:t> for the treatment of pemphigus vulgaris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D0B3A3-D54D-473C-9669-EA116DC9E1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831239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1997, </a:t>
            </a:r>
            <a:r>
              <a:rPr lang="en-US" dirty="0" err="1"/>
              <a:t>Fda</a:t>
            </a:r>
            <a:r>
              <a:rPr lang="en-US" dirty="0"/>
              <a:t> approved for </a:t>
            </a:r>
            <a:r>
              <a:rPr lang="en-US" dirty="0" err="1"/>
              <a:t>nhl</a:t>
            </a:r>
            <a:r>
              <a:rPr lang="en-US" dirty="0"/>
              <a:t>.</a:t>
            </a:r>
          </a:p>
          <a:p>
            <a:r>
              <a:rPr lang="en-US" dirty="0"/>
              <a:t>Since 1999. used for paraneoplastic pemphigus in </a:t>
            </a:r>
            <a:r>
              <a:rPr lang="en-US" dirty="0" err="1"/>
              <a:t>nhl</a:t>
            </a:r>
            <a:r>
              <a:rPr lang="en-US" dirty="0"/>
              <a:t> and </a:t>
            </a:r>
            <a:r>
              <a:rPr lang="en-US" dirty="0" err="1"/>
              <a:t>cll</a:t>
            </a:r>
            <a:endParaRPr lang="en-US" dirty="0"/>
          </a:p>
          <a:p>
            <a:r>
              <a:rPr lang="en-US" dirty="0"/>
              <a:t> In 2018,it is the first biologic therapy approved by the FDA for PV and the first major advancement in the treatment of the disease in more than 60 years. The FDA previously granted Priority Review, Breakthrough Therapy Designation and Orphan Drug Designation to Rituxan for the treatment of PV. With today’s FDA decision, Rituxan is now approved to treat four autoimmune diseases- </a:t>
            </a:r>
            <a:r>
              <a:rPr lang="en-US" dirty="0" err="1"/>
              <a:t>nhl</a:t>
            </a:r>
            <a:r>
              <a:rPr lang="en-US" dirty="0"/>
              <a:t>, </a:t>
            </a:r>
            <a:r>
              <a:rPr lang="en-US" dirty="0" err="1"/>
              <a:t>cll</a:t>
            </a:r>
            <a:r>
              <a:rPr lang="en-US" dirty="0"/>
              <a:t>, ar. Granulomatosis with Polyangiitis (GPA) (Wegener’s Granulomatosis) and</a:t>
            </a:r>
          </a:p>
          <a:p>
            <a:r>
              <a:rPr lang="en-US" dirty="0"/>
              <a:t>Microscopic Polyangiitis (MPA) in adult patients in combination with glucocorticoids</a:t>
            </a:r>
          </a:p>
          <a:p>
            <a:endParaRPr lang="en-US" dirty="0"/>
          </a:p>
          <a:p>
            <a:r>
              <a:rPr lang="en-US" dirty="0"/>
              <a:t>The United States FDA approved rituximab for the treatment of adults with moderate-to-severe pemphigus vulgaris in June 2018</a:t>
            </a:r>
          </a:p>
          <a:p>
            <a:r>
              <a:rPr lang="en-US" dirty="0"/>
              <a:t>  The first ever </a:t>
            </a:r>
            <a:r>
              <a:rPr lang="en-US" dirty="0" err="1"/>
              <a:t>drugapproved</a:t>
            </a:r>
            <a:r>
              <a:rPr lang="en-US" dirty="0"/>
              <a:t> for the treatment of pemphigus vulgaris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D0B3A3-D54D-473C-9669-EA116DC9E1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623306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1997, </a:t>
            </a:r>
            <a:r>
              <a:rPr lang="en-US" dirty="0" err="1"/>
              <a:t>Fda</a:t>
            </a:r>
            <a:r>
              <a:rPr lang="en-US" dirty="0"/>
              <a:t> approved for </a:t>
            </a:r>
            <a:r>
              <a:rPr lang="en-US" dirty="0" err="1"/>
              <a:t>nhl</a:t>
            </a:r>
            <a:r>
              <a:rPr lang="en-US" dirty="0"/>
              <a:t>.</a:t>
            </a:r>
          </a:p>
          <a:p>
            <a:r>
              <a:rPr lang="en-US" dirty="0"/>
              <a:t>Since 1999. used for paraneoplastic pemphigus in </a:t>
            </a:r>
            <a:r>
              <a:rPr lang="en-US" dirty="0" err="1"/>
              <a:t>nhl</a:t>
            </a:r>
            <a:r>
              <a:rPr lang="en-US" dirty="0"/>
              <a:t> and </a:t>
            </a:r>
            <a:r>
              <a:rPr lang="en-US" dirty="0" err="1"/>
              <a:t>cll</a:t>
            </a:r>
            <a:endParaRPr lang="en-US" dirty="0"/>
          </a:p>
          <a:p>
            <a:r>
              <a:rPr lang="en-US" dirty="0"/>
              <a:t> In 2018,it is the first biologic therapy approved by the FDA for PV and the first major advancement in the treatment of the disease in more than 60 years. The FDA previously granted Priority Review, Breakthrough Therapy Designation and Orphan Drug Designation to Rituxan for the treatment of PV. With today’s FDA decision, Rituxan is now approved to treat four autoimmune diseases- </a:t>
            </a:r>
            <a:r>
              <a:rPr lang="en-US" dirty="0" err="1"/>
              <a:t>nhl</a:t>
            </a:r>
            <a:r>
              <a:rPr lang="en-US" dirty="0"/>
              <a:t>, </a:t>
            </a:r>
            <a:r>
              <a:rPr lang="en-US" dirty="0" err="1"/>
              <a:t>cll</a:t>
            </a:r>
            <a:r>
              <a:rPr lang="en-US" dirty="0"/>
              <a:t>, ar. Granulomatosis with Polyangiitis (GPA) (Wegener’s Granulomatosis) and</a:t>
            </a:r>
          </a:p>
          <a:p>
            <a:r>
              <a:rPr lang="en-US" dirty="0"/>
              <a:t>Microscopic Polyangiitis (MPA) in adult patients in combination with glucocorticoids</a:t>
            </a:r>
          </a:p>
          <a:p>
            <a:endParaRPr lang="en-US" dirty="0"/>
          </a:p>
          <a:p>
            <a:r>
              <a:rPr lang="en-US" dirty="0"/>
              <a:t>The United States FDA approved rituximab for the treatment of adults with moderate-to-severe pemphigus vulgaris in June 2018</a:t>
            </a:r>
          </a:p>
          <a:p>
            <a:r>
              <a:rPr lang="en-US" dirty="0"/>
              <a:t>  The first ever </a:t>
            </a:r>
            <a:r>
              <a:rPr lang="en-US" dirty="0" err="1"/>
              <a:t>drugapproved</a:t>
            </a:r>
            <a:r>
              <a:rPr lang="en-US" dirty="0"/>
              <a:t> for the treatment of pemphigus vulgaris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D0B3A3-D54D-473C-9669-EA116DC9E1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759977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1997, </a:t>
            </a:r>
            <a:r>
              <a:rPr lang="en-US" dirty="0" err="1"/>
              <a:t>Fda</a:t>
            </a:r>
            <a:r>
              <a:rPr lang="en-US" dirty="0"/>
              <a:t> approved for </a:t>
            </a:r>
            <a:r>
              <a:rPr lang="en-US" dirty="0" err="1"/>
              <a:t>nhl</a:t>
            </a:r>
            <a:r>
              <a:rPr lang="en-US" dirty="0"/>
              <a:t>.</a:t>
            </a:r>
          </a:p>
          <a:p>
            <a:r>
              <a:rPr lang="en-US" dirty="0"/>
              <a:t>Since 1999. used for paraneoplastic pemphigus in </a:t>
            </a:r>
            <a:r>
              <a:rPr lang="en-US" dirty="0" err="1"/>
              <a:t>nhl</a:t>
            </a:r>
            <a:r>
              <a:rPr lang="en-US" dirty="0"/>
              <a:t> and </a:t>
            </a:r>
            <a:r>
              <a:rPr lang="en-US" dirty="0" err="1"/>
              <a:t>cll</a:t>
            </a:r>
            <a:endParaRPr lang="en-US" dirty="0"/>
          </a:p>
          <a:p>
            <a:r>
              <a:rPr lang="en-US" dirty="0"/>
              <a:t> In 2018,it is the first biologic therapy approved by the FDA for PV and the first major advancement in the treatment of the disease in more than 60 years. The FDA previously granted Priority Review, Breakthrough Therapy Designation and Orphan Drug Designation to Rituxan for the treatment of PV. With today’s FDA decision, Rituxan is now approved to treat four autoimmune diseases- </a:t>
            </a:r>
            <a:r>
              <a:rPr lang="en-US" dirty="0" err="1"/>
              <a:t>nhl</a:t>
            </a:r>
            <a:r>
              <a:rPr lang="en-US" dirty="0"/>
              <a:t>, </a:t>
            </a:r>
            <a:r>
              <a:rPr lang="en-US" dirty="0" err="1"/>
              <a:t>cll</a:t>
            </a:r>
            <a:r>
              <a:rPr lang="en-US" dirty="0"/>
              <a:t>, ar. Granulomatosis with Polyangiitis (GPA) (Wegener’s Granulomatosis) and</a:t>
            </a:r>
          </a:p>
          <a:p>
            <a:r>
              <a:rPr lang="en-US" dirty="0"/>
              <a:t>Microscopic Polyangiitis (MPA) in adult patients in combination with glucocorticoids</a:t>
            </a:r>
          </a:p>
          <a:p>
            <a:endParaRPr lang="en-US" dirty="0"/>
          </a:p>
          <a:p>
            <a:r>
              <a:rPr lang="en-US" dirty="0"/>
              <a:t>The United States FDA approved rituximab for the treatment of adults with moderate-to-severe pemphigus vulgaris in June 2018</a:t>
            </a:r>
          </a:p>
          <a:p>
            <a:r>
              <a:rPr lang="en-US" dirty="0"/>
              <a:t>  The first ever </a:t>
            </a:r>
            <a:r>
              <a:rPr lang="en-US" dirty="0" err="1"/>
              <a:t>drugapproved</a:t>
            </a:r>
            <a:r>
              <a:rPr lang="en-US" dirty="0"/>
              <a:t> for the treatment of pemphigus vulgaris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D0B3A3-D54D-473C-9669-EA116DC9E1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774589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10253191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1859149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4244806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3210228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840910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3121504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3739335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1612644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098146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744260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3100449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9/13/2019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120221187"/>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43CD1A-FB7F-4171-93A9-E734E560E3A9}"/>
              </a:ext>
            </a:extLst>
          </p:cNvPr>
          <p:cNvSpPr>
            <a:spLocks noGrp="1"/>
          </p:cNvSpPr>
          <p:nvPr>
            <p:ph type="ctrTitle"/>
          </p:nvPr>
        </p:nvSpPr>
        <p:spPr>
          <a:xfrm>
            <a:off x="-381000" y="1654175"/>
            <a:ext cx="10134600" cy="2232025"/>
          </a:xfrm>
        </p:spPr>
        <p:txBody>
          <a:bodyPr>
            <a:noAutofit/>
          </a:bodyPr>
          <a:lstStyle/>
          <a:p>
            <a:r>
              <a:rPr lang="en-US" sz="5400" dirty="0">
                <a:latin typeface="+mn-lt"/>
              </a:rPr>
              <a:t>Our experience with rituximab </a:t>
            </a:r>
            <a:br>
              <a:rPr lang="en-US" sz="5400" dirty="0">
                <a:latin typeface="+mn-lt"/>
              </a:rPr>
            </a:br>
            <a:r>
              <a:rPr lang="en-US" sz="5400" dirty="0">
                <a:latin typeface="+mn-lt"/>
              </a:rPr>
              <a:t>in pemphigus </a:t>
            </a:r>
          </a:p>
        </p:txBody>
      </p:sp>
      <p:sp>
        <p:nvSpPr>
          <p:cNvPr id="3" name="Subtitle 2">
            <a:extLst>
              <a:ext uri="{FF2B5EF4-FFF2-40B4-BE49-F238E27FC236}">
                <a16:creationId xmlns:a16="http://schemas.microsoft.com/office/drawing/2014/main" xmlns="" id="{593A6D37-769F-4E3A-BEC6-F91275B41BEF}"/>
              </a:ext>
            </a:extLst>
          </p:cNvPr>
          <p:cNvSpPr>
            <a:spLocks noGrp="1"/>
          </p:cNvSpPr>
          <p:nvPr>
            <p:ph type="subTitle" idx="1"/>
          </p:nvPr>
        </p:nvSpPr>
        <p:spPr/>
        <p:txBody>
          <a:bodyPr>
            <a:normAutofit fontScale="85000" lnSpcReduction="20000"/>
          </a:bodyPr>
          <a:lstStyle/>
          <a:p>
            <a:endParaRPr lang="en-US" dirty="0"/>
          </a:p>
          <a:p>
            <a:endParaRPr lang="en-US" dirty="0"/>
          </a:p>
          <a:p>
            <a:endParaRPr lang="en-US" dirty="0"/>
          </a:p>
          <a:p>
            <a:pPr algn="r"/>
            <a:r>
              <a:rPr lang="en-US" dirty="0">
                <a:solidFill>
                  <a:schemeClr val="tx2"/>
                </a:solidFill>
              </a:rPr>
              <a:t>Dr. Saijal Gupta</a:t>
            </a:r>
          </a:p>
        </p:txBody>
      </p:sp>
    </p:spTree>
    <p:extLst>
      <p:ext uri="{BB962C8B-B14F-4D97-AF65-F5344CB8AC3E}">
        <p14:creationId xmlns:p14="http://schemas.microsoft.com/office/powerpoint/2010/main" xmlns="" val="2360948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DE4D333C-070D-4412-8427-77DC917DECAE}"/>
              </a:ext>
            </a:extLst>
          </p:cNvPr>
          <p:cNvSpPr>
            <a:spLocks noGrp="1"/>
          </p:cNvSpPr>
          <p:nvPr>
            <p:ph type="title"/>
          </p:nvPr>
        </p:nvSpPr>
        <p:spPr>
          <a:xfrm>
            <a:off x="879729" y="609600"/>
            <a:ext cx="7620000" cy="808530"/>
          </a:xfrm>
        </p:spPr>
        <p:txBody>
          <a:bodyPr>
            <a:normAutofit/>
          </a:bodyPr>
          <a:lstStyle/>
          <a:p>
            <a:pPr algn="ctr"/>
            <a:r>
              <a:rPr lang="en-US" dirty="0">
                <a:latin typeface="+mn-lt"/>
              </a:rPr>
              <a:t>Rituximab: The journey </a:t>
            </a:r>
          </a:p>
        </p:txBody>
      </p:sp>
      <p:graphicFrame>
        <p:nvGraphicFramePr>
          <p:cNvPr id="22" name="Chart 21">
            <a:extLst>
              <a:ext uri="{FF2B5EF4-FFF2-40B4-BE49-F238E27FC236}">
                <a16:creationId xmlns:a16="http://schemas.microsoft.com/office/drawing/2014/main" xmlns="" id="{36E1EFBB-E478-4927-92CE-F2867613EB6C}"/>
              </a:ext>
            </a:extLst>
          </p:cNvPr>
          <p:cNvGraphicFramePr/>
          <p:nvPr>
            <p:extLst>
              <p:ext uri="{D42A27DB-BD31-4B8C-83A1-F6EECF244321}">
                <p14:modId xmlns:p14="http://schemas.microsoft.com/office/powerpoint/2010/main" xmlns="" val="2263110082"/>
              </p:ext>
            </p:extLst>
          </p:nvPr>
        </p:nvGraphicFramePr>
        <p:xfrm>
          <a:off x="349250" y="1676400"/>
          <a:ext cx="8445500" cy="48154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42835765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DE4D333C-070D-4412-8427-77DC917DECAE}"/>
              </a:ext>
            </a:extLst>
          </p:cNvPr>
          <p:cNvSpPr>
            <a:spLocks noGrp="1"/>
          </p:cNvSpPr>
          <p:nvPr>
            <p:ph type="title"/>
          </p:nvPr>
        </p:nvSpPr>
        <p:spPr>
          <a:xfrm>
            <a:off x="879729" y="609600"/>
            <a:ext cx="7620000" cy="808530"/>
          </a:xfrm>
        </p:spPr>
        <p:txBody>
          <a:bodyPr>
            <a:normAutofit/>
          </a:bodyPr>
          <a:lstStyle/>
          <a:p>
            <a:pPr algn="ctr"/>
            <a:r>
              <a:rPr lang="en-US" dirty="0">
                <a:latin typeface="+mn-lt"/>
              </a:rPr>
              <a:t>Rituximab: The journey </a:t>
            </a:r>
          </a:p>
        </p:txBody>
      </p:sp>
      <p:graphicFrame>
        <p:nvGraphicFramePr>
          <p:cNvPr id="22" name="Chart 21">
            <a:extLst>
              <a:ext uri="{FF2B5EF4-FFF2-40B4-BE49-F238E27FC236}">
                <a16:creationId xmlns:a16="http://schemas.microsoft.com/office/drawing/2014/main" xmlns="" id="{36E1EFBB-E478-4927-92CE-F2867613EB6C}"/>
              </a:ext>
            </a:extLst>
          </p:cNvPr>
          <p:cNvGraphicFramePr/>
          <p:nvPr>
            <p:extLst>
              <p:ext uri="{D42A27DB-BD31-4B8C-83A1-F6EECF244321}">
                <p14:modId xmlns:p14="http://schemas.microsoft.com/office/powerpoint/2010/main" xmlns="" val="2706345624"/>
              </p:ext>
            </p:extLst>
          </p:nvPr>
        </p:nvGraphicFramePr>
        <p:xfrm>
          <a:off x="349250" y="1676400"/>
          <a:ext cx="8445500" cy="48154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2087535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DE4D333C-070D-4412-8427-77DC917DECAE}"/>
              </a:ext>
            </a:extLst>
          </p:cNvPr>
          <p:cNvSpPr>
            <a:spLocks noGrp="1"/>
          </p:cNvSpPr>
          <p:nvPr>
            <p:ph type="title"/>
          </p:nvPr>
        </p:nvSpPr>
        <p:spPr>
          <a:xfrm>
            <a:off x="879729" y="609600"/>
            <a:ext cx="7620000" cy="808530"/>
          </a:xfrm>
        </p:spPr>
        <p:txBody>
          <a:bodyPr>
            <a:normAutofit/>
          </a:bodyPr>
          <a:lstStyle/>
          <a:p>
            <a:pPr algn="ctr"/>
            <a:r>
              <a:rPr lang="en-US" dirty="0">
                <a:latin typeface="+mn-lt"/>
              </a:rPr>
              <a:t>Rituximab: The journey </a:t>
            </a:r>
          </a:p>
        </p:txBody>
      </p:sp>
      <p:graphicFrame>
        <p:nvGraphicFramePr>
          <p:cNvPr id="22" name="Chart 21">
            <a:extLst>
              <a:ext uri="{FF2B5EF4-FFF2-40B4-BE49-F238E27FC236}">
                <a16:creationId xmlns:a16="http://schemas.microsoft.com/office/drawing/2014/main" xmlns="" id="{36E1EFBB-E478-4927-92CE-F2867613EB6C}"/>
              </a:ext>
            </a:extLst>
          </p:cNvPr>
          <p:cNvGraphicFramePr/>
          <p:nvPr>
            <p:extLst>
              <p:ext uri="{D42A27DB-BD31-4B8C-83A1-F6EECF244321}">
                <p14:modId xmlns:p14="http://schemas.microsoft.com/office/powerpoint/2010/main" xmlns="" val="529636921"/>
              </p:ext>
            </p:extLst>
          </p:nvPr>
        </p:nvGraphicFramePr>
        <p:xfrm>
          <a:off x="349250" y="1676400"/>
          <a:ext cx="8445500" cy="48154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42272591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xmlns="" id="{C587AAE4-2E31-4CEC-818D-B0A723BA2A9E}"/>
              </a:ext>
            </a:extLst>
          </p:cNvPr>
          <p:cNvGraphicFramePr/>
          <p:nvPr>
            <p:extLst>
              <p:ext uri="{D42A27DB-BD31-4B8C-83A1-F6EECF244321}">
                <p14:modId xmlns:p14="http://schemas.microsoft.com/office/powerpoint/2010/main" xmlns="" val="1592196985"/>
              </p:ext>
            </p:extLst>
          </p:nvPr>
        </p:nvGraphicFramePr>
        <p:xfrm>
          <a:off x="1092232" y="1269513"/>
          <a:ext cx="6857999" cy="5201631"/>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Box 20">
            <a:extLst>
              <a:ext uri="{FF2B5EF4-FFF2-40B4-BE49-F238E27FC236}">
                <a16:creationId xmlns:a16="http://schemas.microsoft.com/office/drawing/2014/main" xmlns="" id="{C09F76B6-6B35-4385-A91E-899990BF0631}"/>
              </a:ext>
            </a:extLst>
          </p:cNvPr>
          <p:cNvSpPr txBox="1"/>
          <p:nvPr/>
        </p:nvSpPr>
        <p:spPr>
          <a:xfrm>
            <a:off x="385230" y="1269513"/>
            <a:ext cx="2456831" cy="369332"/>
          </a:xfrm>
          <a:prstGeom prst="rect">
            <a:avLst/>
          </a:prstGeom>
          <a:noFill/>
          <a:ln w="57150">
            <a:solidFill>
              <a:srgbClr val="0070C0"/>
            </a:solidFill>
          </a:ln>
        </p:spPr>
        <p:txBody>
          <a:bodyPr wrap="square" rtlCol="0">
            <a:spAutoFit/>
          </a:bodyPr>
          <a:lstStyle/>
          <a:p>
            <a:pPr defTabSz="685800"/>
            <a:r>
              <a:rPr lang="en-US" b="1" dirty="0">
                <a:solidFill>
                  <a:prstClr val="black"/>
                </a:solidFill>
                <a:latin typeface="Calibri" panose="020F0502020204030204"/>
              </a:rPr>
              <a:t>Pemphigus vulgaris (13)</a:t>
            </a:r>
          </a:p>
        </p:txBody>
      </p:sp>
      <p:sp>
        <p:nvSpPr>
          <p:cNvPr id="26" name="TextBox 25">
            <a:extLst>
              <a:ext uri="{FF2B5EF4-FFF2-40B4-BE49-F238E27FC236}">
                <a16:creationId xmlns:a16="http://schemas.microsoft.com/office/drawing/2014/main" xmlns="" id="{07E97436-EFC2-45B3-A9A0-4D110B5282B8}"/>
              </a:ext>
            </a:extLst>
          </p:cNvPr>
          <p:cNvSpPr txBox="1"/>
          <p:nvPr/>
        </p:nvSpPr>
        <p:spPr>
          <a:xfrm>
            <a:off x="401501" y="5559912"/>
            <a:ext cx="2456831" cy="369332"/>
          </a:xfrm>
          <a:prstGeom prst="rect">
            <a:avLst/>
          </a:prstGeom>
          <a:noFill/>
          <a:ln w="63500">
            <a:solidFill>
              <a:schemeClr val="accent5">
                <a:lumMod val="60000"/>
                <a:lumOff val="40000"/>
              </a:schemeClr>
            </a:solidFill>
          </a:ln>
        </p:spPr>
        <p:txBody>
          <a:bodyPr wrap="square" rtlCol="0">
            <a:spAutoFit/>
          </a:bodyPr>
          <a:lstStyle/>
          <a:p>
            <a:pPr defTabSz="685800"/>
            <a:r>
              <a:rPr lang="en-US" b="1" dirty="0">
                <a:solidFill>
                  <a:prstClr val="black"/>
                </a:solidFill>
                <a:latin typeface="Calibri" panose="020F0502020204030204"/>
              </a:rPr>
              <a:t>Pemphigus </a:t>
            </a:r>
            <a:r>
              <a:rPr lang="en-US" b="1" dirty="0" err="1">
                <a:solidFill>
                  <a:prstClr val="black"/>
                </a:solidFill>
                <a:latin typeface="Calibri" panose="020F0502020204030204"/>
              </a:rPr>
              <a:t>vegetans</a:t>
            </a:r>
            <a:r>
              <a:rPr lang="en-US" b="1" dirty="0">
                <a:solidFill>
                  <a:prstClr val="black"/>
                </a:solidFill>
                <a:latin typeface="Calibri" panose="020F0502020204030204"/>
              </a:rPr>
              <a:t> (2)</a:t>
            </a:r>
          </a:p>
        </p:txBody>
      </p:sp>
      <p:sp>
        <p:nvSpPr>
          <p:cNvPr id="28" name="TextBox 27">
            <a:extLst>
              <a:ext uri="{FF2B5EF4-FFF2-40B4-BE49-F238E27FC236}">
                <a16:creationId xmlns:a16="http://schemas.microsoft.com/office/drawing/2014/main" xmlns="" id="{C9A1A384-1196-47E4-AFC2-C74CC4F46077}"/>
              </a:ext>
            </a:extLst>
          </p:cNvPr>
          <p:cNvSpPr txBox="1"/>
          <p:nvPr/>
        </p:nvSpPr>
        <p:spPr>
          <a:xfrm>
            <a:off x="6172727" y="5559912"/>
            <a:ext cx="2590800" cy="369332"/>
          </a:xfrm>
          <a:prstGeom prst="rect">
            <a:avLst/>
          </a:prstGeom>
          <a:noFill/>
          <a:ln w="53975">
            <a:solidFill>
              <a:srgbClr val="92D050"/>
            </a:solidFill>
          </a:ln>
        </p:spPr>
        <p:txBody>
          <a:bodyPr wrap="square" rtlCol="0">
            <a:spAutoFit/>
          </a:bodyPr>
          <a:lstStyle/>
          <a:p>
            <a:pPr defTabSz="685800"/>
            <a:r>
              <a:rPr lang="en-US" b="1" dirty="0">
                <a:solidFill>
                  <a:prstClr val="black"/>
                </a:solidFill>
                <a:latin typeface="Calibri" panose="020F0502020204030204"/>
              </a:rPr>
              <a:t>Pemphigus foliaceous(2)</a:t>
            </a:r>
          </a:p>
        </p:txBody>
      </p:sp>
      <p:pic>
        <p:nvPicPr>
          <p:cNvPr id="2" name="Picture 1">
            <a:extLst>
              <a:ext uri="{FF2B5EF4-FFF2-40B4-BE49-F238E27FC236}">
                <a16:creationId xmlns:a16="http://schemas.microsoft.com/office/drawing/2014/main" xmlns="" id="{EAB9381A-4E22-497E-B75F-7664A133C148}"/>
              </a:ext>
            </a:extLst>
          </p:cNvPr>
          <p:cNvPicPr>
            <a:picLocks noChangeAspect="1"/>
          </p:cNvPicPr>
          <p:nvPr/>
        </p:nvPicPr>
        <p:blipFill rotWithShape="1">
          <a:blip r:embed="rId4"/>
          <a:srcRect l="4124" t="26522" r="69833" b="54960"/>
          <a:stretch/>
        </p:blipFill>
        <p:spPr>
          <a:xfrm>
            <a:off x="7654542" y="2447470"/>
            <a:ext cx="1144899" cy="1628195"/>
          </a:xfrm>
          <a:prstGeom prst="rect">
            <a:avLst/>
          </a:prstGeom>
        </p:spPr>
      </p:pic>
      <p:pic>
        <p:nvPicPr>
          <p:cNvPr id="3" name="Picture 2">
            <a:extLst>
              <a:ext uri="{FF2B5EF4-FFF2-40B4-BE49-F238E27FC236}">
                <a16:creationId xmlns:a16="http://schemas.microsoft.com/office/drawing/2014/main" xmlns="" id="{88CAEF3E-2833-4CB7-8959-1CC81F8EC099}"/>
              </a:ext>
            </a:extLst>
          </p:cNvPr>
          <p:cNvPicPr>
            <a:picLocks noChangeAspect="1"/>
          </p:cNvPicPr>
          <p:nvPr/>
        </p:nvPicPr>
        <p:blipFill rotWithShape="1">
          <a:blip r:embed="rId5"/>
          <a:srcRect l="4355" t="69302" r="68103" b="11938"/>
          <a:stretch/>
        </p:blipFill>
        <p:spPr>
          <a:xfrm>
            <a:off x="344559" y="2447470"/>
            <a:ext cx="1161170" cy="1583257"/>
          </a:xfrm>
          <a:prstGeom prst="rect">
            <a:avLst/>
          </a:prstGeom>
        </p:spPr>
      </p:pic>
      <p:cxnSp>
        <p:nvCxnSpPr>
          <p:cNvPr id="6" name="Straight Arrow Connector 5">
            <a:extLst>
              <a:ext uri="{FF2B5EF4-FFF2-40B4-BE49-F238E27FC236}">
                <a16:creationId xmlns:a16="http://schemas.microsoft.com/office/drawing/2014/main" xmlns="" id="{37172B3A-C81B-4BAC-BDAD-1E75C256B5B1}"/>
              </a:ext>
            </a:extLst>
          </p:cNvPr>
          <p:cNvCxnSpPr>
            <a:cxnSpLocks/>
          </p:cNvCxnSpPr>
          <p:nvPr/>
        </p:nvCxnSpPr>
        <p:spPr>
          <a:xfrm>
            <a:off x="-40671" y="3370521"/>
            <a:ext cx="38523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xmlns="" id="{0D1E7803-0174-4EAB-9C2A-FC80CAEA4EFB}"/>
              </a:ext>
            </a:extLst>
          </p:cNvPr>
          <p:cNvCxnSpPr>
            <a:cxnSpLocks/>
          </p:cNvCxnSpPr>
          <p:nvPr/>
        </p:nvCxnSpPr>
        <p:spPr>
          <a:xfrm flipH="1" flipV="1">
            <a:off x="8825087" y="2971800"/>
            <a:ext cx="489034" cy="531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xmlns="" val="327552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4EEB818-15E9-47F4-9F4C-C85B233D86B5}"/>
              </a:ext>
            </a:extLst>
          </p:cNvPr>
          <p:cNvSpPr txBox="1"/>
          <p:nvPr/>
        </p:nvSpPr>
        <p:spPr>
          <a:xfrm>
            <a:off x="1143000" y="1295400"/>
            <a:ext cx="7772400" cy="1384995"/>
          </a:xfrm>
          <a:prstGeom prst="rect">
            <a:avLst/>
          </a:prstGeom>
          <a:noFill/>
        </p:spPr>
        <p:txBody>
          <a:bodyPr wrap="square" rtlCol="0">
            <a:spAutoFit/>
          </a:bodyPr>
          <a:lstStyle/>
          <a:p>
            <a:r>
              <a:rPr lang="en-US" sz="2800" dirty="0">
                <a:solidFill>
                  <a:schemeClr val="tx2"/>
                </a:solidFill>
              </a:rPr>
              <a:t>Low RA </a:t>
            </a:r>
            <a:r>
              <a:rPr lang="en-US" sz="2800" dirty="0"/>
              <a:t>: 2 fortnightly doses of 500 mg</a:t>
            </a:r>
          </a:p>
          <a:p>
            <a:r>
              <a:rPr lang="en-US" sz="2800" dirty="0">
                <a:solidFill>
                  <a:schemeClr val="tx2"/>
                </a:solidFill>
              </a:rPr>
              <a:t>Lymphoma</a:t>
            </a:r>
            <a:r>
              <a:rPr lang="en-US" sz="2800" dirty="0"/>
              <a:t> : 4 weekly doses of 375 mg/m</a:t>
            </a:r>
            <a:r>
              <a:rPr lang="en-US" sz="2800" baseline="30000" dirty="0"/>
              <a:t>2</a:t>
            </a:r>
            <a:r>
              <a:rPr lang="en-US" sz="2800" dirty="0"/>
              <a:t> of BSA</a:t>
            </a:r>
          </a:p>
          <a:p>
            <a:r>
              <a:rPr lang="en-US" sz="2800" dirty="0">
                <a:solidFill>
                  <a:schemeClr val="tx2"/>
                </a:solidFill>
              </a:rPr>
              <a:t>Intralesional</a:t>
            </a:r>
            <a:r>
              <a:rPr lang="en-US" sz="2800" dirty="0"/>
              <a:t>: 2 fortnightly doses of 0.25 mg/cm</a:t>
            </a:r>
            <a:r>
              <a:rPr lang="en-US" sz="2800" baseline="30000" dirty="0"/>
              <a:t>2 </a:t>
            </a:r>
            <a:endParaRPr lang="en-US" sz="2800" dirty="0"/>
          </a:p>
        </p:txBody>
      </p:sp>
      <p:graphicFrame>
        <p:nvGraphicFramePr>
          <p:cNvPr id="4" name="Table 3">
            <a:extLst>
              <a:ext uri="{FF2B5EF4-FFF2-40B4-BE49-F238E27FC236}">
                <a16:creationId xmlns:a16="http://schemas.microsoft.com/office/drawing/2014/main" xmlns="" id="{AEBFDD25-4F82-4D35-BB1B-CE634166B82A}"/>
              </a:ext>
            </a:extLst>
          </p:cNvPr>
          <p:cNvGraphicFramePr>
            <a:graphicFrameLocks noGrp="1"/>
          </p:cNvGraphicFramePr>
          <p:nvPr>
            <p:extLst>
              <p:ext uri="{D42A27DB-BD31-4B8C-83A1-F6EECF244321}">
                <p14:modId xmlns:p14="http://schemas.microsoft.com/office/powerpoint/2010/main" xmlns="" val="1963593402"/>
              </p:ext>
            </p:extLst>
          </p:nvPr>
        </p:nvGraphicFramePr>
        <p:xfrm>
          <a:off x="990600" y="3276600"/>
          <a:ext cx="7315200" cy="2765124"/>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xmlns="" val="2187029030"/>
                    </a:ext>
                  </a:extLst>
                </a:gridCol>
                <a:gridCol w="1828800">
                  <a:extLst>
                    <a:ext uri="{9D8B030D-6E8A-4147-A177-3AD203B41FA5}">
                      <a16:colId xmlns:a16="http://schemas.microsoft.com/office/drawing/2014/main" xmlns="" val="2248242116"/>
                    </a:ext>
                  </a:extLst>
                </a:gridCol>
                <a:gridCol w="1828800">
                  <a:extLst>
                    <a:ext uri="{9D8B030D-6E8A-4147-A177-3AD203B41FA5}">
                      <a16:colId xmlns:a16="http://schemas.microsoft.com/office/drawing/2014/main" xmlns="" val="743785574"/>
                    </a:ext>
                  </a:extLst>
                </a:gridCol>
                <a:gridCol w="1828800">
                  <a:extLst>
                    <a:ext uri="{9D8B030D-6E8A-4147-A177-3AD203B41FA5}">
                      <a16:colId xmlns:a16="http://schemas.microsoft.com/office/drawing/2014/main" xmlns="" val="1605967544"/>
                    </a:ext>
                  </a:extLst>
                </a:gridCol>
              </a:tblGrid>
              <a:tr h="691281">
                <a:tc>
                  <a:txBody>
                    <a:bodyPr/>
                    <a:lstStyle/>
                    <a:p>
                      <a:r>
                        <a:rPr lang="en-US" sz="2400" dirty="0"/>
                        <a:t>Protocol</a:t>
                      </a:r>
                    </a:p>
                  </a:txBody>
                  <a:tcPr/>
                </a:tc>
                <a:tc>
                  <a:txBody>
                    <a:bodyPr/>
                    <a:lstStyle/>
                    <a:p>
                      <a:r>
                        <a:rPr lang="en-US" sz="2400" dirty="0"/>
                        <a:t>P. vulgaris</a:t>
                      </a:r>
                    </a:p>
                  </a:txBody>
                  <a:tcPr/>
                </a:tc>
                <a:tc>
                  <a:txBody>
                    <a:bodyPr/>
                    <a:lstStyle/>
                    <a:p>
                      <a:r>
                        <a:rPr lang="en-US" sz="2400" dirty="0"/>
                        <a:t>P. </a:t>
                      </a:r>
                      <a:r>
                        <a:rPr lang="en-US" sz="2400" dirty="0" err="1"/>
                        <a:t>vegetans</a:t>
                      </a:r>
                      <a:endParaRPr lang="en-US" sz="2400" dirty="0"/>
                    </a:p>
                  </a:txBody>
                  <a:tcPr/>
                </a:tc>
                <a:tc>
                  <a:txBody>
                    <a:bodyPr/>
                    <a:lstStyle/>
                    <a:p>
                      <a:r>
                        <a:rPr lang="en-US" sz="2400" dirty="0"/>
                        <a:t>P. foliaceous</a:t>
                      </a:r>
                    </a:p>
                  </a:txBody>
                  <a:tcPr/>
                </a:tc>
                <a:extLst>
                  <a:ext uri="{0D108BD9-81ED-4DB2-BD59-A6C34878D82A}">
                    <a16:rowId xmlns:a16="http://schemas.microsoft.com/office/drawing/2014/main" xmlns="" val="3973021612"/>
                  </a:ext>
                </a:extLst>
              </a:tr>
              <a:tr h="691281">
                <a:tc>
                  <a:txBody>
                    <a:bodyPr/>
                    <a:lstStyle/>
                    <a:p>
                      <a:r>
                        <a:rPr lang="en-US" sz="2400" dirty="0"/>
                        <a:t>Low RA</a:t>
                      </a:r>
                    </a:p>
                  </a:txBody>
                  <a:tcPr/>
                </a:tc>
                <a:tc>
                  <a:txBody>
                    <a:bodyPr/>
                    <a:lstStyle/>
                    <a:p>
                      <a:r>
                        <a:rPr lang="en-US" sz="2400" dirty="0"/>
                        <a:t>6</a:t>
                      </a:r>
                    </a:p>
                  </a:txBody>
                  <a:tcPr/>
                </a:tc>
                <a:tc>
                  <a:txBody>
                    <a:bodyPr/>
                    <a:lstStyle/>
                    <a:p>
                      <a:r>
                        <a:rPr lang="en-US" sz="2400" dirty="0"/>
                        <a:t>1</a:t>
                      </a:r>
                    </a:p>
                  </a:txBody>
                  <a:tcPr/>
                </a:tc>
                <a:tc>
                  <a:txBody>
                    <a:bodyPr/>
                    <a:lstStyle/>
                    <a:p>
                      <a:r>
                        <a:rPr lang="en-US" sz="2400" dirty="0"/>
                        <a:t>-</a:t>
                      </a:r>
                    </a:p>
                  </a:txBody>
                  <a:tcPr/>
                </a:tc>
                <a:extLst>
                  <a:ext uri="{0D108BD9-81ED-4DB2-BD59-A6C34878D82A}">
                    <a16:rowId xmlns:a16="http://schemas.microsoft.com/office/drawing/2014/main" xmlns="" val="38860426"/>
                  </a:ext>
                </a:extLst>
              </a:tr>
              <a:tr h="691281">
                <a:tc>
                  <a:txBody>
                    <a:bodyPr/>
                    <a:lstStyle/>
                    <a:p>
                      <a:r>
                        <a:rPr lang="en-US" sz="2400" dirty="0"/>
                        <a:t>Lymphoma</a:t>
                      </a:r>
                    </a:p>
                  </a:txBody>
                  <a:tcPr/>
                </a:tc>
                <a:tc>
                  <a:txBody>
                    <a:bodyPr/>
                    <a:lstStyle/>
                    <a:p>
                      <a:r>
                        <a:rPr lang="en-US" sz="2400" dirty="0"/>
                        <a:t>6</a:t>
                      </a:r>
                    </a:p>
                  </a:txBody>
                  <a:tcPr/>
                </a:tc>
                <a:tc>
                  <a:txBody>
                    <a:bodyPr/>
                    <a:lstStyle/>
                    <a:p>
                      <a:r>
                        <a:rPr lang="en-US" sz="2400" dirty="0"/>
                        <a:t>1</a:t>
                      </a:r>
                    </a:p>
                  </a:txBody>
                  <a:tcPr/>
                </a:tc>
                <a:tc>
                  <a:txBody>
                    <a:bodyPr/>
                    <a:lstStyle/>
                    <a:p>
                      <a:r>
                        <a:rPr lang="en-US" sz="2400" dirty="0"/>
                        <a:t>2</a:t>
                      </a:r>
                    </a:p>
                  </a:txBody>
                  <a:tcPr/>
                </a:tc>
                <a:extLst>
                  <a:ext uri="{0D108BD9-81ED-4DB2-BD59-A6C34878D82A}">
                    <a16:rowId xmlns:a16="http://schemas.microsoft.com/office/drawing/2014/main" xmlns="" val="2054712899"/>
                  </a:ext>
                </a:extLst>
              </a:tr>
              <a:tr h="691281">
                <a:tc>
                  <a:txBody>
                    <a:bodyPr/>
                    <a:lstStyle/>
                    <a:p>
                      <a:r>
                        <a:rPr lang="en-US" sz="2400" dirty="0"/>
                        <a:t>Intralesional</a:t>
                      </a:r>
                    </a:p>
                  </a:txBody>
                  <a:tcPr/>
                </a:tc>
                <a:tc>
                  <a:txBody>
                    <a:bodyPr/>
                    <a:lstStyle/>
                    <a:p>
                      <a:r>
                        <a:rPr lang="en-US" sz="2400" dirty="0"/>
                        <a:t>1</a:t>
                      </a:r>
                    </a:p>
                  </a:txBody>
                  <a:tcPr/>
                </a:tc>
                <a:tc>
                  <a:txBody>
                    <a:bodyPr/>
                    <a:lstStyle/>
                    <a:p>
                      <a:r>
                        <a:rPr lang="en-US" sz="2400" dirty="0"/>
                        <a:t>-</a:t>
                      </a:r>
                    </a:p>
                  </a:txBody>
                  <a:tcPr/>
                </a:tc>
                <a:tc>
                  <a:txBody>
                    <a:bodyPr/>
                    <a:lstStyle/>
                    <a:p>
                      <a:r>
                        <a:rPr lang="en-US" sz="2400" dirty="0"/>
                        <a:t>-</a:t>
                      </a:r>
                    </a:p>
                  </a:txBody>
                  <a:tcPr/>
                </a:tc>
                <a:extLst>
                  <a:ext uri="{0D108BD9-81ED-4DB2-BD59-A6C34878D82A}">
                    <a16:rowId xmlns:a16="http://schemas.microsoft.com/office/drawing/2014/main" xmlns="" val="3678234779"/>
                  </a:ext>
                </a:extLst>
              </a:tr>
            </a:tbl>
          </a:graphicData>
        </a:graphic>
      </p:graphicFrame>
      <p:sp>
        <p:nvSpPr>
          <p:cNvPr id="6" name="TextBox 5">
            <a:extLst>
              <a:ext uri="{FF2B5EF4-FFF2-40B4-BE49-F238E27FC236}">
                <a16:creationId xmlns:a16="http://schemas.microsoft.com/office/drawing/2014/main" xmlns="" id="{41EF8B19-B2AF-4E71-B319-772939312DE1}"/>
              </a:ext>
            </a:extLst>
          </p:cNvPr>
          <p:cNvSpPr txBox="1"/>
          <p:nvPr/>
        </p:nvSpPr>
        <p:spPr>
          <a:xfrm>
            <a:off x="1714500" y="228600"/>
            <a:ext cx="5867400" cy="707886"/>
          </a:xfrm>
          <a:prstGeom prst="rect">
            <a:avLst/>
          </a:prstGeom>
          <a:noFill/>
        </p:spPr>
        <p:txBody>
          <a:bodyPr wrap="square" rtlCol="0">
            <a:spAutoFit/>
          </a:bodyPr>
          <a:lstStyle/>
          <a:p>
            <a:r>
              <a:rPr lang="en-US" sz="4000" dirty="0">
                <a:solidFill>
                  <a:schemeClr val="tx2"/>
                </a:solidFill>
              </a:rPr>
              <a:t>Rituximab administration</a:t>
            </a:r>
          </a:p>
        </p:txBody>
      </p:sp>
    </p:spTree>
    <p:extLst>
      <p:ext uri="{BB962C8B-B14F-4D97-AF65-F5344CB8AC3E}">
        <p14:creationId xmlns:p14="http://schemas.microsoft.com/office/powerpoint/2010/main" xmlns="" val="322659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9FD1C429-A727-412B-A3FB-48E252A513A6}"/>
              </a:ext>
            </a:extLst>
          </p:cNvPr>
          <p:cNvPicPr>
            <a:picLocks noChangeAspect="1"/>
          </p:cNvPicPr>
          <p:nvPr/>
        </p:nvPicPr>
        <p:blipFill>
          <a:blip r:embed="rId3"/>
          <a:stretch>
            <a:fillRect/>
          </a:stretch>
        </p:blipFill>
        <p:spPr>
          <a:xfrm>
            <a:off x="2427283" y="2204034"/>
            <a:ext cx="3759050" cy="3369800"/>
          </a:xfrm>
          <a:prstGeom prst="rect">
            <a:avLst/>
          </a:prstGeom>
        </p:spPr>
      </p:pic>
      <p:sp>
        <p:nvSpPr>
          <p:cNvPr id="3" name="Rectangle 2">
            <a:extLst>
              <a:ext uri="{FF2B5EF4-FFF2-40B4-BE49-F238E27FC236}">
                <a16:creationId xmlns:a16="http://schemas.microsoft.com/office/drawing/2014/main" xmlns="" id="{94DA99F0-D120-4C56-9331-B3C2801F177B}"/>
              </a:ext>
            </a:extLst>
          </p:cNvPr>
          <p:cNvSpPr/>
          <p:nvPr/>
        </p:nvSpPr>
        <p:spPr>
          <a:xfrm>
            <a:off x="1781524" y="355803"/>
            <a:ext cx="5580951" cy="923330"/>
          </a:xfrm>
          <a:prstGeom prst="rect">
            <a:avLst/>
          </a:prstGeom>
        </p:spPr>
        <p:txBody>
          <a:bodyPr wrap="none">
            <a:spAutoFit/>
          </a:bodyPr>
          <a:lstStyle/>
          <a:p>
            <a:pPr algn="ctr" defTabSz="685800"/>
            <a:r>
              <a:rPr lang="en-US" sz="5400" dirty="0">
                <a:latin typeface="Calibri" panose="020F0502020204030204"/>
              </a:rPr>
              <a:t>Pemphigus vulgaris</a:t>
            </a:r>
          </a:p>
        </p:txBody>
      </p:sp>
      <p:pic>
        <p:nvPicPr>
          <p:cNvPr id="5" name="Picture 4">
            <a:extLst>
              <a:ext uri="{FF2B5EF4-FFF2-40B4-BE49-F238E27FC236}">
                <a16:creationId xmlns:a16="http://schemas.microsoft.com/office/drawing/2014/main" xmlns="" id="{B30D2FD7-4823-4C26-BE2C-7AEA63A49DA8}"/>
              </a:ext>
            </a:extLst>
          </p:cNvPr>
          <p:cNvPicPr>
            <a:picLocks noChangeAspect="1"/>
          </p:cNvPicPr>
          <p:nvPr/>
        </p:nvPicPr>
        <p:blipFill>
          <a:blip r:embed="rId4"/>
          <a:stretch>
            <a:fillRect/>
          </a:stretch>
        </p:blipFill>
        <p:spPr>
          <a:xfrm>
            <a:off x="749638" y="1726791"/>
            <a:ext cx="3892851" cy="4131037"/>
          </a:xfrm>
          <a:prstGeom prst="rect">
            <a:avLst/>
          </a:prstGeom>
        </p:spPr>
      </p:pic>
      <p:pic>
        <p:nvPicPr>
          <p:cNvPr id="2" name="Picture 1">
            <a:extLst>
              <a:ext uri="{FF2B5EF4-FFF2-40B4-BE49-F238E27FC236}">
                <a16:creationId xmlns:a16="http://schemas.microsoft.com/office/drawing/2014/main" xmlns="" id="{D534B584-B0B4-4B45-BC48-EA6469979DE5}"/>
              </a:ext>
            </a:extLst>
          </p:cNvPr>
          <p:cNvPicPr>
            <a:picLocks noChangeAspect="1"/>
          </p:cNvPicPr>
          <p:nvPr/>
        </p:nvPicPr>
        <p:blipFill>
          <a:blip r:embed="rId5"/>
          <a:stretch>
            <a:fillRect/>
          </a:stretch>
        </p:blipFill>
        <p:spPr>
          <a:xfrm>
            <a:off x="4667889" y="1731871"/>
            <a:ext cx="3507634" cy="4131037"/>
          </a:xfrm>
          <a:prstGeom prst="rect">
            <a:avLst/>
          </a:prstGeom>
        </p:spPr>
      </p:pic>
    </p:spTree>
    <p:extLst>
      <p:ext uri="{BB962C8B-B14F-4D97-AF65-F5344CB8AC3E}">
        <p14:creationId xmlns:p14="http://schemas.microsoft.com/office/powerpoint/2010/main" xmlns="" val="2599825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017A46D-4D39-44C5-862B-CE145D0A2561}"/>
              </a:ext>
            </a:extLst>
          </p:cNvPr>
          <p:cNvSpPr>
            <a:spLocks noGrp="1"/>
          </p:cNvSpPr>
          <p:nvPr>
            <p:ph idx="1"/>
          </p:nvPr>
        </p:nvSpPr>
        <p:spPr>
          <a:xfrm>
            <a:off x="-76200" y="152400"/>
            <a:ext cx="8988550" cy="3638312"/>
          </a:xfrm>
        </p:spPr>
        <p:txBody>
          <a:bodyPr>
            <a:normAutofit/>
          </a:bodyPr>
          <a:lstStyle/>
          <a:p>
            <a:pPr marL="0" indent="0" algn="ctr">
              <a:buNone/>
            </a:pPr>
            <a:r>
              <a:rPr lang="en-US" sz="4000" dirty="0"/>
              <a:t>HPE of pemphigus vulgaris</a:t>
            </a:r>
          </a:p>
          <a:p>
            <a:pPr marL="0" indent="0" algn="ctr">
              <a:buNone/>
            </a:pPr>
            <a:r>
              <a:rPr lang="en-US" sz="4000" dirty="0"/>
              <a:t>: </a:t>
            </a:r>
            <a:r>
              <a:rPr lang="en-US" sz="4000" dirty="0" err="1">
                <a:solidFill>
                  <a:srgbClr val="FF0000"/>
                </a:solidFill>
              </a:rPr>
              <a:t>suprabasal</a:t>
            </a:r>
            <a:r>
              <a:rPr lang="en-US" sz="4000" dirty="0">
                <a:solidFill>
                  <a:srgbClr val="FF0000"/>
                </a:solidFill>
              </a:rPr>
              <a:t> cleft </a:t>
            </a:r>
            <a:r>
              <a:rPr lang="en-US" sz="4000" dirty="0"/>
              <a:t>with </a:t>
            </a:r>
            <a:r>
              <a:rPr lang="en-US" sz="4000" dirty="0">
                <a:solidFill>
                  <a:srgbClr val="0070C0"/>
                </a:solidFill>
              </a:rPr>
              <a:t>acantholysis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6" name="Picture 5">
            <a:extLst>
              <a:ext uri="{FF2B5EF4-FFF2-40B4-BE49-F238E27FC236}">
                <a16:creationId xmlns:a16="http://schemas.microsoft.com/office/drawing/2014/main" xmlns="" id="{3FFA27CC-79EC-465B-A0C4-4B83054CBB1D}"/>
              </a:ext>
            </a:extLst>
          </p:cNvPr>
          <p:cNvPicPr>
            <a:picLocks noChangeAspect="1"/>
          </p:cNvPicPr>
          <p:nvPr/>
        </p:nvPicPr>
        <p:blipFill rotWithShape="1">
          <a:blip r:embed="rId3"/>
          <a:srcRect l="1581" t="1553" r="2892" b="13567"/>
          <a:stretch/>
        </p:blipFill>
        <p:spPr>
          <a:xfrm>
            <a:off x="740095" y="1828800"/>
            <a:ext cx="7663810" cy="4708284"/>
          </a:xfrm>
          <a:prstGeom prst="rect">
            <a:avLst/>
          </a:prstGeom>
        </p:spPr>
      </p:pic>
      <p:cxnSp>
        <p:nvCxnSpPr>
          <p:cNvPr id="4" name="Straight Arrow Connector 3">
            <a:extLst>
              <a:ext uri="{FF2B5EF4-FFF2-40B4-BE49-F238E27FC236}">
                <a16:creationId xmlns:a16="http://schemas.microsoft.com/office/drawing/2014/main" xmlns="" id="{4DDFA086-C8C7-461D-8BF5-7446D7119101}"/>
              </a:ext>
            </a:extLst>
          </p:cNvPr>
          <p:cNvCxnSpPr>
            <a:cxnSpLocks/>
          </p:cNvCxnSpPr>
          <p:nvPr/>
        </p:nvCxnSpPr>
        <p:spPr>
          <a:xfrm>
            <a:off x="4114800" y="2590800"/>
            <a:ext cx="0" cy="8382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a:extLst>
              <a:ext uri="{FF2B5EF4-FFF2-40B4-BE49-F238E27FC236}">
                <a16:creationId xmlns:a16="http://schemas.microsoft.com/office/drawing/2014/main" xmlns="" id="{D0BB3CDA-4A97-46FE-BB03-0842A730DC39}"/>
              </a:ext>
            </a:extLst>
          </p:cNvPr>
          <p:cNvCxnSpPr>
            <a:cxnSpLocks/>
          </p:cNvCxnSpPr>
          <p:nvPr/>
        </p:nvCxnSpPr>
        <p:spPr>
          <a:xfrm>
            <a:off x="7239000" y="3200400"/>
            <a:ext cx="0" cy="609600"/>
          </a:xfrm>
          <a:prstGeom prst="straightConnector1">
            <a:avLst/>
          </a:prstGeom>
          <a:ln w="57150">
            <a:solidFill>
              <a:schemeClr val="accent1"/>
            </a:solidFill>
            <a:tailEnd type="triangle"/>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xmlns="" id="{F2D46F47-E74A-4BCA-A184-76782DF42863}"/>
              </a:ext>
            </a:extLst>
          </p:cNvPr>
          <p:cNvSpPr txBox="1"/>
          <p:nvPr/>
        </p:nvSpPr>
        <p:spPr>
          <a:xfrm>
            <a:off x="3619501" y="6488668"/>
            <a:ext cx="1904998" cy="369332"/>
          </a:xfrm>
          <a:prstGeom prst="rect">
            <a:avLst/>
          </a:prstGeom>
          <a:noFill/>
        </p:spPr>
        <p:txBody>
          <a:bodyPr wrap="square" rtlCol="0">
            <a:spAutoFit/>
          </a:bodyPr>
          <a:lstStyle/>
          <a:p>
            <a:r>
              <a:rPr lang="en-US" dirty="0"/>
              <a:t>(H&amp;E ;10x)</a:t>
            </a:r>
          </a:p>
        </p:txBody>
      </p:sp>
    </p:spTree>
    <p:extLst>
      <p:ext uri="{BB962C8B-B14F-4D97-AF65-F5344CB8AC3E}">
        <p14:creationId xmlns:p14="http://schemas.microsoft.com/office/powerpoint/2010/main" xmlns="" val="209914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60B85F-FCCD-4B2A-B421-257086D375E3}"/>
              </a:ext>
            </a:extLst>
          </p:cNvPr>
          <p:cNvSpPr>
            <a:spLocks noGrp="1"/>
          </p:cNvSpPr>
          <p:nvPr>
            <p:ph type="title"/>
          </p:nvPr>
        </p:nvSpPr>
        <p:spPr>
          <a:xfrm>
            <a:off x="457197" y="60026"/>
            <a:ext cx="8229600" cy="1143000"/>
          </a:xfrm>
        </p:spPr>
        <p:txBody>
          <a:bodyPr>
            <a:normAutofit/>
          </a:bodyPr>
          <a:lstStyle/>
          <a:p>
            <a:r>
              <a:rPr lang="en-US" sz="4000" dirty="0"/>
              <a:t>“Row of tombstones” appearance</a:t>
            </a:r>
          </a:p>
        </p:txBody>
      </p:sp>
      <p:pic>
        <p:nvPicPr>
          <p:cNvPr id="4" name="Content Placeholder 3">
            <a:extLst>
              <a:ext uri="{FF2B5EF4-FFF2-40B4-BE49-F238E27FC236}">
                <a16:creationId xmlns:a16="http://schemas.microsoft.com/office/drawing/2014/main" xmlns="" id="{9C15730D-03AD-407C-BCD4-0C4385EC7E25}"/>
              </a:ext>
            </a:extLst>
          </p:cNvPr>
          <p:cNvPicPr>
            <a:picLocks noGrp="1" noChangeAspect="1"/>
          </p:cNvPicPr>
          <p:nvPr>
            <p:ph idx="1"/>
          </p:nvPr>
        </p:nvPicPr>
        <p:blipFill>
          <a:blip r:embed="rId2"/>
          <a:stretch>
            <a:fillRect/>
          </a:stretch>
        </p:blipFill>
        <p:spPr>
          <a:xfrm>
            <a:off x="682013" y="990600"/>
            <a:ext cx="7779969" cy="5215728"/>
          </a:xfrm>
          <a:prstGeom prst="rect">
            <a:avLst/>
          </a:prstGeom>
        </p:spPr>
      </p:pic>
      <p:cxnSp>
        <p:nvCxnSpPr>
          <p:cNvPr id="6" name="Straight Arrow Connector 5">
            <a:extLst>
              <a:ext uri="{FF2B5EF4-FFF2-40B4-BE49-F238E27FC236}">
                <a16:creationId xmlns:a16="http://schemas.microsoft.com/office/drawing/2014/main" xmlns="" id="{A6FECB17-AA3E-49A9-93C5-D740677F67D1}"/>
              </a:ext>
            </a:extLst>
          </p:cNvPr>
          <p:cNvCxnSpPr>
            <a:cxnSpLocks/>
          </p:cNvCxnSpPr>
          <p:nvPr/>
        </p:nvCxnSpPr>
        <p:spPr>
          <a:xfrm>
            <a:off x="3352800" y="3448288"/>
            <a:ext cx="0" cy="59031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B1638635-7444-4CA6-AF6F-AF97402DE988}"/>
              </a:ext>
            </a:extLst>
          </p:cNvPr>
          <p:cNvSpPr txBox="1"/>
          <p:nvPr/>
        </p:nvSpPr>
        <p:spPr>
          <a:xfrm>
            <a:off x="3962400" y="6206328"/>
            <a:ext cx="1908785" cy="369332"/>
          </a:xfrm>
          <a:prstGeom prst="rect">
            <a:avLst/>
          </a:prstGeom>
          <a:noFill/>
        </p:spPr>
        <p:txBody>
          <a:bodyPr wrap="square" rtlCol="0">
            <a:spAutoFit/>
          </a:bodyPr>
          <a:lstStyle/>
          <a:p>
            <a:r>
              <a:rPr lang="en-US" dirty="0"/>
              <a:t>(H&amp;E; 40x)</a:t>
            </a:r>
          </a:p>
        </p:txBody>
      </p:sp>
    </p:spTree>
    <p:extLst>
      <p:ext uri="{BB962C8B-B14F-4D97-AF65-F5344CB8AC3E}">
        <p14:creationId xmlns:p14="http://schemas.microsoft.com/office/powerpoint/2010/main" xmlns="" val="17515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D7576D-FFFD-4F75-AD37-4B11CFCD556E}"/>
              </a:ext>
            </a:extLst>
          </p:cNvPr>
          <p:cNvSpPr>
            <a:spLocks noGrp="1"/>
          </p:cNvSpPr>
          <p:nvPr>
            <p:ph type="title"/>
          </p:nvPr>
        </p:nvSpPr>
        <p:spPr>
          <a:xfrm>
            <a:off x="457200" y="425697"/>
            <a:ext cx="7886700" cy="994172"/>
          </a:xfrm>
        </p:spPr>
        <p:txBody>
          <a:bodyPr>
            <a:normAutofit fontScale="90000"/>
          </a:bodyPr>
          <a:lstStyle/>
          <a:p>
            <a:pPr algn="ctr"/>
            <a:r>
              <a:rPr lang="en-US" dirty="0"/>
              <a:t>DIF: fishnet pattern</a:t>
            </a:r>
            <a:br>
              <a:rPr lang="en-US" dirty="0"/>
            </a:br>
            <a:endParaRPr lang="en-US" dirty="0"/>
          </a:p>
        </p:txBody>
      </p:sp>
      <p:pic>
        <p:nvPicPr>
          <p:cNvPr id="4" name="Content Placeholder 3">
            <a:extLst>
              <a:ext uri="{FF2B5EF4-FFF2-40B4-BE49-F238E27FC236}">
                <a16:creationId xmlns:a16="http://schemas.microsoft.com/office/drawing/2014/main" xmlns="" id="{7FA5405C-993A-4168-B710-B2695C9AC6D2}"/>
              </a:ext>
            </a:extLst>
          </p:cNvPr>
          <p:cNvPicPr>
            <a:picLocks noGrp="1" noChangeAspect="1"/>
          </p:cNvPicPr>
          <p:nvPr>
            <p:ph idx="1"/>
          </p:nvPr>
        </p:nvPicPr>
        <p:blipFill>
          <a:blip r:embed="rId2"/>
          <a:stretch>
            <a:fillRect/>
          </a:stretch>
        </p:blipFill>
        <p:spPr>
          <a:xfrm>
            <a:off x="327232" y="990600"/>
            <a:ext cx="8489536" cy="4352478"/>
          </a:xfrm>
          <a:prstGeom prst="rect">
            <a:avLst/>
          </a:prstGeom>
        </p:spPr>
      </p:pic>
      <p:sp>
        <p:nvSpPr>
          <p:cNvPr id="6" name="TextBox 5">
            <a:extLst>
              <a:ext uri="{FF2B5EF4-FFF2-40B4-BE49-F238E27FC236}">
                <a16:creationId xmlns:a16="http://schemas.microsoft.com/office/drawing/2014/main" xmlns="" id="{E34B0D8D-D963-4153-B584-583A24C00195}"/>
              </a:ext>
            </a:extLst>
          </p:cNvPr>
          <p:cNvSpPr txBox="1"/>
          <p:nvPr/>
        </p:nvSpPr>
        <p:spPr>
          <a:xfrm>
            <a:off x="1828800" y="5791200"/>
            <a:ext cx="6248400" cy="954107"/>
          </a:xfrm>
          <a:prstGeom prst="rect">
            <a:avLst/>
          </a:prstGeom>
          <a:noFill/>
        </p:spPr>
        <p:txBody>
          <a:bodyPr wrap="square" rtlCol="0">
            <a:spAutoFit/>
          </a:bodyPr>
          <a:lstStyle/>
          <a:p>
            <a:pPr defTabSz="685800"/>
            <a:r>
              <a:rPr lang="en-US" sz="2800" dirty="0">
                <a:solidFill>
                  <a:prstClr val="black"/>
                </a:solidFill>
                <a:latin typeface="Calibri" panose="020F0502020204030204"/>
              </a:rPr>
              <a:t>ELISA : </a:t>
            </a:r>
            <a:r>
              <a:rPr lang="en-US" sz="2800" dirty="0" err="1">
                <a:solidFill>
                  <a:prstClr val="black"/>
                </a:solidFill>
                <a:latin typeface="Calibri" panose="020F0502020204030204"/>
              </a:rPr>
              <a:t>Demoglein</a:t>
            </a:r>
            <a:r>
              <a:rPr lang="en-US" sz="2800" dirty="0">
                <a:solidFill>
                  <a:prstClr val="black"/>
                </a:solidFill>
                <a:latin typeface="Calibri" panose="020F0502020204030204"/>
              </a:rPr>
              <a:t> 1,3- mucocutaneous</a:t>
            </a:r>
          </a:p>
          <a:p>
            <a:pPr defTabSz="685800"/>
            <a:r>
              <a:rPr lang="en-US" sz="2800" dirty="0">
                <a:solidFill>
                  <a:prstClr val="black"/>
                </a:solidFill>
                <a:latin typeface="Calibri" panose="020F0502020204030204"/>
              </a:rPr>
              <a:t>            </a:t>
            </a:r>
            <a:r>
              <a:rPr lang="en-US" sz="2800" dirty="0" err="1">
                <a:solidFill>
                  <a:prstClr val="black"/>
                </a:solidFill>
                <a:latin typeface="Calibri" panose="020F0502020204030204"/>
              </a:rPr>
              <a:t>Desmoglein</a:t>
            </a:r>
            <a:r>
              <a:rPr lang="en-US" sz="2800" dirty="0">
                <a:solidFill>
                  <a:prstClr val="black"/>
                </a:solidFill>
                <a:latin typeface="Calibri" panose="020F0502020204030204"/>
              </a:rPr>
              <a:t> 3  - mucosal dominant</a:t>
            </a:r>
          </a:p>
        </p:txBody>
      </p:sp>
      <p:cxnSp>
        <p:nvCxnSpPr>
          <p:cNvPr id="5" name="Straight Arrow Connector 4">
            <a:extLst>
              <a:ext uri="{FF2B5EF4-FFF2-40B4-BE49-F238E27FC236}">
                <a16:creationId xmlns:a16="http://schemas.microsoft.com/office/drawing/2014/main" xmlns="" id="{9B90867D-5043-4F79-BD2B-C34BE93D14F4}"/>
              </a:ext>
            </a:extLst>
          </p:cNvPr>
          <p:cNvCxnSpPr/>
          <p:nvPr/>
        </p:nvCxnSpPr>
        <p:spPr>
          <a:xfrm>
            <a:off x="4114800" y="1524000"/>
            <a:ext cx="0" cy="7620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897677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5AC8D097-B33B-4727-9A23-49E90FD4E9A2}"/>
              </a:ext>
            </a:extLst>
          </p:cNvPr>
          <p:cNvPicPr>
            <a:picLocks noChangeAspect="1"/>
          </p:cNvPicPr>
          <p:nvPr/>
        </p:nvPicPr>
        <p:blipFill rotWithShape="1">
          <a:blip r:embed="rId3"/>
          <a:srcRect t="26044"/>
          <a:stretch/>
        </p:blipFill>
        <p:spPr>
          <a:xfrm>
            <a:off x="304800" y="1385004"/>
            <a:ext cx="4166975" cy="5045380"/>
          </a:xfrm>
          <a:prstGeom prst="rect">
            <a:avLst/>
          </a:prstGeom>
        </p:spPr>
      </p:pic>
      <p:pic>
        <p:nvPicPr>
          <p:cNvPr id="10" name="Picture 9">
            <a:extLst>
              <a:ext uri="{FF2B5EF4-FFF2-40B4-BE49-F238E27FC236}">
                <a16:creationId xmlns:a16="http://schemas.microsoft.com/office/drawing/2014/main" xmlns="" id="{99E8423B-B29E-42EF-B620-C55F25C8D02B}"/>
              </a:ext>
            </a:extLst>
          </p:cNvPr>
          <p:cNvPicPr>
            <a:picLocks noChangeAspect="1"/>
          </p:cNvPicPr>
          <p:nvPr/>
        </p:nvPicPr>
        <p:blipFill>
          <a:blip r:embed="rId4"/>
          <a:stretch>
            <a:fillRect/>
          </a:stretch>
        </p:blipFill>
        <p:spPr>
          <a:xfrm>
            <a:off x="4878285" y="1385004"/>
            <a:ext cx="3589837" cy="5045380"/>
          </a:xfrm>
          <a:prstGeom prst="rect">
            <a:avLst/>
          </a:prstGeom>
        </p:spPr>
      </p:pic>
      <p:sp>
        <p:nvSpPr>
          <p:cNvPr id="8" name="Title 1">
            <a:extLst>
              <a:ext uri="{FF2B5EF4-FFF2-40B4-BE49-F238E27FC236}">
                <a16:creationId xmlns:a16="http://schemas.microsoft.com/office/drawing/2014/main" xmlns="" id="{90391129-EA6E-4FE9-AA55-7D50D8DDA920}"/>
              </a:ext>
            </a:extLst>
          </p:cNvPr>
          <p:cNvSpPr>
            <a:spLocks noGrp="1"/>
          </p:cNvSpPr>
          <p:nvPr>
            <p:ph type="title"/>
          </p:nvPr>
        </p:nvSpPr>
        <p:spPr>
          <a:xfrm>
            <a:off x="447309" y="381000"/>
            <a:ext cx="7886700" cy="994172"/>
          </a:xfrm>
        </p:spPr>
        <p:txBody>
          <a:bodyPr>
            <a:normAutofit/>
          </a:bodyPr>
          <a:lstStyle/>
          <a:p>
            <a:r>
              <a:rPr lang="en-US" sz="5400" dirty="0">
                <a:latin typeface="+mn-lt"/>
              </a:rPr>
              <a:t>Pemphigus </a:t>
            </a:r>
            <a:r>
              <a:rPr lang="en-US" sz="5400" dirty="0" err="1">
                <a:latin typeface="+mn-lt"/>
              </a:rPr>
              <a:t>vegetans</a:t>
            </a:r>
            <a:endParaRPr lang="en-US" sz="5400" dirty="0">
              <a:latin typeface="+mn-lt"/>
            </a:endParaRPr>
          </a:p>
        </p:txBody>
      </p:sp>
      <p:cxnSp>
        <p:nvCxnSpPr>
          <p:cNvPr id="3" name="Straight Arrow Connector 2">
            <a:extLst>
              <a:ext uri="{FF2B5EF4-FFF2-40B4-BE49-F238E27FC236}">
                <a16:creationId xmlns:a16="http://schemas.microsoft.com/office/drawing/2014/main" xmlns="" id="{19C2D607-0940-4E29-A451-F091523C5DAC}"/>
              </a:ext>
            </a:extLst>
          </p:cNvPr>
          <p:cNvCxnSpPr/>
          <p:nvPr/>
        </p:nvCxnSpPr>
        <p:spPr>
          <a:xfrm>
            <a:off x="447309" y="5105400"/>
            <a:ext cx="1219200"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xmlns="" id="{C8381D74-031F-4742-8E07-FCF8E77011A6}"/>
              </a:ext>
            </a:extLst>
          </p:cNvPr>
          <p:cNvCxnSpPr>
            <a:cxnSpLocks/>
          </p:cNvCxnSpPr>
          <p:nvPr/>
        </p:nvCxnSpPr>
        <p:spPr>
          <a:xfrm flipH="1">
            <a:off x="7467632" y="3941064"/>
            <a:ext cx="1182592" cy="21336"/>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xmlns="" val="60374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8C282-0816-4A29-AA8F-1CA24BD763ED}"/>
              </a:ext>
            </a:extLst>
          </p:cNvPr>
          <p:cNvSpPr>
            <a:spLocks noGrp="1"/>
          </p:cNvSpPr>
          <p:nvPr>
            <p:ph type="title"/>
          </p:nvPr>
        </p:nvSpPr>
        <p:spPr/>
        <p:txBody>
          <a:bodyPr>
            <a:normAutofit fontScale="90000"/>
          </a:bodyPr>
          <a:lstStyle/>
          <a:p>
            <a:pPr algn="ctr"/>
            <a:r>
              <a:rPr lang="en-US" sz="4000" dirty="0">
                <a:latin typeface="+mn-lt"/>
              </a:rPr>
              <a:t>Pemphigus treatment: Through the ages</a:t>
            </a:r>
          </a:p>
        </p:txBody>
      </p:sp>
      <p:graphicFrame>
        <p:nvGraphicFramePr>
          <p:cNvPr id="6" name="Content Placeholder 5">
            <a:extLst>
              <a:ext uri="{FF2B5EF4-FFF2-40B4-BE49-F238E27FC236}">
                <a16:creationId xmlns:a16="http://schemas.microsoft.com/office/drawing/2014/main" xmlns="" id="{B21F54A6-4BC8-4731-9385-12222688A885}"/>
              </a:ext>
            </a:extLst>
          </p:cNvPr>
          <p:cNvGraphicFramePr>
            <a:graphicFrameLocks noGrp="1"/>
          </p:cNvGraphicFramePr>
          <p:nvPr>
            <p:ph idx="1"/>
            <p:extLst>
              <p:ext uri="{D42A27DB-BD31-4B8C-83A1-F6EECF244321}">
                <p14:modId xmlns:p14="http://schemas.microsoft.com/office/powerpoint/2010/main" xmlns="" val="2230161656"/>
              </p:ext>
            </p:extLst>
          </p:nvPr>
        </p:nvGraphicFramePr>
        <p:xfrm>
          <a:off x="304800" y="1524001"/>
          <a:ext cx="8839199" cy="46482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xmlns="" id="{91B469F9-5730-4440-B7DF-78BCB6960F37}"/>
              </a:ext>
            </a:extLst>
          </p:cNvPr>
          <p:cNvSpPr txBox="1"/>
          <p:nvPr/>
        </p:nvSpPr>
        <p:spPr>
          <a:xfrm>
            <a:off x="1459992" y="5878752"/>
            <a:ext cx="7391400" cy="369332"/>
          </a:xfrm>
          <a:prstGeom prst="rect">
            <a:avLst/>
          </a:prstGeom>
          <a:noFill/>
        </p:spPr>
        <p:txBody>
          <a:bodyPr wrap="square" rtlCol="0">
            <a:spAutoFit/>
          </a:bodyPr>
          <a:lstStyle/>
          <a:p>
            <a:r>
              <a:rPr lang="en-US" dirty="0"/>
              <a:t>Steroids</a:t>
            </a:r>
          </a:p>
        </p:txBody>
      </p:sp>
    </p:spTree>
    <p:extLst>
      <p:ext uri="{BB962C8B-B14F-4D97-AF65-F5344CB8AC3E}">
        <p14:creationId xmlns:p14="http://schemas.microsoft.com/office/powerpoint/2010/main" xmlns="" val="141435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EDDB9D-9591-43F4-B10A-0C4F868AE57B}"/>
              </a:ext>
            </a:extLst>
          </p:cNvPr>
          <p:cNvSpPr>
            <a:spLocks noGrp="1"/>
          </p:cNvSpPr>
          <p:nvPr>
            <p:ph type="title"/>
          </p:nvPr>
        </p:nvSpPr>
        <p:spPr>
          <a:xfrm>
            <a:off x="533400" y="381000"/>
            <a:ext cx="7886700" cy="994172"/>
          </a:xfrm>
        </p:spPr>
        <p:txBody>
          <a:bodyPr>
            <a:normAutofit fontScale="90000"/>
          </a:bodyPr>
          <a:lstStyle/>
          <a:p>
            <a:pPr algn="ctr"/>
            <a:r>
              <a:rPr lang="en-US" dirty="0">
                <a:latin typeface="+mn-lt"/>
              </a:rPr>
              <a:t>HPE of pemphigus </a:t>
            </a:r>
            <a:r>
              <a:rPr lang="en-US" dirty="0" err="1">
                <a:latin typeface="+mn-lt"/>
              </a:rPr>
              <a:t>vegetans</a:t>
            </a:r>
            <a:r>
              <a:rPr lang="en-US" sz="4000" dirty="0">
                <a:latin typeface="+mn-lt"/>
              </a:rPr>
              <a:t>:</a:t>
            </a:r>
            <a:br>
              <a:rPr lang="en-US" sz="4000" dirty="0">
                <a:latin typeface="+mn-lt"/>
              </a:rPr>
            </a:br>
            <a:r>
              <a:rPr lang="en-US" sz="3100" dirty="0" err="1">
                <a:latin typeface="+mn-lt"/>
              </a:rPr>
              <a:t>Suprabasal</a:t>
            </a:r>
            <a:r>
              <a:rPr lang="en-US" sz="3100" dirty="0">
                <a:latin typeface="+mn-lt"/>
              </a:rPr>
              <a:t> acantholysis, </a:t>
            </a:r>
            <a:r>
              <a:rPr lang="en-US" sz="3100" dirty="0">
                <a:solidFill>
                  <a:srgbClr val="FF0000"/>
                </a:solidFill>
                <a:latin typeface="+mn-lt"/>
              </a:rPr>
              <a:t>dermal papillomatosis </a:t>
            </a:r>
            <a:r>
              <a:rPr lang="en-US" sz="3100" dirty="0">
                <a:latin typeface="+mn-lt"/>
              </a:rPr>
              <a:t>and </a:t>
            </a:r>
            <a:r>
              <a:rPr lang="en-US" sz="3100" dirty="0">
                <a:solidFill>
                  <a:srgbClr val="00B0F0"/>
                </a:solidFill>
                <a:latin typeface="+mn-lt"/>
              </a:rPr>
              <a:t>intraepidermal neutrophilic abscesses</a:t>
            </a:r>
          </a:p>
        </p:txBody>
      </p:sp>
      <p:sp>
        <p:nvSpPr>
          <p:cNvPr id="3" name="Content Placeholder 2">
            <a:extLst>
              <a:ext uri="{FF2B5EF4-FFF2-40B4-BE49-F238E27FC236}">
                <a16:creationId xmlns:a16="http://schemas.microsoft.com/office/drawing/2014/main" xmlns="" id="{C3F37AEB-0302-4D54-A751-BBD612F83907}"/>
              </a:ext>
            </a:extLst>
          </p:cNvPr>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xmlns="" id="{E2C07ABA-CA7C-4D9F-9C3B-0128BEA7E510}"/>
              </a:ext>
            </a:extLst>
          </p:cNvPr>
          <p:cNvPicPr>
            <a:picLocks noChangeAspect="1"/>
          </p:cNvPicPr>
          <p:nvPr/>
        </p:nvPicPr>
        <p:blipFill>
          <a:blip r:embed="rId3"/>
          <a:stretch>
            <a:fillRect/>
          </a:stretch>
        </p:blipFill>
        <p:spPr>
          <a:xfrm>
            <a:off x="549236" y="2053828"/>
            <a:ext cx="8027861" cy="4200185"/>
          </a:xfrm>
          <a:prstGeom prst="rect">
            <a:avLst/>
          </a:prstGeom>
        </p:spPr>
      </p:pic>
      <p:cxnSp>
        <p:nvCxnSpPr>
          <p:cNvPr id="6" name="Straight Arrow Connector 5">
            <a:extLst>
              <a:ext uri="{FF2B5EF4-FFF2-40B4-BE49-F238E27FC236}">
                <a16:creationId xmlns:a16="http://schemas.microsoft.com/office/drawing/2014/main" xmlns="" id="{C0F0C4DD-00F8-41E6-AB02-98E86EAFC548}"/>
              </a:ext>
            </a:extLst>
          </p:cNvPr>
          <p:cNvCxnSpPr>
            <a:cxnSpLocks/>
          </p:cNvCxnSpPr>
          <p:nvPr/>
        </p:nvCxnSpPr>
        <p:spPr>
          <a:xfrm flipH="1">
            <a:off x="7162800" y="5181600"/>
            <a:ext cx="1600200" cy="53340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xmlns="" id="{62F058F4-3956-4E40-B2C8-78611C07E89A}"/>
              </a:ext>
            </a:extLst>
          </p:cNvPr>
          <p:cNvCxnSpPr/>
          <p:nvPr/>
        </p:nvCxnSpPr>
        <p:spPr>
          <a:xfrm>
            <a:off x="3581400" y="3087886"/>
            <a:ext cx="0" cy="68222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xmlns="" id="{8E10373B-21EA-4EE4-B51D-94DB259FEE0A}"/>
              </a:ext>
            </a:extLst>
          </p:cNvPr>
          <p:cNvCxnSpPr>
            <a:cxnSpLocks/>
          </p:cNvCxnSpPr>
          <p:nvPr/>
        </p:nvCxnSpPr>
        <p:spPr>
          <a:xfrm>
            <a:off x="5029200" y="1810226"/>
            <a:ext cx="0" cy="841772"/>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4" name="TextBox 13">
            <a:extLst>
              <a:ext uri="{FF2B5EF4-FFF2-40B4-BE49-F238E27FC236}">
                <a16:creationId xmlns:a16="http://schemas.microsoft.com/office/drawing/2014/main" xmlns="" id="{C1402DCF-4366-4EE0-955C-2595CF78C945}"/>
              </a:ext>
            </a:extLst>
          </p:cNvPr>
          <p:cNvSpPr txBox="1"/>
          <p:nvPr/>
        </p:nvSpPr>
        <p:spPr>
          <a:xfrm>
            <a:off x="3762153" y="6369765"/>
            <a:ext cx="1295400" cy="369332"/>
          </a:xfrm>
          <a:prstGeom prst="rect">
            <a:avLst/>
          </a:prstGeom>
          <a:noFill/>
        </p:spPr>
        <p:txBody>
          <a:bodyPr wrap="square" rtlCol="0">
            <a:spAutoFit/>
          </a:bodyPr>
          <a:lstStyle/>
          <a:p>
            <a:r>
              <a:rPr lang="en-US" dirty="0"/>
              <a:t>(H&amp;E; 10x)</a:t>
            </a:r>
          </a:p>
        </p:txBody>
      </p:sp>
    </p:spTree>
    <p:extLst>
      <p:ext uri="{BB962C8B-B14F-4D97-AF65-F5344CB8AC3E}">
        <p14:creationId xmlns:p14="http://schemas.microsoft.com/office/powerpoint/2010/main" xmlns="" val="415665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E5C14A-A020-4790-9CFA-E610B55325D5}"/>
              </a:ext>
            </a:extLst>
          </p:cNvPr>
          <p:cNvSpPr>
            <a:spLocks noGrp="1"/>
          </p:cNvSpPr>
          <p:nvPr>
            <p:ph type="title"/>
          </p:nvPr>
        </p:nvSpPr>
        <p:spPr>
          <a:xfrm>
            <a:off x="304800" y="228600"/>
            <a:ext cx="7886700" cy="994172"/>
          </a:xfrm>
        </p:spPr>
        <p:txBody>
          <a:bodyPr>
            <a:normAutofit/>
          </a:bodyPr>
          <a:lstStyle/>
          <a:p>
            <a:pPr algn="ctr"/>
            <a:r>
              <a:rPr lang="en-US" sz="5400" dirty="0"/>
              <a:t>Pemphigus foliaceous</a:t>
            </a:r>
          </a:p>
        </p:txBody>
      </p:sp>
      <p:pic>
        <p:nvPicPr>
          <p:cNvPr id="5" name="Picture 4">
            <a:extLst>
              <a:ext uri="{FF2B5EF4-FFF2-40B4-BE49-F238E27FC236}">
                <a16:creationId xmlns:a16="http://schemas.microsoft.com/office/drawing/2014/main" xmlns="" id="{FC622312-E9FE-4C79-A3AD-CC03EF0FB87D}"/>
              </a:ext>
            </a:extLst>
          </p:cNvPr>
          <p:cNvPicPr>
            <a:picLocks noChangeAspect="1"/>
          </p:cNvPicPr>
          <p:nvPr/>
        </p:nvPicPr>
        <p:blipFill>
          <a:blip r:embed="rId3"/>
          <a:stretch>
            <a:fillRect/>
          </a:stretch>
        </p:blipFill>
        <p:spPr>
          <a:xfrm>
            <a:off x="221744" y="1600200"/>
            <a:ext cx="3970059" cy="4969343"/>
          </a:xfrm>
          <a:prstGeom prst="rect">
            <a:avLst/>
          </a:prstGeom>
        </p:spPr>
      </p:pic>
      <p:pic>
        <p:nvPicPr>
          <p:cNvPr id="3" name="Picture 2">
            <a:extLst>
              <a:ext uri="{FF2B5EF4-FFF2-40B4-BE49-F238E27FC236}">
                <a16:creationId xmlns:a16="http://schemas.microsoft.com/office/drawing/2014/main" xmlns="" id="{647B691F-1EC3-4EA2-8183-E1144688A742}"/>
              </a:ext>
            </a:extLst>
          </p:cNvPr>
          <p:cNvPicPr>
            <a:picLocks noChangeAspect="1"/>
          </p:cNvPicPr>
          <p:nvPr/>
        </p:nvPicPr>
        <p:blipFill rotWithShape="1">
          <a:blip r:embed="rId4"/>
          <a:srcRect l="26809" t="10388" r="5710" b="7287"/>
          <a:stretch/>
        </p:blipFill>
        <p:spPr>
          <a:xfrm>
            <a:off x="4923624" y="1651629"/>
            <a:ext cx="3969256" cy="4866484"/>
          </a:xfrm>
          <a:prstGeom prst="rect">
            <a:avLst/>
          </a:prstGeom>
        </p:spPr>
      </p:pic>
      <p:sp>
        <p:nvSpPr>
          <p:cNvPr id="4" name="TextBox 3">
            <a:extLst>
              <a:ext uri="{FF2B5EF4-FFF2-40B4-BE49-F238E27FC236}">
                <a16:creationId xmlns:a16="http://schemas.microsoft.com/office/drawing/2014/main" xmlns="" id="{8EA80581-16AC-45A0-ABA0-FB4717D60649}"/>
              </a:ext>
            </a:extLst>
          </p:cNvPr>
          <p:cNvSpPr txBox="1"/>
          <p:nvPr/>
        </p:nvSpPr>
        <p:spPr>
          <a:xfrm>
            <a:off x="533400" y="3429000"/>
            <a:ext cx="3200400" cy="685800"/>
          </a:xfrm>
          <a:prstGeom prst="rect">
            <a:avLst/>
          </a:prstGeom>
          <a:solidFill>
            <a:schemeClr val="tx1"/>
          </a:solidFill>
        </p:spPr>
        <p:txBody>
          <a:bodyPr wrap="square" rtlCol="0">
            <a:spAutoFit/>
          </a:bodyPr>
          <a:lstStyle/>
          <a:p>
            <a:endParaRPr lang="en-US" dirty="0"/>
          </a:p>
        </p:txBody>
      </p:sp>
    </p:spTree>
    <p:extLst>
      <p:ext uri="{BB962C8B-B14F-4D97-AF65-F5344CB8AC3E}">
        <p14:creationId xmlns:p14="http://schemas.microsoft.com/office/powerpoint/2010/main" xmlns="" val="148806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6D1F33-9247-4E05-9668-01245AFC2BC9}"/>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xmlns="" id="{DC1BA8BC-52C9-4D1E-B779-D1FF641563A5}"/>
              </a:ext>
            </a:extLst>
          </p:cNvPr>
          <p:cNvPicPr>
            <a:picLocks noGrp="1" noChangeAspect="1"/>
          </p:cNvPicPr>
          <p:nvPr>
            <p:ph idx="1"/>
          </p:nvPr>
        </p:nvPicPr>
        <p:blipFill rotWithShape="1">
          <a:blip r:embed="rId2"/>
          <a:srcRect t="3257" r="591" b="37674"/>
          <a:stretch/>
        </p:blipFill>
        <p:spPr>
          <a:xfrm>
            <a:off x="457200" y="2028326"/>
            <a:ext cx="8229600" cy="3669710"/>
          </a:xfrm>
          <a:prstGeom prst="rect">
            <a:avLst/>
          </a:prstGeom>
        </p:spPr>
      </p:pic>
    </p:spTree>
    <p:extLst>
      <p:ext uri="{BB962C8B-B14F-4D97-AF65-F5344CB8AC3E}">
        <p14:creationId xmlns:p14="http://schemas.microsoft.com/office/powerpoint/2010/main" xmlns="" val="8382931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F7F6C8-C6A3-4DC8-8EE3-BF0602407DC8}"/>
              </a:ext>
            </a:extLst>
          </p:cNvPr>
          <p:cNvSpPr>
            <a:spLocks noGrp="1"/>
          </p:cNvSpPr>
          <p:nvPr>
            <p:ph type="title"/>
          </p:nvPr>
        </p:nvSpPr>
        <p:spPr/>
        <p:txBody>
          <a:bodyPr>
            <a:normAutofit fontScale="90000"/>
          </a:bodyPr>
          <a:lstStyle/>
          <a:p>
            <a:r>
              <a:rPr lang="en-US" dirty="0"/>
              <a:t>HPE of pemphigus foliaceous:</a:t>
            </a:r>
            <a:br>
              <a:rPr lang="en-US" dirty="0"/>
            </a:br>
            <a:r>
              <a:rPr lang="en-US" sz="3100" dirty="0">
                <a:solidFill>
                  <a:srgbClr val="00B0F0"/>
                </a:solidFill>
              </a:rPr>
              <a:t>Acantholysis in granular layer </a:t>
            </a:r>
            <a:r>
              <a:rPr lang="en-US" sz="3100" dirty="0"/>
              <a:t>with </a:t>
            </a:r>
            <a:r>
              <a:rPr lang="en-US" sz="3100" dirty="0" err="1">
                <a:solidFill>
                  <a:srgbClr val="FF0000"/>
                </a:solidFill>
              </a:rPr>
              <a:t>subcorneal</a:t>
            </a:r>
            <a:r>
              <a:rPr lang="en-US" sz="3100" dirty="0">
                <a:solidFill>
                  <a:srgbClr val="FF0000"/>
                </a:solidFill>
              </a:rPr>
              <a:t> pustule</a:t>
            </a:r>
          </a:p>
        </p:txBody>
      </p:sp>
      <p:pic>
        <p:nvPicPr>
          <p:cNvPr id="4" name="Content Placeholder 3">
            <a:extLst>
              <a:ext uri="{FF2B5EF4-FFF2-40B4-BE49-F238E27FC236}">
                <a16:creationId xmlns:a16="http://schemas.microsoft.com/office/drawing/2014/main" xmlns="" id="{404FC63B-23CF-4EA3-8806-EC1704DCE775}"/>
              </a:ext>
            </a:extLst>
          </p:cNvPr>
          <p:cNvPicPr>
            <a:picLocks noGrp="1" noChangeAspect="1"/>
          </p:cNvPicPr>
          <p:nvPr>
            <p:ph idx="1"/>
          </p:nvPr>
        </p:nvPicPr>
        <p:blipFill>
          <a:blip r:embed="rId3"/>
          <a:stretch>
            <a:fillRect/>
          </a:stretch>
        </p:blipFill>
        <p:spPr>
          <a:xfrm>
            <a:off x="1562100" y="1885950"/>
            <a:ext cx="6019800" cy="4514850"/>
          </a:xfrm>
          <a:prstGeom prst="rect">
            <a:avLst/>
          </a:prstGeom>
        </p:spPr>
      </p:pic>
      <p:cxnSp>
        <p:nvCxnSpPr>
          <p:cNvPr id="9" name="Straight Arrow Connector 8">
            <a:extLst>
              <a:ext uri="{FF2B5EF4-FFF2-40B4-BE49-F238E27FC236}">
                <a16:creationId xmlns:a16="http://schemas.microsoft.com/office/drawing/2014/main" xmlns="" id="{E9388608-B3F8-4384-87DB-6D662F590CB4}"/>
              </a:ext>
            </a:extLst>
          </p:cNvPr>
          <p:cNvCxnSpPr>
            <a:cxnSpLocks/>
          </p:cNvCxnSpPr>
          <p:nvPr/>
        </p:nvCxnSpPr>
        <p:spPr>
          <a:xfrm>
            <a:off x="990600" y="3733800"/>
            <a:ext cx="12954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xmlns="" id="{BCD9D760-3552-44EA-B547-8CE04F93F867}"/>
              </a:ext>
            </a:extLst>
          </p:cNvPr>
          <p:cNvCxnSpPr>
            <a:cxnSpLocks/>
          </p:cNvCxnSpPr>
          <p:nvPr/>
        </p:nvCxnSpPr>
        <p:spPr>
          <a:xfrm>
            <a:off x="3276600" y="2057400"/>
            <a:ext cx="0" cy="6858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8" name="Rectangle 17">
            <a:extLst>
              <a:ext uri="{FF2B5EF4-FFF2-40B4-BE49-F238E27FC236}">
                <a16:creationId xmlns:a16="http://schemas.microsoft.com/office/drawing/2014/main" xmlns="" id="{9A6F92D6-1E39-46BE-B5D7-89D88689B2B4}"/>
              </a:ext>
            </a:extLst>
          </p:cNvPr>
          <p:cNvSpPr/>
          <p:nvPr/>
        </p:nvSpPr>
        <p:spPr>
          <a:xfrm>
            <a:off x="3748184" y="6484858"/>
            <a:ext cx="1188146" cy="369332"/>
          </a:xfrm>
          <a:prstGeom prst="rect">
            <a:avLst/>
          </a:prstGeom>
        </p:spPr>
        <p:txBody>
          <a:bodyPr wrap="none">
            <a:spAutoFit/>
          </a:bodyPr>
          <a:lstStyle/>
          <a:p>
            <a:r>
              <a:rPr lang="en-US" dirty="0"/>
              <a:t>(H&amp;E; 10x)</a:t>
            </a:r>
          </a:p>
        </p:txBody>
      </p:sp>
    </p:spTree>
    <p:extLst>
      <p:ext uri="{BB962C8B-B14F-4D97-AF65-F5344CB8AC3E}">
        <p14:creationId xmlns:p14="http://schemas.microsoft.com/office/powerpoint/2010/main" xmlns="" val="197138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8C2A4DB-1A74-4048-97A6-FF0E18919589}"/>
              </a:ext>
            </a:extLst>
          </p:cNvPr>
          <p:cNvSpPr>
            <a:spLocks noGrp="1"/>
          </p:cNvSpPr>
          <p:nvPr>
            <p:ph idx="1"/>
          </p:nvPr>
        </p:nvSpPr>
        <p:spPr>
          <a:xfrm>
            <a:off x="628649" y="1689529"/>
            <a:ext cx="7886700" cy="3263504"/>
          </a:xfrm>
        </p:spPr>
        <p:txBody>
          <a:bodyPr>
            <a:noAutofit/>
          </a:bodyPr>
          <a:lstStyle/>
          <a:p>
            <a:pPr marL="0" indent="0" algn="ctr">
              <a:buNone/>
            </a:pPr>
            <a:r>
              <a:rPr lang="en-US" sz="2800" dirty="0"/>
              <a:t>Admission</a:t>
            </a:r>
          </a:p>
          <a:p>
            <a:pPr marL="0" indent="0" algn="ctr">
              <a:buNone/>
            </a:pPr>
            <a:endParaRPr lang="en-US" sz="2800" dirty="0"/>
          </a:p>
          <a:p>
            <a:pPr marL="0" indent="0" algn="ctr">
              <a:buNone/>
            </a:pPr>
            <a:r>
              <a:rPr lang="en-US" sz="2800" dirty="0"/>
              <a:t>Clinical work up, biopsy, </a:t>
            </a:r>
            <a:r>
              <a:rPr lang="en-US" sz="2800" dirty="0" err="1"/>
              <a:t>dsg</a:t>
            </a:r>
            <a:r>
              <a:rPr lang="en-US" sz="2800" dirty="0"/>
              <a:t> 1/3</a:t>
            </a:r>
          </a:p>
          <a:p>
            <a:pPr marL="0" indent="0" algn="ctr">
              <a:buNone/>
            </a:pPr>
            <a:endParaRPr lang="en-US" sz="2800" dirty="0"/>
          </a:p>
          <a:p>
            <a:pPr marL="0" indent="0" algn="ctr">
              <a:buNone/>
            </a:pPr>
            <a:r>
              <a:rPr lang="en-US" sz="2800" dirty="0"/>
              <a:t>Pre-infusion investigations</a:t>
            </a:r>
          </a:p>
          <a:p>
            <a:pPr marL="0" indent="0" algn="ctr">
              <a:buNone/>
            </a:pPr>
            <a:endParaRPr lang="en-US" sz="2800" dirty="0"/>
          </a:p>
          <a:p>
            <a:pPr marL="0" indent="0" algn="ctr">
              <a:buNone/>
            </a:pPr>
            <a:r>
              <a:rPr lang="en-US" sz="2800" dirty="0"/>
              <a:t>Premedication</a:t>
            </a:r>
          </a:p>
          <a:p>
            <a:pPr marL="0" indent="0" algn="ctr">
              <a:buNone/>
            </a:pPr>
            <a:endParaRPr lang="en-US" sz="2800" dirty="0"/>
          </a:p>
          <a:p>
            <a:pPr marL="0" indent="0" algn="ctr">
              <a:buNone/>
            </a:pPr>
            <a:r>
              <a:rPr lang="en-US" sz="2800" dirty="0"/>
              <a:t>Rituximab infusion</a:t>
            </a:r>
          </a:p>
        </p:txBody>
      </p:sp>
      <p:cxnSp>
        <p:nvCxnSpPr>
          <p:cNvPr id="5" name="Straight Arrow Connector 4">
            <a:extLst>
              <a:ext uri="{FF2B5EF4-FFF2-40B4-BE49-F238E27FC236}">
                <a16:creationId xmlns:a16="http://schemas.microsoft.com/office/drawing/2014/main" xmlns="" id="{5760D180-6CA6-4FCB-B748-E193701098B5}"/>
              </a:ext>
            </a:extLst>
          </p:cNvPr>
          <p:cNvCxnSpPr>
            <a:cxnSpLocks/>
          </p:cNvCxnSpPr>
          <p:nvPr/>
        </p:nvCxnSpPr>
        <p:spPr>
          <a:xfrm>
            <a:off x="4432129" y="2362200"/>
            <a:ext cx="0" cy="4572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277B3468-CBED-4039-A071-73718285A200}"/>
              </a:ext>
            </a:extLst>
          </p:cNvPr>
          <p:cNvSpPr txBox="1"/>
          <p:nvPr/>
        </p:nvSpPr>
        <p:spPr>
          <a:xfrm>
            <a:off x="3429000" y="601791"/>
            <a:ext cx="3420831" cy="707886"/>
          </a:xfrm>
          <a:prstGeom prst="rect">
            <a:avLst/>
          </a:prstGeom>
          <a:noFill/>
        </p:spPr>
        <p:txBody>
          <a:bodyPr wrap="square" rtlCol="0">
            <a:spAutoFit/>
          </a:bodyPr>
          <a:lstStyle/>
          <a:p>
            <a:pPr defTabSz="685800"/>
            <a:r>
              <a:rPr lang="en-US" sz="4000" dirty="0">
                <a:solidFill>
                  <a:prstClr val="black"/>
                </a:solidFill>
                <a:latin typeface="Calibri" panose="020F0502020204030204"/>
              </a:rPr>
              <a:t>Work plan</a:t>
            </a:r>
          </a:p>
        </p:txBody>
      </p:sp>
      <p:cxnSp>
        <p:nvCxnSpPr>
          <p:cNvPr id="10" name="Straight Arrow Connector 9">
            <a:extLst>
              <a:ext uri="{FF2B5EF4-FFF2-40B4-BE49-F238E27FC236}">
                <a16:creationId xmlns:a16="http://schemas.microsoft.com/office/drawing/2014/main" xmlns="" id="{FBF5046A-CF07-4D5B-A9E4-EE5F79D616FB}"/>
              </a:ext>
            </a:extLst>
          </p:cNvPr>
          <p:cNvCxnSpPr>
            <a:cxnSpLocks/>
          </p:cNvCxnSpPr>
          <p:nvPr/>
        </p:nvCxnSpPr>
        <p:spPr>
          <a:xfrm>
            <a:off x="4437054" y="3299460"/>
            <a:ext cx="0" cy="4572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xmlns="" id="{DD706BCC-ECC1-41D3-A88B-D41957FF4E8C}"/>
              </a:ext>
            </a:extLst>
          </p:cNvPr>
          <p:cNvPicPr>
            <a:picLocks noChangeAspect="1"/>
          </p:cNvPicPr>
          <p:nvPr/>
        </p:nvPicPr>
        <p:blipFill>
          <a:blip r:embed="rId3"/>
          <a:stretch>
            <a:fillRect/>
          </a:stretch>
        </p:blipFill>
        <p:spPr>
          <a:xfrm>
            <a:off x="4274774" y="5433093"/>
            <a:ext cx="335309" cy="627942"/>
          </a:xfrm>
          <a:prstGeom prst="rect">
            <a:avLst/>
          </a:prstGeom>
        </p:spPr>
      </p:pic>
      <p:pic>
        <p:nvPicPr>
          <p:cNvPr id="12" name="Picture 11">
            <a:extLst>
              <a:ext uri="{FF2B5EF4-FFF2-40B4-BE49-F238E27FC236}">
                <a16:creationId xmlns:a16="http://schemas.microsoft.com/office/drawing/2014/main" xmlns="" id="{9E049816-3A7A-40B7-A02E-0C8E6A844FEF}"/>
              </a:ext>
            </a:extLst>
          </p:cNvPr>
          <p:cNvPicPr>
            <a:picLocks noChangeAspect="1"/>
          </p:cNvPicPr>
          <p:nvPr/>
        </p:nvPicPr>
        <p:blipFill>
          <a:blip r:embed="rId3"/>
          <a:stretch>
            <a:fillRect/>
          </a:stretch>
        </p:blipFill>
        <p:spPr>
          <a:xfrm>
            <a:off x="4274774" y="4325091"/>
            <a:ext cx="335309" cy="627942"/>
          </a:xfrm>
          <a:prstGeom prst="rect">
            <a:avLst/>
          </a:prstGeom>
        </p:spPr>
      </p:pic>
    </p:spTree>
    <p:extLst>
      <p:ext uri="{BB962C8B-B14F-4D97-AF65-F5344CB8AC3E}">
        <p14:creationId xmlns:p14="http://schemas.microsoft.com/office/powerpoint/2010/main" xmlns="" val="41534337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47A00923-C43C-47BA-B0A9-49C7FD2A0761}"/>
              </a:ext>
            </a:extLst>
          </p:cNvPr>
          <p:cNvSpPr/>
          <p:nvPr/>
        </p:nvSpPr>
        <p:spPr>
          <a:xfrm>
            <a:off x="838200" y="228600"/>
            <a:ext cx="8077200" cy="6309420"/>
          </a:xfrm>
          <a:prstGeom prst="rect">
            <a:avLst/>
          </a:prstGeom>
        </p:spPr>
        <p:txBody>
          <a:bodyPr wrap="square">
            <a:spAutoFit/>
          </a:bodyPr>
          <a:lstStyle/>
          <a:p>
            <a:pPr algn="ctr" defTabSz="685800"/>
            <a:r>
              <a:rPr lang="en-US" sz="2800" dirty="0">
                <a:solidFill>
                  <a:prstClr val="black"/>
                </a:solidFill>
                <a:latin typeface="Calibri" panose="020F0502020204030204"/>
              </a:rPr>
              <a:t> </a:t>
            </a:r>
            <a:r>
              <a:rPr lang="en-US" sz="4000" dirty="0">
                <a:solidFill>
                  <a:prstClr val="black"/>
                </a:solidFill>
                <a:latin typeface="Calibri" panose="020F0502020204030204"/>
              </a:rPr>
              <a:t>Pre-infusion investigations</a:t>
            </a:r>
          </a:p>
          <a:p>
            <a:pPr algn="ctr" defTabSz="685800"/>
            <a:endParaRPr lang="en-US" sz="2800" dirty="0">
              <a:solidFill>
                <a:prstClr val="black"/>
              </a:solidFill>
              <a:latin typeface="Calibri" panose="020F0502020204030204"/>
            </a:endParaRPr>
          </a:p>
          <a:p>
            <a:pPr algn="ctr" defTabSz="685800"/>
            <a:endParaRPr lang="en-US" sz="2800" dirty="0">
              <a:solidFill>
                <a:prstClr val="black"/>
              </a:solidFill>
              <a:latin typeface="Calibri" panose="020F0502020204030204"/>
            </a:endParaRPr>
          </a:p>
          <a:p>
            <a:pPr marL="342900" indent="-342900" defTabSz="685800">
              <a:lnSpc>
                <a:spcPct val="150000"/>
              </a:lnSpc>
              <a:buFont typeface="Arial" panose="020B0604020202020204" pitchFamily="34" charset="0"/>
              <a:buChar char="•"/>
            </a:pPr>
            <a:r>
              <a:rPr lang="en-US" sz="2800" dirty="0">
                <a:solidFill>
                  <a:prstClr val="black"/>
                </a:solidFill>
                <a:latin typeface="Calibri" panose="020F0502020204030204"/>
              </a:rPr>
              <a:t> CBC</a:t>
            </a:r>
          </a:p>
          <a:p>
            <a:pPr marL="342900" indent="-342900" defTabSz="685800">
              <a:lnSpc>
                <a:spcPct val="150000"/>
              </a:lnSpc>
              <a:buFont typeface="Arial" panose="020B0604020202020204" pitchFamily="34" charset="0"/>
              <a:buChar char="•"/>
            </a:pPr>
            <a:r>
              <a:rPr lang="en-US" sz="2800" dirty="0">
                <a:solidFill>
                  <a:prstClr val="black"/>
                </a:solidFill>
                <a:latin typeface="Calibri" panose="020F0502020204030204"/>
              </a:rPr>
              <a:t> Urine analysis</a:t>
            </a:r>
          </a:p>
          <a:p>
            <a:pPr marL="342900" indent="-342900" defTabSz="685800">
              <a:lnSpc>
                <a:spcPct val="150000"/>
              </a:lnSpc>
              <a:buFont typeface="Arial" panose="020B0604020202020204" pitchFamily="34" charset="0"/>
              <a:buChar char="•"/>
            </a:pPr>
            <a:r>
              <a:rPr lang="en-US" sz="2800" dirty="0">
                <a:solidFill>
                  <a:prstClr val="black"/>
                </a:solidFill>
                <a:latin typeface="Calibri" panose="020F0502020204030204"/>
              </a:rPr>
              <a:t> RFT, LFT, serum electrolytes, blood glucose</a:t>
            </a:r>
          </a:p>
          <a:p>
            <a:pPr marL="342900" indent="-342900" defTabSz="685800">
              <a:lnSpc>
                <a:spcPct val="150000"/>
              </a:lnSpc>
              <a:buFont typeface="Arial" panose="020B0604020202020204" pitchFamily="34" charset="0"/>
              <a:buChar char="•"/>
            </a:pPr>
            <a:r>
              <a:rPr lang="en-US" sz="2800" dirty="0">
                <a:solidFill>
                  <a:prstClr val="black"/>
                </a:solidFill>
                <a:latin typeface="Calibri" panose="020F0502020204030204"/>
              </a:rPr>
              <a:t> HIV, HBsAg, anti-HCV Ab</a:t>
            </a:r>
          </a:p>
          <a:p>
            <a:pPr marL="342900" indent="-342900" defTabSz="685800">
              <a:lnSpc>
                <a:spcPct val="150000"/>
              </a:lnSpc>
              <a:buFont typeface="Arial" panose="020B0604020202020204" pitchFamily="34" charset="0"/>
              <a:buChar char="•"/>
            </a:pPr>
            <a:r>
              <a:rPr lang="en-US" sz="2800" dirty="0">
                <a:solidFill>
                  <a:prstClr val="black"/>
                </a:solidFill>
                <a:latin typeface="Calibri" panose="020F0502020204030204"/>
              </a:rPr>
              <a:t> CXR- PA</a:t>
            </a:r>
          </a:p>
          <a:p>
            <a:pPr marL="342900" indent="-342900" defTabSz="685800">
              <a:lnSpc>
                <a:spcPct val="150000"/>
              </a:lnSpc>
              <a:buFont typeface="Arial" panose="020B0604020202020204" pitchFamily="34" charset="0"/>
              <a:buChar char="•"/>
            </a:pPr>
            <a:r>
              <a:rPr lang="en-US" sz="2800" dirty="0">
                <a:solidFill>
                  <a:prstClr val="black"/>
                </a:solidFill>
                <a:latin typeface="Calibri" panose="020F0502020204030204"/>
              </a:rPr>
              <a:t> ECG and/or 2 D ECHO</a:t>
            </a:r>
          </a:p>
          <a:p>
            <a:pPr algn="ctr" defTabSz="685800"/>
            <a:endParaRPr lang="en-US" sz="2800" dirty="0">
              <a:solidFill>
                <a:prstClr val="black"/>
              </a:solidFill>
              <a:latin typeface="Calibri" panose="020F0502020204030204"/>
            </a:endParaRPr>
          </a:p>
          <a:p>
            <a:pPr algn="ctr" defTabSz="685800"/>
            <a:endParaRPr lang="en-US" sz="2800" dirty="0">
              <a:solidFill>
                <a:prstClr val="black"/>
              </a:solidFill>
              <a:latin typeface="Calibri" panose="020F0502020204030204"/>
            </a:endParaRPr>
          </a:p>
        </p:txBody>
      </p:sp>
    </p:spTree>
    <p:extLst>
      <p:ext uri="{BB962C8B-B14F-4D97-AF65-F5344CB8AC3E}">
        <p14:creationId xmlns:p14="http://schemas.microsoft.com/office/powerpoint/2010/main" xmlns="" val="2636017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6F4CF96-C88A-45EA-B2F0-C5EAC229B8E5}"/>
              </a:ext>
            </a:extLst>
          </p:cNvPr>
          <p:cNvSpPr>
            <a:spLocks noGrp="1"/>
          </p:cNvSpPr>
          <p:nvPr>
            <p:ph idx="1"/>
          </p:nvPr>
        </p:nvSpPr>
        <p:spPr>
          <a:xfrm>
            <a:off x="0" y="105311"/>
            <a:ext cx="9372599" cy="3692597"/>
          </a:xfrm>
        </p:spPr>
        <p:txBody>
          <a:bodyPr>
            <a:noAutofit/>
          </a:bodyPr>
          <a:lstStyle/>
          <a:p>
            <a:pPr marL="0" indent="0" algn="ctr">
              <a:buNone/>
            </a:pPr>
            <a:r>
              <a:rPr lang="en-US" sz="4000" dirty="0"/>
              <a:t>Premedication  </a:t>
            </a:r>
          </a:p>
          <a:p>
            <a:pPr marL="0" indent="0" algn="ctr">
              <a:buNone/>
            </a:pPr>
            <a:r>
              <a:rPr lang="en-US" sz="2800" dirty="0"/>
              <a:t>IV: Hydrocortisone (100 mg) &amp; pheniramine maleate (45.5 mg) </a:t>
            </a:r>
          </a:p>
          <a:p>
            <a:pPr marL="0" indent="0">
              <a:buNone/>
            </a:pPr>
            <a:r>
              <a:rPr lang="en-US" sz="2800" dirty="0"/>
              <a:t>                                 PO: Paracetamol (1g) </a:t>
            </a:r>
          </a:p>
          <a:p>
            <a:pPr marL="0" indent="0">
              <a:buNone/>
            </a:pPr>
            <a:r>
              <a:rPr lang="en-US" sz="2800" dirty="0"/>
              <a:t>                                                              </a:t>
            </a:r>
          </a:p>
          <a:p>
            <a:pPr marL="0" indent="0">
              <a:buNone/>
            </a:pPr>
            <a:r>
              <a:rPr lang="en-US" sz="2800" dirty="0"/>
              <a:t>                                                      </a:t>
            </a:r>
          </a:p>
          <a:p>
            <a:pPr marL="0" indent="0">
              <a:buNone/>
            </a:pPr>
            <a:r>
              <a:rPr lang="en-US" sz="2800" dirty="0"/>
              <a:t>                                                        30 min</a:t>
            </a:r>
          </a:p>
          <a:p>
            <a:pPr marL="0" indent="0">
              <a:buNone/>
            </a:pPr>
            <a:endParaRPr lang="en-US" sz="2800" dirty="0"/>
          </a:p>
          <a:p>
            <a:endParaRPr lang="en-US" sz="2800" dirty="0"/>
          </a:p>
        </p:txBody>
      </p:sp>
      <p:cxnSp>
        <p:nvCxnSpPr>
          <p:cNvPr id="4" name="Straight Arrow Connector 3">
            <a:extLst>
              <a:ext uri="{FF2B5EF4-FFF2-40B4-BE49-F238E27FC236}">
                <a16:creationId xmlns:a16="http://schemas.microsoft.com/office/drawing/2014/main" xmlns="" id="{15D57C89-50B5-4B39-B7D1-1EED83F49B38}"/>
              </a:ext>
            </a:extLst>
          </p:cNvPr>
          <p:cNvCxnSpPr>
            <a:cxnSpLocks/>
          </p:cNvCxnSpPr>
          <p:nvPr/>
        </p:nvCxnSpPr>
        <p:spPr>
          <a:xfrm>
            <a:off x="4291173" y="2590800"/>
            <a:ext cx="0" cy="14478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xmlns="" id="{5FFBEA60-5912-4348-967F-61C0CDE9391B}"/>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18718" r="12012" b="8955"/>
          <a:stretch/>
        </p:blipFill>
        <p:spPr bwMode="auto">
          <a:xfrm>
            <a:off x="257773" y="2397303"/>
            <a:ext cx="2015571" cy="220979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a:extLst>
              <a:ext uri="{FF2B5EF4-FFF2-40B4-BE49-F238E27FC236}">
                <a16:creationId xmlns:a16="http://schemas.microsoft.com/office/drawing/2014/main" xmlns="" id="{F37F5BA9-47E7-4E55-9251-7E26069DEE11}"/>
              </a:ext>
            </a:extLst>
          </p:cNvPr>
          <p:cNvSpPr txBox="1"/>
          <p:nvPr/>
        </p:nvSpPr>
        <p:spPr>
          <a:xfrm>
            <a:off x="-190501" y="4265009"/>
            <a:ext cx="9563100" cy="2259080"/>
          </a:xfrm>
          <a:prstGeom prst="rect">
            <a:avLst/>
          </a:prstGeom>
          <a:noFill/>
        </p:spPr>
        <p:txBody>
          <a:bodyPr wrap="square" rtlCol="0">
            <a:spAutoFit/>
          </a:bodyPr>
          <a:lstStyle/>
          <a:p>
            <a:pPr lvl="0" algn="ctr">
              <a:spcBef>
                <a:spcPct val="20000"/>
              </a:spcBef>
            </a:pPr>
            <a:r>
              <a:rPr lang="en-US" sz="4000" dirty="0">
                <a:solidFill>
                  <a:prstClr val="black"/>
                </a:solidFill>
              </a:rPr>
              <a:t>Rituximab infusion</a:t>
            </a:r>
          </a:p>
          <a:p>
            <a:pPr lvl="0">
              <a:spcBef>
                <a:spcPct val="20000"/>
              </a:spcBef>
            </a:pPr>
            <a:r>
              <a:rPr lang="en-US" sz="2800" dirty="0">
                <a:solidFill>
                  <a:prstClr val="black"/>
                </a:solidFill>
              </a:rPr>
              <a:t>                       </a:t>
            </a:r>
            <a:r>
              <a:rPr lang="en-US" sz="2800" b="1" dirty="0">
                <a:solidFill>
                  <a:prstClr val="black"/>
                </a:solidFill>
              </a:rPr>
              <a:t>500mg/50 ml  </a:t>
            </a:r>
            <a:r>
              <a:rPr lang="en-US" sz="2800" dirty="0">
                <a:solidFill>
                  <a:prstClr val="black"/>
                </a:solidFill>
              </a:rPr>
              <a:t>in 300 ml of NS @</a:t>
            </a:r>
          </a:p>
          <a:p>
            <a:pPr lvl="0">
              <a:spcBef>
                <a:spcPct val="20000"/>
              </a:spcBef>
            </a:pPr>
            <a:r>
              <a:rPr lang="en-US" sz="2400" dirty="0">
                <a:solidFill>
                  <a:prstClr val="black"/>
                </a:solidFill>
              </a:rPr>
              <a:t> </a:t>
            </a:r>
            <a:r>
              <a:rPr lang="en-US" sz="2800" dirty="0">
                <a:solidFill>
                  <a:prstClr val="black"/>
                </a:solidFill>
              </a:rPr>
              <a:t>8 </a:t>
            </a:r>
            <a:r>
              <a:rPr lang="en-US" sz="2800" dirty="0" err="1">
                <a:solidFill>
                  <a:prstClr val="black"/>
                </a:solidFill>
              </a:rPr>
              <a:t>dpm</a:t>
            </a:r>
            <a:r>
              <a:rPr lang="en-US" sz="2800" dirty="0">
                <a:solidFill>
                  <a:prstClr val="black"/>
                </a:solidFill>
              </a:rPr>
              <a:t> x 30 min </a:t>
            </a:r>
            <a:r>
              <a:rPr lang="en-US" sz="2800" dirty="0">
                <a:solidFill>
                  <a:prstClr val="black"/>
                </a:solidFill>
                <a:sym typeface="Wingdings" panose="05000000000000000000" pitchFamily="2" charset="2"/>
              </a:rPr>
              <a:t></a:t>
            </a:r>
            <a:r>
              <a:rPr lang="en-US" sz="2800" dirty="0">
                <a:solidFill>
                  <a:prstClr val="black"/>
                </a:solidFill>
              </a:rPr>
              <a:t>16 </a:t>
            </a:r>
            <a:r>
              <a:rPr lang="en-US" sz="2800" dirty="0" err="1">
                <a:solidFill>
                  <a:prstClr val="black"/>
                </a:solidFill>
              </a:rPr>
              <a:t>dpm</a:t>
            </a:r>
            <a:r>
              <a:rPr lang="en-US" sz="2800" dirty="0">
                <a:solidFill>
                  <a:prstClr val="black"/>
                </a:solidFill>
              </a:rPr>
              <a:t> x 30 min</a:t>
            </a:r>
            <a:r>
              <a:rPr lang="en-US" sz="2800" dirty="0">
                <a:solidFill>
                  <a:prstClr val="black"/>
                </a:solidFill>
                <a:sym typeface="Wingdings" panose="05000000000000000000" pitchFamily="2" charset="2"/>
              </a:rPr>
              <a:t></a:t>
            </a:r>
            <a:r>
              <a:rPr lang="en-US" sz="2800" dirty="0">
                <a:solidFill>
                  <a:prstClr val="black"/>
                </a:solidFill>
              </a:rPr>
              <a:t>24 </a:t>
            </a:r>
            <a:r>
              <a:rPr lang="en-US" sz="2800" dirty="0" err="1">
                <a:solidFill>
                  <a:prstClr val="black"/>
                </a:solidFill>
              </a:rPr>
              <a:t>dpm</a:t>
            </a:r>
            <a:r>
              <a:rPr lang="en-US" sz="2800" dirty="0">
                <a:solidFill>
                  <a:prstClr val="black"/>
                </a:solidFill>
              </a:rPr>
              <a:t> x 30 min</a:t>
            </a:r>
            <a:r>
              <a:rPr lang="en-US" sz="2800" dirty="0">
                <a:solidFill>
                  <a:prstClr val="black"/>
                </a:solidFill>
                <a:sym typeface="Wingdings" panose="05000000000000000000" pitchFamily="2" charset="2"/>
              </a:rPr>
              <a:t></a:t>
            </a:r>
            <a:r>
              <a:rPr lang="en-US" sz="2800" dirty="0">
                <a:solidFill>
                  <a:prstClr val="black"/>
                </a:solidFill>
              </a:rPr>
              <a:t>32 </a:t>
            </a:r>
            <a:r>
              <a:rPr lang="en-US" sz="2800" dirty="0" err="1">
                <a:solidFill>
                  <a:prstClr val="black"/>
                </a:solidFill>
              </a:rPr>
              <a:t>dpm</a:t>
            </a:r>
            <a:endParaRPr lang="en-US" sz="2800" dirty="0">
              <a:solidFill>
                <a:prstClr val="black"/>
              </a:solidFill>
            </a:endParaRPr>
          </a:p>
          <a:p>
            <a:pPr lvl="0">
              <a:spcBef>
                <a:spcPct val="20000"/>
              </a:spcBef>
            </a:pPr>
            <a:r>
              <a:rPr lang="en-US" sz="2800" dirty="0">
                <a:solidFill>
                  <a:prstClr val="black"/>
                </a:solidFill>
              </a:rPr>
              <a:t> over 5–6 hours with half hourly TPR/BP</a:t>
            </a:r>
          </a:p>
        </p:txBody>
      </p:sp>
    </p:spTree>
    <p:extLst>
      <p:ext uri="{BB962C8B-B14F-4D97-AF65-F5344CB8AC3E}">
        <p14:creationId xmlns:p14="http://schemas.microsoft.com/office/powerpoint/2010/main" xmlns="" val="424888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pattFill prst="pct5">
          <a:fgClr>
            <a:schemeClr val="accent1">
              <a:lumMod val="20000"/>
              <a:lumOff val="80000"/>
            </a:schemeClr>
          </a:fgClr>
          <a:bgClr>
            <a:schemeClr val="bg1"/>
          </a:bgClr>
        </a:pattFill>
        <a:effectLst/>
      </p:bgPr>
    </p:bg>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xmlns="" id="{7FAAC395-B604-4C6B-8863-471B8FFDF5DE}"/>
              </a:ext>
            </a:extLst>
          </p:cNvPr>
          <p:cNvGraphicFramePr>
            <a:graphicFrameLocks noGrp="1"/>
          </p:cNvGraphicFramePr>
          <p:nvPr>
            <p:ph idx="1"/>
            <p:extLst>
              <p:ext uri="{D42A27DB-BD31-4B8C-83A1-F6EECF244321}">
                <p14:modId xmlns:p14="http://schemas.microsoft.com/office/powerpoint/2010/main" xmlns="" val="1342183636"/>
              </p:ext>
            </p:extLst>
          </p:nvPr>
        </p:nvGraphicFramePr>
        <p:xfrm>
          <a:off x="-1" y="122954"/>
          <a:ext cx="9144001" cy="6621601"/>
        </p:xfrm>
        <a:graphic>
          <a:graphicData uri="http://schemas.openxmlformats.org/drawingml/2006/table">
            <a:tbl>
              <a:tblPr firstRow="1" bandRow="1">
                <a:tableStyleId>{5C22544A-7EE6-4342-B048-85BDC9FD1C3A}</a:tableStyleId>
              </a:tblPr>
              <a:tblGrid>
                <a:gridCol w="346418">
                  <a:extLst>
                    <a:ext uri="{9D8B030D-6E8A-4147-A177-3AD203B41FA5}">
                      <a16:colId xmlns:a16="http://schemas.microsoft.com/office/drawing/2014/main" xmlns="" val="295192319"/>
                    </a:ext>
                  </a:extLst>
                </a:gridCol>
                <a:gridCol w="575726">
                  <a:extLst>
                    <a:ext uri="{9D8B030D-6E8A-4147-A177-3AD203B41FA5}">
                      <a16:colId xmlns:a16="http://schemas.microsoft.com/office/drawing/2014/main" xmlns="" val="2210165607"/>
                    </a:ext>
                  </a:extLst>
                </a:gridCol>
                <a:gridCol w="982856">
                  <a:extLst>
                    <a:ext uri="{9D8B030D-6E8A-4147-A177-3AD203B41FA5}">
                      <a16:colId xmlns:a16="http://schemas.microsoft.com/office/drawing/2014/main" xmlns="" val="1170292239"/>
                    </a:ext>
                  </a:extLst>
                </a:gridCol>
                <a:gridCol w="1607592">
                  <a:extLst>
                    <a:ext uri="{9D8B030D-6E8A-4147-A177-3AD203B41FA5}">
                      <a16:colId xmlns:a16="http://schemas.microsoft.com/office/drawing/2014/main" xmlns="" val="3340958587"/>
                    </a:ext>
                  </a:extLst>
                </a:gridCol>
                <a:gridCol w="754608">
                  <a:extLst>
                    <a:ext uri="{9D8B030D-6E8A-4147-A177-3AD203B41FA5}">
                      <a16:colId xmlns:a16="http://schemas.microsoft.com/office/drawing/2014/main" xmlns="" val="1453594623"/>
                    </a:ext>
                  </a:extLst>
                </a:gridCol>
                <a:gridCol w="1427563">
                  <a:extLst>
                    <a:ext uri="{9D8B030D-6E8A-4147-A177-3AD203B41FA5}">
                      <a16:colId xmlns:a16="http://schemas.microsoft.com/office/drawing/2014/main" xmlns="" val="1516651256"/>
                    </a:ext>
                  </a:extLst>
                </a:gridCol>
                <a:gridCol w="934638">
                  <a:extLst>
                    <a:ext uri="{9D8B030D-6E8A-4147-A177-3AD203B41FA5}">
                      <a16:colId xmlns:a16="http://schemas.microsoft.com/office/drawing/2014/main" xmlns="" val="979305896"/>
                    </a:ext>
                  </a:extLst>
                </a:gridCol>
                <a:gridCol w="1676400">
                  <a:extLst>
                    <a:ext uri="{9D8B030D-6E8A-4147-A177-3AD203B41FA5}">
                      <a16:colId xmlns:a16="http://schemas.microsoft.com/office/drawing/2014/main" xmlns="" val="1805879263"/>
                    </a:ext>
                  </a:extLst>
                </a:gridCol>
                <a:gridCol w="838200">
                  <a:extLst>
                    <a:ext uri="{9D8B030D-6E8A-4147-A177-3AD203B41FA5}">
                      <a16:colId xmlns:a16="http://schemas.microsoft.com/office/drawing/2014/main" xmlns="" val="1389739078"/>
                    </a:ext>
                  </a:extLst>
                </a:gridCol>
              </a:tblGrid>
              <a:tr h="505651">
                <a:tc>
                  <a:txBody>
                    <a:bodyPr/>
                    <a:lstStyle/>
                    <a:p>
                      <a:endParaRPr lang="en-US" sz="1200" dirty="0">
                        <a:latin typeface="+mn-lt"/>
                      </a:endParaRPr>
                    </a:p>
                  </a:txBody>
                  <a:tcPr marL="68580" marR="68580" marT="34290" marB="34290"/>
                </a:tc>
                <a:tc>
                  <a:txBody>
                    <a:bodyPr/>
                    <a:lstStyle/>
                    <a:p>
                      <a:r>
                        <a:rPr lang="en-US" sz="1200" dirty="0">
                          <a:latin typeface="+mn-lt"/>
                        </a:rPr>
                        <a:t>A/S</a:t>
                      </a:r>
                    </a:p>
                  </a:txBody>
                  <a:tcPr marL="68580" marR="68580" marT="34290" marB="34290"/>
                </a:tc>
                <a:tc>
                  <a:txBody>
                    <a:bodyPr/>
                    <a:lstStyle/>
                    <a:p>
                      <a:r>
                        <a:rPr lang="en-US" sz="1200" dirty="0">
                          <a:latin typeface="+mn-lt"/>
                        </a:rPr>
                        <a:t>Diagnosis</a:t>
                      </a:r>
                    </a:p>
                  </a:txBody>
                  <a:tcPr marL="68580" marR="68580" marT="34290" marB="34290"/>
                </a:tc>
                <a:tc>
                  <a:txBody>
                    <a:bodyPr/>
                    <a:lstStyle/>
                    <a:p>
                      <a:r>
                        <a:rPr lang="en-US" sz="1200" dirty="0">
                          <a:latin typeface="+mn-lt"/>
                        </a:rPr>
                        <a:t>Areas </a:t>
                      </a:r>
                    </a:p>
                  </a:txBody>
                  <a:tcPr marL="68580" marR="68580" marT="34290" marB="34290"/>
                </a:tc>
                <a:tc>
                  <a:txBody>
                    <a:bodyPr/>
                    <a:lstStyle/>
                    <a:p>
                      <a:r>
                        <a:rPr lang="en-US" sz="1200" dirty="0">
                          <a:latin typeface="+mn-lt"/>
                        </a:rPr>
                        <a:t>Duration</a:t>
                      </a:r>
                    </a:p>
                  </a:txBody>
                  <a:tcPr marL="68580" marR="68580" marT="34290" marB="34290"/>
                </a:tc>
                <a:tc>
                  <a:txBody>
                    <a:bodyPr/>
                    <a:lstStyle/>
                    <a:p>
                      <a:r>
                        <a:rPr lang="en-US" sz="1200" dirty="0">
                          <a:latin typeface="+mn-lt"/>
                        </a:rPr>
                        <a:t>Indication for Rituximab</a:t>
                      </a:r>
                    </a:p>
                  </a:txBody>
                  <a:tcPr marL="68580" marR="68580" marT="34290" marB="34290"/>
                </a:tc>
                <a:tc>
                  <a:txBody>
                    <a:bodyPr/>
                    <a:lstStyle/>
                    <a:p>
                      <a:r>
                        <a:rPr lang="en-US" sz="1200" dirty="0">
                          <a:latin typeface="+mn-lt"/>
                        </a:rPr>
                        <a:t>Protocol</a:t>
                      </a:r>
                    </a:p>
                  </a:txBody>
                  <a:tcPr marL="68580" marR="68580" marT="34290" marB="34290"/>
                </a:tc>
                <a:tc>
                  <a:txBody>
                    <a:bodyPr/>
                    <a:lstStyle/>
                    <a:p>
                      <a:r>
                        <a:rPr lang="en-US" sz="1200" dirty="0">
                          <a:latin typeface="+mn-lt"/>
                        </a:rPr>
                        <a:t>Adverse effects</a:t>
                      </a:r>
                    </a:p>
                  </a:txBody>
                  <a:tcPr marL="68580" marR="68580" marT="34290" marB="34290"/>
                </a:tc>
                <a:tc>
                  <a:txBody>
                    <a:bodyPr/>
                    <a:lstStyle/>
                    <a:p>
                      <a:r>
                        <a:rPr lang="en-US" sz="1200" dirty="0">
                          <a:latin typeface="+mn-lt"/>
                        </a:rPr>
                        <a:t>Follow up</a:t>
                      </a:r>
                    </a:p>
                  </a:txBody>
                  <a:tcPr marL="68580" marR="68580" marT="34290" marB="34290"/>
                </a:tc>
                <a:extLst>
                  <a:ext uri="{0D108BD9-81ED-4DB2-BD59-A6C34878D82A}">
                    <a16:rowId xmlns:a16="http://schemas.microsoft.com/office/drawing/2014/main" xmlns="" val="328601148"/>
                  </a:ext>
                </a:extLst>
              </a:tr>
              <a:tr h="505651">
                <a:tc>
                  <a:txBody>
                    <a:bodyPr/>
                    <a:lstStyle/>
                    <a:p>
                      <a:r>
                        <a:rPr lang="en-US" sz="1200" dirty="0">
                          <a:latin typeface="+mn-lt"/>
                        </a:rPr>
                        <a:t>1.</a:t>
                      </a:r>
                    </a:p>
                  </a:txBody>
                  <a:tcPr marL="68580" marR="68580" marT="34290" marB="34290">
                    <a:solidFill>
                      <a:schemeClr val="accent1">
                        <a:lumMod val="20000"/>
                        <a:lumOff val="80000"/>
                      </a:schemeClr>
                    </a:solidFill>
                  </a:tcPr>
                </a:tc>
                <a:tc>
                  <a:txBody>
                    <a:bodyPr/>
                    <a:lstStyle/>
                    <a:p>
                      <a:r>
                        <a:rPr lang="en-US" sz="1200" dirty="0">
                          <a:latin typeface="+mn-lt"/>
                        </a:rPr>
                        <a:t>40y/M</a:t>
                      </a:r>
                    </a:p>
                  </a:txBody>
                  <a:tcPr marL="68580" marR="68580" marT="34290" marB="34290">
                    <a:solidFill>
                      <a:schemeClr val="accent1">
                        <a:lumMod val="20000"/>
                        <a:lumOff val="80000"/>
                      </a:schemeClr>
                    </a:solidFill>
                  </a:tcPr>
                </a:tc>
                <a:tc>
                  <a:txBody>
                    <a:bodyPr/>
                    <a:lstStyle/>
                    <a:p>
                      <a:r>
                        <a:rPr lang="en-US" sz="1200" b="1" dirty="0">
                          <a:latin typeface="+mn-lt"/>
                        </a:rPr>
                        <a:t>P. vulgaris</a:t>
                      </a:r>
                    </a:p>
                  </a:txBody>
                  <a:tcPr marL="68580" marR="68580" marT="34290" marB="34290">
                    <a:solidFill>
                      <a:schemeClr val="accent1">
                        <a:lumMod val="20000"/>
                        <a:lumOff val="80000"/>
                      </a:schemeClr>
                    </a:solidFill>
                  </a:tcPr>
                </a:tc>
                <a:tc>
                  <a:txBody>
                    <a:bodyPr/>
                    <a:lstStyle/>
                    <a:p>
                      <a:r>
                        <a:rPr lang="en-US" sz="1200" b="0" dirty="0">
                          <a:latin typeface="+mn-lt"/>
                        </a:rPr>
                        <a:t>Oral cavity, face, trunk, UL, LL</a:t>
                      </a:r>
                    </a:p>
                  </a:txBody>
                  <a:tcPr marL="68580" marR="68580" marT="34290" marB="34290">
                    <a:solidFill>
                      <a:schemeClr val="accent1">
                        <a:lumMod val="20000"/>
                        <a:lumOff val="80000"/>
                      </a:schemeClr>
                    </a:solidFill>
                  </a:tcPr>
                </a:tc>
                <a:tc>
                  <a:txBody>
                    <a:bodyPr/>
                    <a:lstStyle/>
                    <a:p>
                      <a:r>
                        <a:rPr lang="en-US" sz="1200" dirty="0">
                          <a:latin typeface="+mn-lt"/>
                        </a:rPr>
                        <a:t>12 m</a:t>
                      </a:r>
                    </a:p>
                  </a:txBody>
                  <a:tcPr marL="68580" marR="68580" marT="34290" marB="34290">
                    <a:solidFill>
                      <a:schemeClr val="accent1">
                        <a:lumMod val="20000"/>
                        <a:lumOff val="80000"/>
                      </a:schemeClr>
                    </a:solidFill>
                  </a:tcPr>
                </a:tc>
                <a:tc>
                  <a:txBody>
                    <a:bodyPr/>
                    <a:lstStyle/>
                    <a:p>
                      <a:r>
                        <a:rPr lang="en-US" sz="1200" b="1" dirty="0">
                          <a:solidFill>
                            <a:srgbClr val="7030A0"/>
                          </a:solidFill>
                          <a:latin typeface="+mn-lt"/>
                          <a:cs typeface="Aharoni" panose="020B0604020202020204" pitchFamily="2" charset="-79"/>
                        </a:rPr>
                        <a:t>Recalcitrant</a:t>
                      </a:r>
                    </a:p>
                  </a:txBody>
                  <a:tcPr marL="68580" marR="68580" marT="34290" marB="34290">
                    <a:solidFill>
                      <a:schemeClr val="accent1">
                        <a:lumMod val="20000"/>
                        <a:lumOff val="80000"/>
                      </a:schemeClr>
                    </a:solidFill>
                  </a:tcPr>
                </a:tc>
                <a:tc>
                  <a:txBody>
                    <a:bodyPr/>
                    <a:lstStyle/>
                    <a:p>
                      <a:r>
                        <a:rPr lang="en-US" sz="1200" dirty="0">
                          <a:latin typeface="+mn-lt"/>
                        </a:rPr>
                        <a:t>Low RA </a:t>
                      </a:r>
                    </a:p>
                  </a:txBody>
                  <a:tcPr marL="68580" marR="68580" marT="34290" marB="34290">
                    <a:solidFill>
                      <a:schemeClr val="accent1">
                        <a:lumMod val="20000"/>
                        <a:lumOff val="80000"/>
                      </a:schemeClr>
                    </a:solidFill>
                  </a:tcPr>
                </a:tc>
                <a:tc>
                  <a:txBody>
                    <a:bodyPr/>
                    <a:lstStyle/>
                    <a:p>
                      <a:r>
                        <a:rPr lang="en-US" sz="1200" b="1" dirty="0">
                          <a:latin typeface="+mn-lt"/>
                        </a:rPr>
                        <a:t>Infusion reaction </a:t>
                      </a:r>
                    </a:p>
                  </a:txBody>
                  <a:tcPr marL="68580" marR="68580" marT="34290" marB="34290">
                    <a:solidFill>
                      <a:schemeClr val="accent1">
                        <a:lumMod val="20000"/>
                        <a:lumOff val="80000"/>
                      </a:schemeClr>
                    </a:solidFill>
                  </a:tcPr>
                </a:tc>
                <a:tc>
                  <a:txBody>
                    <a:bodyPr/>
                    <a:lstStyle/>
                    <a:p>
                      <a:r>
                        <a:rPr lang="en-US" sz="1200" dirty="0">
                          <a:latin typeface="+mn-lt"/>
                        </a:rPr>
                        <a:t>1 y</a:t>
                      </a:r>
                    </a:p>
                  </a:txBody>
                  <a:tcPr marL="68580" marR="68580" marT="34290" marB="34290">
                    <a:solidFill>
                      <a:schemeClr val="accent1">
                        <a:lumMod val="20000"/>
                        <a:lumOff val="80000"/>
                      </a:schemeClr>
                    </a:solidFill>
                  </a:tcPr>
                </a:tc>
                <a:extLst>
                  <a:ext uri="{0D108BD9-81ED-4DB2-BD59-A6C34878D82A}">
                    <a16:rowId xmlns:a16="http://schemas.microsoft.com/office/drawing/2014/main" xmlns="" val="3689242716"/>
                  </a:ext>
                </a:extLst>
              </a:tr>
              <a:tr h="329337">
                <a:tc>
                  <a:txBody>
                    <a:bodyPr/>
                    <a:lstStyle/>
                    <a:p>
                      <a:r>
                        <a:rPr lang="en-US" sz="1200" dirty="0">
                          <a:latin typeface="+mn-lt"/>
                        </a:rPr>
                        <a:t>2.</a:t>
                      </a:r>
                    </a:p>
                  </a:txBody>
                  <a:tcPr marL="68580" marR="68580" marT="34290" marB="34290">
                    <a:solidFill>
                      <a:schemeClr val="accent1">
                        <a:lumMod val="20000"/>
                        <a:lumOff val="80000"/>
                      </a:schemeClr>
                    </a:solidFill>
                  </a:tcPr>
                </a:tc>
                <a:tc>
                  <a:txBody>
                    <a:bodyPr/>
                    <a:lstStyle/>
                    <a:p>
                      <a:r>
                        <a:rPr lang="en-US" sz="1200" dirty="0">
                          <a:latin typeface="+mn-lt"/>
                        </a:rPr>
                        <a:t>33y/M</a:t>
                      </a:r>
                    </a:p>
                  </a:txBody>
                  <a:tcPr marL="68580" marR="68580" marT="34290" marB="34290">
                    <a:solidFill>
                      <a:schemeClr val="accent1">
                        <a:lumMod val="20000"/>
                        <a:lumOff val="80000"/>
                      </a:schemeClr>
                    </a:solidFill>
                  </a:tcPr>
                </a:tc>
                <a:tc>
                  <a:txBody>
                    <a:bodyPr/>
                    <a:lstStyle/>
                    <a:p>
                      <a:r>
                        <a:rPr lang="en-US" sz="1200" b="1" dirty="0">
                          <a:latin typeface="+mn-lt"/>
                        </a:rPr>
                        <a:t>P. vulgaris</a:t>
                      </a:r>
                    </a:p>
                  </a:txBody>
                  <a:tcPr marL="68580" marR="68580" marT="34290" marB="34290">
                    <a:solidFill>
                      <a:schemeClr val="accent1">
                        <a:lumMod val="20000"/>
                        <a:lumOff val="80000"/>
                      </a:schemeClr>
                    </a:solidFill>
                  </a:tcPr>
                </a:tc>
                <a:tc>
                  <a:txBody>
                    <a:bodyPr/>
                    <a:lstStyle/>
                    <a:p>
                      <a:r>
                        <a:rPr lang="en-US" sz="1200" b="0" dirty="0">
                          <a:latin typeface="+mn-lt"/>
                        </a:rPr>
                        <a:t>Oral cavity, trunk</a:t>
                      </a:r>
                    </a:p>
                  </a:txBody>
                  <a:tcPr marL="68580" marR="68580" marT="34290" marB="34290">
                    <a:solidFill>
                      <a:schemeClr val="accent1">
                        <a:lumMod val="20000"/>
                        <a:lumOff val="80000"/>
                      </a:schemeClr>
                    </a:solidFill>
                  </a:tcPr>
                </a:tc>
                <a:tc>
                  <a:txBody>
                    <a:bodyPr/>
                    <a:lstStyle/>
                    <a:p>
                      <a:r>
                        <a:rPr lang="en-US" sz="1200" dirty="0">
                          <a:latin typeface="+mn-lt"/>
                        </a:rPr>
                        <a:t>5 m</a:t>
                      </a:r>
                    </a:p>
                  </a:txBody>
                  <a:tcPr marL="68580" marR="68580" marT="34290" marB="34290">
                    <a:solidFill>
                      <a:schemeClr val="accent1">
                        <a:lumMod val="20000"/>
                        <a:lumOff val="80000"/>
                      </a:schemeClr>
                    </a:solidFill>
                  </a:tcPr>
                </a:tc>
                <a:tc>
                  <a:txBody>
                    <a:bodyPr/>
                    <a:lstStyle/>
                    <a:p>
                      <a:r>
                        <a:rPr lang="en-US" sz="1200" b="1" baseline="0" dirty="0">
                          <a:solidFill>
                            <a:schemeClr val="accent1">
                              <a:lumMod val="75000"/>
                            </a:schemeClr>
                          </a:solidFill>
                          <a:latin typeface="+mn-lt"/>
                        </a:rPr>
                        <a:t>Willing</a:t>
                      </a:r>
                    </a:p>
                  </a:txBody>
                  <a:tcPr marL="68580" marR="68580" marT="34290" marB="34290">
                    <a:solidFill>
                      <a:schemeClr val="accent1">
                        <a:lumMod val="20000"/>
                        <a:lumOff val="80000"/>
                      </a:schemeClr>
                    </a:solidFill>
                  </a:tcPr>
                </a:tc>
                <a:tc>
                  <a:txBody>
                    <a:bodyPr/>
                    <a:lstStyle/>
                    <a:p>
                      <a:r>
                        <a:rPr lang="en-US" sz="1200" dirty="0">
                          <a:latin typeface="+mn-lt"/>
                        </a:rPr>
                        <a:t>Low RA </a:t>
                      </a:r>
                    </a:p>
                  </a:txBody>
                  <a:tcPr marL="68580" marR="68580" marT="34290" marB="34290">
                    <a:solidFill>
                      <a:schemeClr val="accent1">
                        <a:lumMod val="20000"/>
                        <a:lumOff val="80000"/>
                      </a:schemeClr>
                    </a:solidFill>
                  </a:tcPr>
                </a:tc>
                <a:tc>
                  <a:txBody>
                    <a:bodyPr/>
                    <a:lstStyle/>
                    <a:p>
                      <a:r>
                        <a:rPr lang="en-US" sz="1200" dirty="0">
                          <a:latin typeface="+mn-lt"/>
                        </a:rPr>
                        <a:t>-</a:t>
                      </a:r>
                    </a:p>
                  </a:txBody>
                  <a:tcPr marL="68580" marR="68580" marT="34290" marB="34290">
                    <a:solidFill>
                      <a:schemeClr val="accent1">
                        <a:lumMod val="20000"/>
                        <a:lumOff val="80000"/>
                      </a:schemeClr>
                    </a:solidFill>
                  </a:tcPr>
                </a:tc>
                <a:tc>
                  <a:txBody>
                    <a:bodyPr/>
                    <a:lstStyle/>
                    <a:p>
                      <a:r>
                        <a:rPr lang="en-US" sz="1200" dirty="0">
                          <a:latin typeface="+mn-lt"/>
                        </a:rPr>
                        <a:t>8 m </a:t>
                      </a:r>
                    </a:p>
                  </a:txBody>
                  <a:tcPr marL="68580" marR="68580" marT="34290" marB="34290">
                    <a:solidFill>
                      <a:schemeClr val="accent1">
                        <a:lumMod val="20000"/>
                        <a:lumOff val="80000"/>
                      </a:schemeClr>
                    </a:solidFill>
                  </a:tcPr>
                </a:tc>
                <a:extLst>
                  <a:ext uri="{0D108BD9-81ED-4DB2-BD59-A6C34878D82A}">
                    <a16:rowId xmlns:a16="http://schemas.microsoft.com/office/drawing/2014/main" xmlns="" val="2640685630"/>
                  </a:ext>
                </a:extLst>
              </a:tr>
              <a:tr h="329337">
                <a:tc>
                  <a:txBody>
                    <a:bodyPr/>
                    <a:lstStyle/>
                    <a:p>
                      <a:r>
                        <a:rPr lang="en-US" sz="1200" dirty="0">
                          <a:latin typeface="+mn-lt"/>
                        </a:rPr>
                        <a:t>3.</a:t>
                      </a:r>
                    </a:p>
                  </a:txBody>
                  <a:tcPr marL="68580" marR="68580" marT="34290" marB="34290">
                    <a:solidFill>
                      <a:schemeClr val="accent1">
                        <a:lumMod val="20000"/>
                        <a:lumOff val="80000"/>
                      </a:schemeClr>
                    </a:solidFill>
                  </a:tcPr>
                </a:tc>
                <a:tc>
                  <a:txBody>
                    <a:bodyPr/>
                    <a:lstStyle/>
                    <a:p>
                      <a:r>
                        <a:rPr lang="en-US" sz="1200" dirty="0">
                          <a:latin typeface="+mn-lt"/>
                        </a:rPr>
                        <a:t>35y/M</a:t>
                      </a:r>
                    </a:p>
                  </a:txBody>
                  <a:tcPr marL="68580" marR="68580" marT="34290" marB="34290">
                    <a:solidFill>
                      <a:schemeClr val="accent1">
                        <a:lumMod val="20000"/>
                        <a:lumOff val="80000"/>
                      </a:schemeClr>
                    </a:solidFill>
                  </a:tcPr>
                </a:tc>
                <a:tc>
                  <a:txBody>
                    <a:bodyPr/>
                    <a:lstStyle/>
                    <a:p>
                      <a:r>
                        <a:rPr lang="en-US" sz="1200" b="1" dirty="0">
                          <a:latin typeface="+mn-lt"/>
                        </a:rPr>
                        <a:t>P. vulgaris</a:t>
                      </a:r>
                    </a:p>
                  </a:txBody>
                  <a:tcPr marL="68580" marR="68580" marT="34290" marB="34290">
                    <a:solidFill>
                      <a:schemeClr val="accent1">
                        <a:lumMod val="20000"/>
                        <a:lumOff val="80000"/>
                      </a:schemeClr>
                    </a:solidFill>
                  </a:tcPr>
                </a:tc>
                <a:tc>
                  <a:txBody>
                    <a:bodyPr/>
                    <a:lstStyle/>
                    <a:p>
                      <a:r>
                        <a:rPr lang="en-US" sz="1200" b="0" dirty="0">
                          <a:latin typeface="+mn-lt"/>
                        </a:rPr>
                        <a:t>Oral cavity, trunk</a:t>
                      </a:r>
                    </a:p>
                  </a:txBody>
                  <a:tcPr marL="68580" marR="68580" marT="34290" marB="34290">
                    <a:solidFill>
                      <a:schemeClr val="accent1">
                        <a:lumMod val="20000"/>
                        <a:lumOff val="80000"/>
                      </a:schemeClr>
                    </a:solidFill>
                  </a:tcPr>
                </a:tc>
                <a:tc>
                  <a:txBody>
                    <a:bodyPr/>
                    <a:lstStyle/>
                    <a:p>
                      <a:r>
                        <a:rPr lang="en-US" sz="1200" dirty="0">
                          <a:latin typeface="+mn-lt"/>
                        </a:rPr>
                        <a:t>10 m</a:t>
                      </a:r>
                    </a:p>
                  </a:txBody>
                  <a:tcPr marL="68580" marR="68580" marT="34290" marB="34290">
                    <a:solidFill>
                      <a:schemeClr val="accent1">
                        <a:lumMod val="20000"/>
                        <a:lumOff val="80000"/>
                      </a:schemeClr>
                    </a:solidFill>
                  </a:tcPr>
                </a:tc>
                <a:tc>
                  <a:txBody>
                    <a:bodyPr/>
                    <a:lstStyle/>
                    <a:p>
                      <a:r>
                        <a:rPr lang="en-US" sz="1200" b="1" dirty="0">
                          <a:solidFill>
                            <a:srgbClr val="7030A0"/>
                          </a:solidFill>
                          <a:latin typeface="+mn-lt"/>
                        </a:rPr>
                        <a:t>Recalcitrant</a:t>
                      </a:r>
                    </a:p>
                  </a:txBody>
                  <a:tcPr marL="68580" marR="68580" marT="34290" marB="34290">
                    <a:solidFill>
                      <a:schemeClr val="accent1">
                        <a:lumMod val="20000"/>
                        <a:lumOff val="80000"/>
                      </a:schemeClr>
                    </a:solidFill>
                  </a:tcPr>
                </a:tc>
                <a:tc>
                  <a:txBody>
                    <a:bodyPr/>
                    <a:lstStyle/>
                    <a:p>
                      <a:r>
                        <a:rPr lang="en-US" sz="1200" dirty="0">
                          <a:latin typeface="+mn-lt"/>
                        </a:rPr>
                        <a:t>Low RA </a:t>
                      </a:r>
                    </a:p>
                  </a:txBody>
                  <a:tcPr marL="68580" marR="68580" marT="34290" marB="34290">
                    <a:solidFill>
                      <a:schemeClr val="accent1">
                        <a:lumMod val="20000"/>
                        <a:lumOff val="80000"/>
                      </a:schemeClr>
                    </a:solidFill>
                  </a:tcPr>
                </a:tc>
                <a:tc>
                  <a:txBody>
                    <a:bodyPr/>
                    <a:lstStyle/>
                    <a:p>
                      <a:r>
                        <a:rPr lang="en-US" sz="1200" dirty="0">
                          <a:latin typeface="+mn-lt"/>
                        </a:rPr>
                        <a:t>-</a:t>
                      </a:r>
                    </a:p>
                  </a:txBody>
                  <a:tcPr marL="68580" marR="68580" marT="34290" marB="34290">
                    <a:solidFill>
                      <a:schemeClr val="accent1">
                        <a:lumMod val="20000"/>
                        <a:lumOff val="80000"/>
                      </a:schemeClr>
                    </a:solidFill>
                  </a:tcPr>
                </a:tc>
                <a:tc>
                  <a:txBody>
                    <a:bodyPr/>
                    <a:lstStyle/>
                    <a:p>
                      <a:r>
                        <a:rPr lang="en-US" sz="1200" dirty="0">
                          <a:latin typeface="+mn-lt"/>
                        </a:rPr>
                        <a:t>6 m</a:t>
                      </a:r>
                    </a:p>
                  </a:txBody>
                  <a:tcPr marL="68580" marR="68580" marT="34290" marB="34290">
                    <a:solidFill>
                      <a:schemeClr val="accent1">
                        <a:lumMod val="20000"/>
                        <a:lumOff val="80000"/>
                      </a:schemeClr>
                    </a:solidFill>
                  </a:tcPr>
                </a:tc>
                <a:extLst>
                  <a:ext uri="{0D108BD9-81ED-4DB2-BD59-A6C34878D82A}">
                    <a16:rowId xmlns:a16="http://schemas.microsoft.com/office/drawing/2014/main" xmlns="" val="3467956476"/>
                  </a:ext>
                </a:extLst>
              </a:tr>
              <a:tr h="329337">
                <a:tc>
                  <a:txBody>
                    <a:bodyPr/>
                    <a:lstStyle/>
                    <a:p>
                      <a:r>
                        <a:rPr lang="en-US" sz="1200" dirty="0">
                          <a:latin typeface="+mn-lt"/>
                        </a:rPr>
                        <a:t>4.</a:t>
                      </a:r>
                    </a:p>
                  </a:txBody>
                  <a:tcPr marL="68580" marR="68580" marT="34290" marB="34290">
                    <a:solidFill>
                      <a:schemeClr val="accent1">
                        <a:lumMod val="20000"/>
                        <a:lumOff val="80000"/>
                      </a:schemeClr>
                    </a:solidFill>
                  </a:tcPr>
                </a:tc>
                <a:tc>
                  <a:txBody>
                    <a:bodyPr/>
                    <a:lstStyle/>
                    <a:p>
                      <a:r>
                        <a:rPr lang="en-US" sz="1200" dirty="0">
                          <a:latin typeface="+mn-lt"/>
                        </a:rPr>
                        <a:t>31y/F</a:t>
                      </a:r>
                    </a:p>
                  </a:txBody>
                  <a:tcPr marL="68580" marR="68580" marT="34290" marB="34290">
                    <a:solidFill>
                      <a:schemeClr val="accent1">
                        <a:lumMod val="20000"/>
                        <a:lumOff val="80000"/>
                      </a:schemeClr>
                    </a:solidFill>
                  </a:tcPr>
                </a:tc>
                <a:tc>
                  <a:txBody>
                    <a:bodyPr/>
                    <a:lstStyle/>
                    <a:p>
                      <a:r>
                        <a:rPr lang="en-US" sz="1200" b="1" dirty="0">
                          <a:latin typeface="+mn-lt"/>
                        </a:rPr>
                        <a:t>P. vulgaris</a:t>
                      </a:r>
                    </a:p>
                  </a:txBody>
                  <a:tcPr marL="68580" marR="68580" marT="34290" marB="34290">
                    <a:solidFill>
                      <a:schemeClr val="accent1">
                        <a:lumMod val="20000"/>
                        <a:lumOff val="80000"/>
                      </a:schemeClr>
                    </a:solidFill>
                  </a:tcPr>
                </a:tc>
                <a:tc>
                  <a:txBody>
                    <a:bodyPr/>
                    <a:lstStyle/>
                    <a:p>
                      <a:r>
                        <a:rPr lang="en-US" sz="1200" b="0" dirty="0">
                          <a:latin typeface="+mn-lt"/>
                        </a:rPr>
                        <a:t>Oral cavity, trunk, UL, LL</a:t>
                      </a:r>
                    </a:p>
                  </a:txBody>
                  <a:tcPr marL="68580" marR="68580" marT="34290" marB="34290">
                    <a:solidFill>
                      <a:schemeClr val="accent1">
                        <a:lumMod val="20000"/>
                        <a:lumOff val="80000"/>
                      </a:schemeClr>
                    </a:solidFill>
                  </a:tcPr>
                </a:tc>
                <a:tc>
                  <a:txBody>
                    <a:bodyPr/>
                    <a:lstStyle/>
                    <a:p>
                      <a:r>
                        <a:rPr lang="en-US" sz="1200" dirty="0">
                          <a:latin typeface="+mn-lt"/>
                        </a:rPr>
                        <a:t>14 m</a:t>
                      </a:r>
                    </a:p>
                  </a:txBody>
                  <a:tcPr marL="68580" marR="68580" marT="34290" marB="34290">
                    <a:solidFill>
                      <a:schemeClr val="accent1">
                        <a:lumMod val="20000"/>
                        <a:lumOff val="80000"/>
                      </a:schemeClr>
                    </a:solidFill>
                  </a:tcPr>
                </a:tc>
                <a:tc>
                  <a:txBody>
                    <a:bodyPr/>
                    <a:lstStyle/>
                    <a:p>
                      <a:r>
                        <a:rPr lang="en-US" sz="1200" b="1" dirty="0">
                          <a:solidFill>
                            <a:srgbClr val="7030A0"/>
                          </a:solidFill>
                          <a:latin typeface="+mn-lt"/>
                        </a:rPr>
                        <a:t>Recalcitrant</a:t>
                      </a:r>
                    </a:p>
                  </a:txBody>
                  <a:tcPr marL="68580" marR="68580" marT="34290" marB="34290">
                    <a:solidFill>
                      <a:schemeClr val="accent1">
                        <a:lumMod val="20000"/>
                        <a:lumOff val="80000"/>
                      </a:schemeClr>
                    </a:solidFill>
                  </a:tcPr>
                </a:tc>
                <a:tc>
                  <a:txBody>
                    <a:bodyPr/>
                    <a:lstStyle/>
                    <a:p>
                      <a:r>
                        <a:rPr lang="en-US" sz="1200" dirty="0">
                          <a:latin typeface="+mn-lt"/>
                        </a:rPr>
                        <a:t>Low RA </a:t>
                      </a:r>
                    </a:p>
                  </a:txBody>
                  <a:tcPr marL="68580" marR="68580" marT="34290" marB="34290">
                    <a:solidFill>
                      <a:schemeClr val="accent1">
                        <a:lumMod val="20000"/>
                        <a:lumOff val="80000"/>
                      </a:schemeClr>
                    </a:solidFill>
                  </a:tcPr>
                </a:tc>
                <a:tc>
                  <a:txBody>
                    <a:bodyPr/>
                    <a:lstStyle/>
                    <a:p>
                      <a:r>
                        <a:rPr lang="en-US" sz="1200" dirty="0">
                          <a:latin typeface="+mn-lt"/>
                        </a:rPr>
                        <a:t>-</a:t>
                      </a:r>
                    </a:p>
                  </a:txBody>
                  <a:tcPr marL="68580" marR="68580" marT="34290" marB="34290">
                    <a:solidFill>
                      <a:schemeClr val="accent1">
                        <a:lumMod val="20000"/>
                        <a:lumOff val="80000"/>
                      </a:schemeClr>
                    </a:solidFill>
                  </a:tcPr>
                </a:tc>
                <a:tc>
                  <a:txBody>
                    <a:bodyPr/>
                    <a:lstStyle/>
                    <a:p>
                      <a:r>
                        <a:rPr lang="en-US" sz="1200" dirty="0">
                          <a:latin typeface="+mn-lt"/>
                        </a:rPr>
                        <a:t>8 m</a:t>
                      </a:r>
                    </a:p>
                  </a:txBody>
                  <a:tcPr marL="68580" marR="68580" marT="34290" marB="34290">
                    <a:solidFill>
                      <a:schemeClr val="accent1">
                        <a:lumMod val="20000"/>
                        <a:lumOff val="80000"/>
                      </a:schemeClr>
                    </a:solidFill>
                  </a:tcPr>
                </a:tc>
                <a:extLst>
                  <a:ext uri="{0D108BD9-81ED-4DB2-BD59-A6C34878D82A}">
                    <a16:rowId xmlns:a16="http://schemas.microsoft.com/office/drawing/2014/main" xmlns="" val="3787412790"/>
                  </a:ext>
                </a:extLst>
              </a:tr>
              <a:tr h="329337">
                <a:tc>
                  <a:txBody>
                    <a:bodyPr/>
                    <a:lstStyle/>
                    <a:p>
                      <a:r>
                        <a:rPr lang="en-US" sz="1200" dirty="0">
                          <a:latin typeface="+mn-lt"/>
                        </a:rPr>
                        <a:t>5.</a:t>
                      </a:r>
                    </a:p>
                  </a:txBody>
                  <a:tcPr marL="68580" marR="68580" marT="34290" marB="34290">
                    <a:solidFill>
                      <a:schemeClr val="accent1">
                        <a:lumMod val="20000"/>
                        <a:lumOff val="80000"/>
                      </a:schemeClr>
                    </a:solidFill>
                  </a:tcPr>
                </a:tc>
                <a:tc>
                  <a:txBody>
                    <a:bodyPr/>
                    <a:lstStyle/>
                    <a:p>
                      <a:r>
                        <a:rPr lang="en-US" sz="1200" dirty="0">
                          <a:latin typeface="+mn-lt"/>
                        </a:rPr>
                        <a:t>33y/F</a:t>
                      </a:r>
                    </a:p>
                  </a:txBody>
                  <a:tcPr marL="68580" marR="68580" marT="34290" marB="34290">
                    <a:solidFill>
                      <a:schemeClr val="accent1">
                        <a:lumMod val="20000"/>
                        <a:lumOff val="80000"/>
                      </a:schemeClr>
                    </a:solidFill>
                  </a:tcPr>
                </a:tc>
                <a:tc>
                  <a:txBody>
                    <a:bodyPr/>
                    <a:lstStyle/>
                    <a:p>
                      <a:r>
                        <a:rPr lang="en-US" sz="1200" b="1" dirty="0">
                          <a:latin typeface="+mn-lt"/>
                        </a:rPr>
                        <a:t>P. vulgaris</a:t>
                      </a:r>
                    </a:p>
                  </a:txBody>
                  <a:tcPr marL="68580" marR="68580" marT="34290" marB="34290">
                    <a:solidFill>
                      <a:schemeClr val="accent1">
                        <a:lumMod val="20000"/>
                        <a:lumOff val="80000"/>
                      </a:schemeClr>
                    </a:solidFill>
                  </a:tcPr>
                </a:tc>
                <a:tc>
                  <a:txBody>
                    <a:bodyPr/>
                    <a:lstStyle/>
                    <a:p>
                      <a:r>
                        <a:rPr lang="en-US" sz="1200" b="0" dirty="0">
                          <a:latin typeface="+mn-lt"/>
                        </a:rPr>
                        <a:t>Oral cavity, trunk</a:t>
                      </a:r>
                    </a:p>
                  </a:txBody>
                  <a:tcPr marL="68580" marR="68580" marT="34290" marB="34290">
                    <a:solidFill>
                      <a:schemeClr val="accent1">
                        <a:lumMod val="20000"/>
                        <a:lumOff val="80000"/>
                      </a:schemeClr>
                    </a:solidFill>
                  </a:tcPr>
                </a:tc>
                <a:tc>
                  <a:txBody>
                    <a:bodyPr/>
                    <a:lstStyle/>
                    <a:p>
                      <a:r>
                        <a:rPr lang="en-US" sz="1200" dirty="0">
                          <a:latin typeface="+mn-lt"/>
                        </a:rPr>
                        <a:t>6 m</a:t>
                      </a:r>
                    </a:p>
                  </a:txBody>
                  <a:tcPr marL="68580" marR="68580" marT="34290" marB="34290">
                    <a:solidFill>
                      <a:schemeClr val="accent1">
                        <a:lumMod val="20000"/>
                        <a:lumOff val="80000"/>
                      </a:schemeClr>
                    </a:solidFill>
                  </a:tcPr>
                </a:tc>
                <a:tc>
                  <a:txBody>
                    <a:bodyPr/>
                    <a:lstStyle/>
                    <a:p>
                      <a:r>
                        <a:rPr lang="en-US" sz="1200" b="1" baseline="0" dirty="0">
                          <a:solidFill>
                            <a:schemeClr val="accent1">
                              <a:lumMod val="75000"/>
                            </a:schemeClr>
                          </a:solidFill>
                          <a:latin typeface="+mn-lt"/>
                        </a:rPr>
                        <a:t>Willing</a:t>
                      </a:r>
                    </a:p>
                  </a:txBody>
                  <a:tcPr marL="68580" marR="68580" marT="34290" marB="34290">
                    <a:solidFill>
                      <a:schemeClr val="accent1">
                        <a:lumMod val="20000"/>
                        <a:lumOff val="80000"/>
                      </a:schemeClr>
                    </a:solidFill>
                  </a:tcPr>
                </a:tc>
                <a:tc>
                  <a:txBody>
                    <a:bodyPr/>
                    <a:lstStyle/>
                    <a:p>
                      <a:r>
                        <a:rPr lang="en-US" sz="1200" dirty="0">
                          <a:latin typeface="+mn-lt"/>
                        </a:rPr>
                        <a:t>Low RA</a:t>
                      </a:r>
                    </a:p>
                  </a:txBody>
                  <a:tcPr marL="68580" marR="68580" marT="34290" marB="34290">
                    <a:solidFill>
                      <a:schemeClr val="accent1">
                        <a:lumMod val="20000"/>
                        <a:lumOff val="80000"/>
                      </a:schemeClr>
                    </a:solidFill>
                  </a:tcPr>
                </a:tc>
                <a:tc>
                  <a:txBody>
                    <a:bodyPr/>
                    <a:lstStyle/>
                    <a:p>
                      <a:r>
                        <a:rPr lang="en-US" sz="1200" b="1" dirty="0">
                          <a:latin typeface="+mn-lt"/>
                        </a:rPr>
                        <a:t>Infusion reaction</a:t>
                      </a:r>
                    </a:p>
                  </a:txBody>
                  <a:tcPr marL="68580" marR="68580" marT="34290" marB="34290">
                    <a:solidFill>
                      <a:schemeClr val="accent1">
                        <a:lumMod val="20000"/>
                        <a:lumOff val="80000"/>
                      </a:schemeClr>
                    </a:solidFill>
                  </a:tcPr>
                </a:tc>
                <a:tc>
                  <a:txBody>
                    <a:bodyPr/>
                    <a:lstStyle/>
                    <a:p>
                      <a:r>
                        <a:rPr lang="en-US" sz="1200" b="1" dirty="0">
                          <a:highlight>
                            <a:srgbClr val="FFFF00"/>
                          </a:highlight>
                          <a:latin typeface="+mn-lt"/>
                        </a:rPr>
                        <a:t>10 d</a:t>
                      </a:r>
                    </a:p>
                  </a:txBody>
                  <a:tcPr marL="68580" marR="68580" marT="34290" marB="34290">
                    <a:solidFill>
                      <a:schemeClr val="accent1">
                        <a:lumMod val="20000"/>
                        <a:lumOff val="80000"/>
                      </a:schemeClr>
                    </a:solidFill>
                  </a:tcPr>
                </a:tc>
                <a:extLst>
                  <a:ext uri="{0D108BD9-81ED-4DB2-BD59-A6C34878D82A}">
                    <a16:rowId xmlns:a16="http://schemas.microsoft.com/office/drawing/2014/main" xmlns="" val="1559676843"/>
                  </a:ext>
                </a:extLst>
              </a:tr>
              <a:tr h="329337">
                <a:tc>
                  <a:txBody>
                    <a:bodyPr/>
                    <a:lstStyle/>
                    <a:p>
                      <a:r>
                        <a:rPr lang="en-US" sz="1200" dirty="0">
                          <a:latin typeface="+mn-lt"/>
                        </a:rPr>
                        <a:t>6.</a:t>
                      </a:r>
                    </a:p>
                  </a:txBody>
                  <a:tcPr marL="68580" marR="68580" marT="34290" marB="34290">
                    <a:solidFill>
                      <a:schemeClr val="accent1">
                        <a:lumMod val="20000"/>
                        <a:lumOff val="80000"/>
                      </a:schemeClr>
                    </a:solidFill>
                  </a:tcPr>
                </a:tc>
                <a:tc>
                  <a:txBody>
                    <a:bodyPr/>
                    <a:lstStyle/>
                    <a:p>
                      <a:r>
                        <a:rPr lang="en-US" sz="1200" dirty="0">
                          <a:latin typeface="+mn-lt"/>
                        </a:rPr>
                        <a:t>61y/F</a:t>
                      </a:r>
                    </a:p>
                  </a:txBody>
                  <a:tcPr marL="68580" marR="68580" marT="34290" marB="34290">
                    <a:solidFill>
                      <a:schemeClr val="accent1">
                        <a:lumMod val="20000"/>
                        <a:lumOff val="80000"/>
                      </a:schemeClr>
                    </a:solidFill>
                  </a:tcPr>
                </a:tc>
                <a:tc>
                  <a:txBody>
                    <a:bodyPr/>
                    <a:lstStyle/>
                    <a:p>
                      <a:r>
                        <a:rPr lang="en-US" sz="1200" b="1" dirty="0">
                          <a:latin typeface="+mn-lt"/>
                        </a:rPr>
                        <a:t>P. vulgaris</a:t>
                      </a:r>
                    </a:p>
                  </a:txBody>
                  <a:tcPr marL="68580" marR="68580" marT="34290" marB="34290">
                    <a:solidFill>
                      <a:schemeClr val="accent1">
                        <a:lumMod val="20000"/>
                        <a:lumOff val="80000"/>
                      </a:schemeClr>
                    </a:solidFill>
                  </a:tcPr>
                </a:tc>
                <a:tc>
                  <a:txBody>
                    <a:bodyPr/>
                    <a:lstStyle/>
                    <a:p>
                      <a:r>
                        <a:rPr lang="en-US" sz="1200" b="0" dirty="0">
                          <a:latin typeface="+mn-lt"/>
                        </a:rPr>
                        <a:t>Scalp, face, trunk</a:t>
                      </a:r>
                    </a:p>
                  </a:txBody>
                  <a:tcPr marL="68580" marR="68580" marT="34290" marB="34290">
                    <a:solidFill>
                      <a:schemeClr val="accent1">
                        <a:lumMod val="20000"/>
                        <a:lumOff val="80000"/>
                      </a:schemeClr>
                    </a:solidFill>
                  </a:tcPr>
                </a:tc>
                <a:tc>
                  <a:txBody>
                    <a:bodyPr/>
                    <a:lstStyle/>
                    <a:p>
                      <a:r>
                        <a:rPr lang="en-US" sz="1200" dirty="0">
                          <a:latin typeface="+mn-lt"/>
                        </a:rPr>
                        <a:t>6 m</a:t>
                      </a:r>
                    </a:p>
                  </a:txBody>
                  <a:tcPr marL="68580" marR="68580" marT="34290" marB="34290">
                    <a:solidFill>
                      <a:schemeClr val="accent1">
                        <a:lumMod val="20000"/>
                        <a:lumOff val="80000"/>
                      </a:schemeClr>
                    </a:solidFill>
                  </a:tcPr>
                </a:tc>
                <a:tc>
                  <a:txBody>
                    <a:bodyPr/>
                    <a:lstStyle/>
                    <a:p>
                      <a:r>
                        <a:rPr lang="en-US" sz="1200" b="1" dirty="0">
                          <a:latin typeface="+mn-lt"/>
                        </a:rPr>
                        <a:t>Relapse</a:t>
                      </a:r>
                    </a:p>
                  </a:txBody>
                  <a:tcPr marL="68580" marR="68580" marT="34290" marB="34290">
                    <a:solidFill>
                      <a:schemeClr val="accent1">
                        <a:lumMod val="20000"/>
                        <a:lumOff val="80000"/>
                      </a:schemeClr>
                    </a:solidFill>
                  </a:tcPr>
                </a:tc>
                <a:tc>
                  <a:txBody>
                    <a:bodyPr/>
                    <a:lstStyle/>
                    <a:p>
                      <a:pPr marL="0" algn="l" defTabSz="914400" rtl="0" eaLnBrk="1" latinLnBrk="0" hangingPunct="1"/>
                      <a:r>
                        <a:rPr lang="en-US" sz="1200" b="0" i="0" kern="1200" dirty="0">
                          <a:solidFill>
                            <a:schemeClr val="dk1"/>
                          </a:solidFill>
                          <a:latin typeface="+mn-lt"/>
                          <a:ea typeface="+mn-ea"/>
                          <a:cs typeface="+mn-cs"/>
                        </a:rPr>
                        <a:t>Low RA</a:t>
                      </a:r>
                    </a:p>
                  </a:txBody>
                  <a:tcPr marL="68580" marR="68580" marT="34290" marB="34290">
                    <a:solidFill>
                      <a:schemeClr val="accent1">
                        <a:lumMod val="20000"/>
                        <a:lumOff val="80000"/>
                      </a:schemeClr>
                    </a:solidFill>
                  </a:tcPr>
                </a:tc>
                <a:tc>
                  <a:txBody>
                    <a:bodyPr/>
                    <a:lstStyle/>
                    <a:p>
                      <a:r>
                        <a:rPr lang="en-US" sz="1200" dirty="0">
                          <a:latin typeface="+mn-lt"/>
                        </a:rPr>
                        <a:t>-</a:t>
                      </a:r>
                    </a:p>
                  </a:txBody>
                  <a:tcPr marL="68580" marR="68580" marT="34290" marB="34290">
                    <a:solidFill>
                      <a:schemeClr val="accent1">
                        <a:lumMod val="20000"/>
                        <a:lumOff val="80000"/>
                      </a:schemeClr>
                    </a:solidFill>
                  </a:tcPr>
                </a:tc>
                <a:tc>
                  <a:txBody>
                    <a:bodyPr/>
                    <a:lstStyle/>
                    <a:p>
                      <a:r>
                        <a:rPr lang="en-US" sz="1200" dirty="0">
                          <a:latin typeface="+mn-lt"/>
                        </a:rPr>
                        <a:t>2 m</a:t>
                      </a:r>
                    </a:p>
                  </a:txBody>
                  <a:tcPr marL="68580" marR="68580" marT="34290" marB="34290">
                    <a:solidFill>
                      <a:schemeClr val="accent1">
                        <a:lumMod val="20000"/>
                        <a:lumOff val="80000"/>
                      </a:schemeClr>
                    </a:solidFill>
                  </a:tcPr>
                </a:tc>
                <a:extLst>
                  <a:ext uri="{0D108BD9-81ED-4DB2-BD59-A6C34878D82A}">
                    <a16:rowId xmlns:a16="http://schemas.microsoft.com/office/drawing/2014/main" xmlns="" val="2292311480"/>
                  </a:ext>
                </a:extLst>
              </a:tr>
              <a:tr h="329337">
                <a:tc>
                  <a:txBody>
                    <a:bodyPr/>
                    <a:lstStyle/>
                    <a:p>
                      <a:r>
                        <a:rPr lang="en-US" sz="1200" dirty="0">
                          <a:latin typeface="+mn-lt"/>
                        </a:rPr>
                        <a:t>7.</a:t>
                      </a:r>
                    </a:p>
                  </a:txBody>
                  <a:tcPr marL="68580" marR="68580" marT="34290" marB="34290">
                    <a:solidFill>
                      <a:schemeClr val="accent1">
                        <a:lumMod val="20000"/>
                        <a:lumOff val="80000"/>
                      </a:schemeClr>
                    </a:solidFill>
                  </a:tcPr>
                </a:tc>
                <a:tc>
                  <a:txBody>
                    <a:bodyPr/>
                    <a:lstStyle/>
                    <a:p>
                      <a:r>
                        <a:rPr lang="en-US" sz="1200" dirty="0">
                          <a:latin typeface="+mn-lt"/>
                        </a:rPr>
                        <a:t>32y/F</a:t>
                      </a:r>
                    </a:p>
                  </a:txBody>
                  <a:tcPr marL="68580" marR="68580" marT="34290" marB="34290">
                    <a:solidFill>
                      <a:schemeClr val="accent1">
                        <a:lumMod val="20000"/>
                        <a:lumOff val="80000"/>
                      </a:schemeClr>
                    </a:solidFill>
                  </a:tcPr>
                </a:tc>
                <a:tc>
                  <a:txBody>
                    <a:bodyPr/>
                    <a:lstStyle/>
                    <a:p>
                      <a:r>
                        <a:rPr lang="en-US" sz="1200" b="1" dirty="0">
                          <a:latin typeface="+mn-lt"/>
                        </a:rPr>
                        <a:t>P. vulgaris</a:t>
                      </a:r>
                    </a:p>
                  </a:txBody>
                  <a:tcPr marL="68580" marR="68580" marT="34290" marB="34290">
                    <a:solidFill>
                      <a:schemeClr val="accent1">
                        <a:lumMod val="20000"/>
                        <a:lumOff val="80000"/>
                      </a:schemeClr>
                    </a:solidFill>
                  </a:tcPr>
                </a:tc>
                <a:tc>
                  <a:txBody>
                    <a:bodyPr/>
                    <a:lstStyle/>
                    <a:p>
                      <a:r>
                        <a:rPr lang="en-US" sz="1200" b="0" dirty="0">
                          <a:latin typeface="+mn-lt"/>
                        </a:rPr>
                        <a:t>Oral cavity, face, trunk</a:t>
                      </a:r>
                    </a:p>
                  </a:txBody>
                  <a:tcPr marL="68580" marR="68580" marT="34290" marB="34290">
                    <a:solidFill>
                      <a:schemeClr val="accent1">
                        <a:lumMod val="20000"/>
                        <a:lumOff val="80000"/>
                      </a:schemeClr>
                    </a:solidFill>
                  </a:tcPr>
                </a:tc>
                <a:tc>
                  <a:txBody>
                    <a:bodyPr/>
                    <a:lstStyle/>
                    <a:p>
                      <a:r>
                        <a:rPr lang="en-US" sz="1200" dirty="0">
                          <a:latin typeface="+mn-lt"/>
                        </a:rPr>
                        <a:t>5 y</a:t>
                      </a:r>
                    </a:p>
                  </a:txBody>
                  <a:tcPr marL="68580" marR="68580" marT="34290" marB="34290">
                    <a:solidFill>
                      <a:schemeClr val="accent1">
                        <a:lumMod val="20000"/>
                        <a:lumOff val="80000"/>
                      </a:schemeClr>
                    </a:solidFill>
                  </a:tcPr>
                </a:tc>
                <a:tc>
                  <a:txBody>
                    <a:bodyPr/>
                    <a:lstStyle/>
                    <a:p>
                      <a:r>
                        <a:rPr lang="en-US" sz="1200" b="1" dirty="0">
                          <a:solidFill>
                            <a:srgbClr val="7030A0"/>
                          </a:solidFill>
                          <a:latin typeface="+mn-lt"/>
                        </a:rPr>
                        <a:t>Recalcitrant</a:t>
                      </a:r>
                    </a:p>
                  </a:txBody>
                  <a:tcPr marL="68580" marR="68580" marT="34290" marB="34290">
                    <a:solidFill>
                      <a:schemeClr val="accent1">
                        <a:lumMod val="20000"/>
                        <a:lumOff val="80000"/>
                      </a:schemeClr>
                    </a:solidFill>
                  </a:tcPr>
                </a:tc>
                <a:tc>
                  <a:txBody>
                    <a:bodyPr/>
                    <a:lstStyle/>
                    <a:p>
                      <a:r>
                        <a:rPr lang="en-US" sz="1200" dirty="0">
                          <a:latin typeface="+mn-lt"/>
                        </a:rPr>
                        <a:t>Low RA</a:t>
                      </a:r>
                    </a:p>
                  </a:txBody>
                  <a:tcPr marL="68580" marR="68580" marT="34290" marB="34290">
                    <a:solidFill>
                      <a:schemeClr val="accent1">
                        <a:lumMod val="20000"/>
                        <a:lumOff val="80000"/>
                      </a:schemeClr>
                    </a:solidFill>
                  </a:tcPr>
                </a:tc>
                <a:tc>
                  <a:txBody>
                    <a:bodyPr/>
                    <a:lstStyle/>
                    <a:p>
                      <a:r>
                        <a:rPr lang="en-US" sz="1200" dirty="0">
                          <a:latin typeface="+mn-lt"/>
                        </a:rPr>
                        <a:t>-</a:t>
                      </a:r>
                    </a:p>
                  </a:txBody>
                  <a:tcPr marL="68580" marR="68580" marT="34290" marB="34290">
                    <a:solidFill>
                      <a:schemeClr val="accent1">
                        <a:lumMod val="20000"/>
                        <a:lumOff val="80000"/>
                      </a:schemeClr>
                    </a:solidFill>
                  </a:tcPr>
                </a:tc>
                <a:tc>
                  <a:txBody>
                    <a:bodyPr/>
                    <a:lstStyle/>
                    <a:p>
                      <a:r>
                        <a:rPr lang="en-US" sz="1200" dirty="0">
                          <a:latin typeface="+mn-lt"/>
                        </a:rPr>
                        <a:t>3 m</a:t>
                      </a:r>
                    </a:p>
                  </a:txBody>
                  <a:tcPr marL="68580" marR="68580" marT="34290" marB="34290">
                    <a:solidFill>
                      <a:schemeClr val="accent1">
                        <a:lumMod val="20000"/>
                        <a:lumOff val="80000"/>
                      </a:schemeClr>
                    </a:solidFill>
                  </a:tcPr>
                </a:tc>
                <a:extLst>
                  <a:ext uri="{0D108BD9-81ED-4DB2-BD59-A6C34878D82A}">
                    <a16:rowId xmlns:a16="http://schemas.microsoft.com/office/drawing/2014/main" xmlns="" val="1220151031"/>
                  </a:ext>
                </a:extLst>
              </a:tr>
              <a:tr h="329337">
                <a:tc>
                  <a:txBody>
                    <a:bodyPr/>
                    <a:lstStyle/>
                    <a:p>
                      <a:r>
                        <a:rPr lang="en-US" sz="1200" dirty="0">
                          <a:latin typeface="+mn-lt"/>
                        </a:rPr>
                        <a:t>8.</a:t>
                      </a:r>
                    </a:p>
                  </a:txBody>
                  <a:tcPr marL="68580" marR="68580" marT="34290" marB="34290">
                    <a:solidFill>
                      <a:schemeClr val="accent1">
                        <a:lumMod val="20000"/>
                        <a:lumOff val="80000"/>
                      </a:schemeClr>
                    </a:solidFill>
                  </a:tcPr>
                </a:tc>
                <a:tc>
                  <a:txBody>
                    <a:bodyPr/>
                    <a:lstStyle/>
                    <a:p>
                      <a:r>
                        <a:rPr lang="en-US" sz="1200" dirty="0">
                          <a:latin typeface="+mn-lt"/>
                        </a:rPr>
                        <a:t>41y/M</a:t>
                      </a:r>
                    </a:p>
                  </a:txBody>
                  <a:tcPr marL="68580" marR="68580" marT="34290" marB="34290">
                    <a:solidFill>
                      <a:schemeClr val="accent1">
                        <a:lumMod val="20000"/>
                        <a:lumOff val="80000"/>
                      </a:schemeClr>
                    </a:solidFill>
                  </a:tcPr>
                </a:tc>
                <a:tc>
                  <a:txBody>
                    <a:bodyPr/>
                    <a:lstStyle/>
                    <a:p>
                      <a:r>
                        <a:rPr lang="en-US" sz="1200" b="1" dirty="0">
                          <a:latin typeface="+mn-lt"/>
                        </a:rPr>
                        <a:t>P. vulgaris</a:t>
                      </a:r>
                    </a:p>
                  </a:txBody>
                  <a:tcPr marL="68580" marR="68580" marT="34290" marB="34290">
                    <a:solidFill>
                      <a:schemeClr val="accent1">
                        <a:lumMod val="20000"/>
                        <a:lumOff val="80000"/>
                      </a:schemeClr>
                    </a:solidFill>
                  </a:tcPr>
                </a:tc>
                <a:tc>
                  <a:txBody>
                    <a:bodyPr/>
                    <a:lstStyle/>
                    <a:p>
                      <a:r>
                        <a:rPr lang="en-US" sz="1200" dirty="0">
                          <a:latin typeface="+mn-lt"/>
                        </a:rPr>
                        <a:t>Oral cavity, trunk</a:t>
                      </a:r>
                    </a:p>
                  </a:txBody>
                  <a:tcPr marL="68580" marR="68580" marT="34290" marB="34290">
                    <a:solidFill>
                      <a:schemeClr val="accent1">
                        <a:lumMod val="20000"/>
                        <a:lumOff val="80000"/>
                      </a:schemeClr>
                    </a:solidFill>
                  </a:tcPr>
                </a:tc>
                <a:tc>
                  <a:txBody>
                    <a:bodyPr/>
                    <a:lstStyle/>
                    <a:p>
                      <a:r>
                        <a:rPr lang="en-US" sz="1200" b="0" i="0" dirty="0">
                          <a:latin typeface="+mn-lt"/>
                        </a:rPr>
                        <a:t>3 m</a:t>
                      </a:r>
                    </a:p>
                  </a:txBody>
                  <a:tcPr marL="68580" marR="68580" marT="34290" marB="34290">
                    <a:solidFill>
                      <a:schemeClr val="accent1">
                        <a:lumMod val="20000"/>
                        <a:lumOff val="80000"/>
                      </a:schemeClr>
                    </a:solidFill>
                  </a:tcPr>
                </a:tc>
                <a:tc>
                  <a:txBody>
                    <a:bodyPr/>
                    <a:lstStyle/>
                    <a:p>
                      <a:r>
                        <a:rPr lang="en-US" sz="1200" b="1" dirty="0">
                          <a:solidFill>
                            <a:schemeClr val="accent1">
                              <a:lumMod val="75000"/>
                            </a:schemeClr>
                          </a:solidFill>
                          <a:latin typeface="+mn-lt"/>
                        </a:rPr>
                        <a:t>Willing</a:t>
                      </a:r>
                    </a:p>
                  </a:txBody>
                  <a:tcPr marL="68580" marR="68580" marT="34290" marB="34290">
                    <a:solidFill>
                      <a:schemeClr val="accent1">
                        <a:lumMod val="20000"/>
                        <a:lumOff val="80000"/>
                      </a:schemeClr>
                    </a:solidFill>
                  </a:tcPr>
                </a:tc>
                <a:tc>
                  <a:txBody>
                    <a:bodyPr/>
                    <a:lstStyle/>
                    <a:p>
                      <a:r>
                        <a:rPr lang="en-US" sz="1200" dirty="0">
                          <a:latin typeface="+mn-lt"/>
                        </a:rPr>
                        <a:t>Ly</a:t>
                      </a:r>
                    </a:p>
                  </a:txBody>
                  <a:tcPr marL="68580" marR="68580" marT="34290" marB="34290">
                    <a:solidFill>
                      <a:schemeClr val="accent1">
                        <a:lumMod val="20000"/>
                        <a:lumOff val="80000"/>
                      </a:schemeClr>
                    </a:solidFill>
                  </a:tcPr>
                </a:tc>
                <a:tc>
                  <a:txBody>
                    <a:bodyPr/>
                    <a:lstStyle/>
                    <a:p>
                      <a:r>
                        <a:rPr lang="en-US" sz="1200" dirty="0">
                          <a:latin typeface="+mn-lt"/>
                        </a:rPr>
                        <a:t>-</a:t>
                      </a:r>
                    </a:p>
                  </a:txBody>
                  <a:tcPr marL="68580" marR="68580" marT="34290" marB="34290">
                    <a:solidFill>
                      <a:schemeClr val="accent1">
                        <a:lumMod val="20000"/>
                        <a:lumOff val="80000"/>
                      </a:schemeClr>
                    </a:solidFill>
                  </a:tcPr>
                </a:tc>
                <a:tc>
                  <a:txBody>
                    <a:bodyPr/>
                    <a:lstStyle/>
                    <a:p>
                      <a:r>
                        <a:rPr lang="en-US" sz="1200" dirty="0">
                          <a:latin typeface="+mn-lt"/>
                        </a:rPr>
                        <a:t>8 m</a:t>
                      </a:r>
                    </a:p>
                  </a:txBody>
                  <a:tcPr marL="68580" marR="68580" marT="34290" marB="34290">
                    <a:solidFill>
                      <a:schemeClr val="accent1">
                        <a:lumMod val="20000"/>
                        <a:lumOff val="80000"/>
                      </a:schemeClr>
                    </a:solidFill>
                  </a:tcPr>
                </a:tc>
                <a:extLst>
                  <a:ext uri="{0D108BD9-81ED-4DB2-BD59-A6C34878D82A}">
                    <a16:rowId xmlns:a16="http://schemas.microsoft.com/office/drawing/2014/main" xmlns="" val="3544818931"/>
                  </a:ext>
                </a:extLst>
              </a:tr>
              <a:tr h="329337">
                <a:tc>
                  <a:txBody>
                    <a:bodyPr/>
                    <a:lstStyle/>
                    <a:p>
                      <a:r>
                        <a:rPr lang="en-US" sz="1200" dirty="0">
                          <a:latin typeface="+mn-lt"/>
                        </a:rPr>
                        <a:t>9.</a:t>
                      </a:r>
                    </a:p>
                  </a:txBody>
                  <a:tcPr marL="68580" marR="68580" marT="34290" marB="34290">
                    <a:solidFill>
                      <a:schemeClr val="accent1">
                        <a:lumMod val="20000"/>
                        <a:lumOff val="80000"/>
                      </a:schemeClr>
                    </a:solidFill>
                  </a:tcPr>
                </a:tc>
                <a:tc>
                  <a:txBody>
                    <a:bodyPr/>
                    <a:lstStyle/>
                    <a:p>
                      <a:r>
                        <a:rPr lang="en-US" sz="1200" b="0" dirty="0">
                          <a:latin typeface="+mn-lt"/>
                        </a:rPr>
                        <a:t>62y/</a:t>
                      </a:r>
                      <a:r>
                        <a:rPr lang="en-US" sz="1200" dirty="0">
                          <a:latin typeface="+mn-lt"/>
                        </a:rPr>
                        <a:t>F</a:t>
                      </a:r>
                    </a:p>
                  </a:txBody>
                  <a:tcPr marL="68580" marR="68580" marT="34290" marB="34290">
                    <a:solidFill>
                      <a:schemeClr val="accent1">
                        <a:lumMod val="20000"/>
                        <a:lumOff val="80000"/>
                      </a:schemeClr>
                    </a:solidFill>
                  </a:tcPr>
                </a:tc>
                <a:tc>
                  <a:txBody>
                    <a:bodyPr/>
                    <a:lstStyle/>
                    <a:p>
                      <a:r>
                        <a:rPr lang="en-US" sz="1200" b="1" dirty="0">
                          <a:latin typeface="+mn-lt"/>
                        </a:rPr>
                        <a:t>P. vulgaris</a:t>
                      </a:r>
                    </a:p>
                  </a:txBody>
                  <a:tcPr marL="68580" marR="68580" marT="34290" marB="34290">
                    <a:solidFill>
                      <a:schemeClr val="accent1">
                        <a:lumMod val="20000"/>
                        <a:lumOff val="80000"/>
                      </a:schemeClr>
                    </a:solidFill>
                  </a:tcPr>
                </a:tc>
                <a:tc>
                  <a:txBody>
                    <a:bodyPr/>
                    <a:lstStyle/>
                    <a:p>
                      <a:r>
                        <a:rPr lang="en-US" sz="1200" b="0" dirty="0">
                          <a:latin typeface="+mn-lt"/>
                        </a:rPr>
                        <a:t>Oral cavity, trunk</a:t>
                      </a:r>
                    </a:p>
                  </a:txBody>
                  <a:tcPr marL="68580" marR="68580" marT="34290" marB="34290">
                    <a:solidFill>
                      <a:schemeClr val="accent1">
                        <a:lumMod val="20000"/>
                        <a:lumOff val="80000"/>
                      </a:schemeClr>
                    </a:solidFill>
                  </a:tcPr>
                </a:tc>
                <a:tc>
                  <a:txBody>
                    <a:bodyPr/>
                    <a:lstStyle/>
                    <a:p>
                      <a:r>
                        <a:rPr lang="en-US" sz="1200" b="1" i="1" dirty="0">
                          <a:highlight>
                            <a:srgbClr val="FFFF00"/>
                          </a:highlight>
                          <a:latin typeface="+mn-lt"/>
                        </a:rPr>
                        <a:t>10 y</a:t>
                      </a:r>
                    </a:p>
                  </a:txBody>
                  <a:tcPr marL="68580" marR="68580" marT="34290" marB="34290">
                    <a:solidFill>
                      <a:schemeClr val="accent1">
                        <a:lumMod val="20000"/>
                        <a:lumOff val="80000"/>
                      </a:schemeClr>
                    </a:solidFill>
                  </a:tcPr>
                </a:tc>
                <a:tc>
                  <a:txBody>
                    <a:bodyPr/>
                    <a:lstStyle/>
                    <a:p>
                      <a:r>
                        <a:rPr lang="en-US" sz="1200" b="1" dirty="0">
                          <a:solidFill>
                            <a:srgbClr val="C00000"/>
                          </a:solidFill>
                          <a:latin typeface="+mn-lt"/>
                        </a:rPr>
                        <a:t>Steroid C/I</a:t>
                      </a:r>
                    </a:p>
                  </a:txBody>
                  <a:tcPr marL="68580" marR="68580" marT="34290" marB="34290">
                    <a:solidFill>
                      <a:schemeClr val="accent1">
                        <a:lumMod val="20000"/>
                        <a:lumOff val="80000"/>
                      </a:schemeClr>
                    </a:solidFill>
                  </a:tcPr>
                </a:tc>
                <a:tc>
                  <a:txBody>
                    <a:bodyPr/>
                    <a:lstStyle/>
                    <a:p>
                      <a:r>
                        <a:rPr lang="en-US" sz="1200" dirty="0">
                          <a:latin typeface="+mn-lt"/>
                        </a:rPr>
                        <a:t>Ly</a:t>
                      </a:r>
                    </a:p>
                  </a:txBody>
                  <a:tcPr marL="68580" marR="68580" marT="34290" marB="34290">
                    <a:solidFill>
                      <a:schemeClr val="accent1">
                        <a:lumMod val="20000"/>
                        <a:lumOff val="80000"/>
                      </a:schemeClr>
                    </a:solidFill>
                  </a:tcPr>
                </a:tc>
                <a:tc>
                  <a:txBody>
                    <a:bodyPr/>
                    <a:lstStyle/>
                    <a:p>
                      <a:r>
                        <a:rPr lang="en-US" sz="1200" dirty="0">
                          <a:latin typeface="+mn-lt"/>
                        </a:rPr>
                        <a:t>-</a:t>
                      </a:r>
                    </a:p>
                  </a:txBody>
                  <a:tcPr marL="68580" marR="68580" marT="34290" marB="34290">
                    <a:solidFill>
                      <a:schemeClr val="accent1">
                        <a:lumMod val="20000"/>
                        <a:lumOff val="80000"/>
                      </a:schemeClr>
                    </a:solidFill>
                  </a:tcPr>
                </a:tc>
                <a:tc>
                  <a:txBody>
                    <a:bodyPr/>
                    <a:lstStyle/>
                    <a:p>
                      <a:r>
                        <a:rPr lang="en-US" sz="1200" b="1" dirty="0">
                          <a:highlight>
                            <a:srgbClr val="FFFF00"/>
                          </a:highlight>
                          <a:latin typeface="+mn-lt"/>
                        </a:rPr>
                        <a:t>4 y</a:t>
                      </a:r>
                    </a:p>
                  </a:txBody>
                  <a:tcPr marL="68580" marR="68580" marT="34290" marB="34290">
                    <a:solidFill>
                      <a:schemeClr val="accent1">
                        <a:lumMod val="20000"/>
                        <a:lumOff val="80000"/>
                      </a:schemeClr>
                    </a:solidFill>
                  </a:tcPr>
                </a:tc>
                <a:extLst>
                  <a:ext uri="{0D108BD9-81ED-4DB2-BD59-A6C34878D82A}">
                    <a16:rowId xmlns:a16="http://schemas.microsoft.com/office/drawing/2014/main" xmlns="" val="3239812851"/>
                  </a:ext>
                </a:extLst>
              </a:tr>
              <a:tr h="329337">
                <a:tc>
                  <a:txBody>
                    <a:bodyPr/>
                    <a:lstStyle/>
                    <a:p>
                      <a:r>
                        <a:rPr lang="en-US" sz="1200" dirty="0">
                          <a:latin typeface="+mn-lt"/>
                        </a:rPr>
                        <a:t>10.</a:t>
                      </a:r>
                    </a:p>
                  </a:txBody>
                  <a:tcPr marL="68580" marR="68580" marT="34290" marB="34290">
                    <a:solidFill>
                      <a:schemeClr val="accent1">
                        <a:lumMod val="20000"/>
                        <a:lumOff val="80000"/>
                      </a:schemeClr>
                    </a:solidFill>
                  </a:tcPr>
                </a:tc>
                <a:tc>
                  <a:txBody>
                    <a:bodyPr/>
                    <a:lstStyle/>
                    <a:p>
                      <a:r>
                        <a:rPr lang="en-US" sz="1200" dirty="0">
                          <a:latin typeface="+mn-lt"/>
                        </a:rPr>
                        <a:t>41y/F</a:t>
                      </a:r>
                    </a:p>
                  </a:txBody>
                  <a:tcPr marL="68580" marR="68580" marT="34290" marB="34290">
                    <a:solidFill>
                      <a:schemeClr val="accent1">
                        <a:lumMod val="20000"/>
                        <a:lumOff val="80000"/>
                      </a:schemeClr>
                    </a:solidFill>
                  </a:tcPr>
                </a:tc>
                <a:tc>
                  <a:txBody>
                    <a:bodyPr/>
                    <a:lstStyle/>
                    <a:p>
                      <a:r>
                        <a:rPr lang="en-US" sz="1200" b="1" dirty="0">
                          <a:latin typeface="+mn-lt"/>
                        </a:rPr>
                        <a:t>P. vulgaris</a:t>
                      </a:r>
                    </a:p>
                  </a:txBody>
                  <a:tcPr marL="68580" marR="68580" marT="34290" marB="34290">
                    <a:solidFill>
                      <a:schemeClr val="accent1">
                        <a:lumMod val="20000"/>
                        <a:lumOff val="80000"/>
                      </a:schemeClr>
                    </a:solidFill>
                  </a:tcPr>
                </a:tc>
                <a:tc>
                  <a:txBody>
                    <a:bodyPr/>
                    <a:lstStyle/>
                    <a:p>
                      <a:r>
                        <a:rPr lang="en-US" sz="1200" b="0" dirty="0">
                          <a:latin typeface="+mn-lt"/>
                        </a:rPr>
                        <a:t>Oral cavity</a:t>
                      </a:r>
                    </a:p>
                  </a:txBody>
                  <a:tcPr marL="68580" marR="68580" marT="34290" marB="34290">
                    <a:solidFill>
                      <a:schemeClr val="accent1">
                        <a:lumMod val="20000"/>
                        <a:lumOff val="80000"/>
                      </a:schemeClr>
                    </a:solidFill>
                  </a:tcPr>
                </a:tc>
                <a:tc>
                  <a:txBody>
                    <a:bodyPr/>
                    <a:lstStyle/>
                    <a:p>
                      <a:r>
                        <a:rPr lang="en-US" sz="1200" dirty="0">
                          <a:latin typeface="+mn-lt"/>
                        </a:rPr>
                        <a:t>5 y</a:t>
                      </a:r>
                    </a:p>
                  </a:txBody>
                  <a:tcPr marL="68580" marR="68580" marT="34290" marB="34290">
                    <a:solidFill>
                      <a:schemeClr val="accent1">
                        <a:lumMod val="20000"/>
                        <a:lumOff val="80000"/>
                      </a:schemeClr>
                    </a:solidFill>
                  </a:tcPr>
                </a:tc>
                <a:tc>
                  <a:txBody>
                    <a:bodyPr/>
                    <a:lstStyle/>
                    <a:p>
                      <a:r>
                        <a:rPr lang="en-US" sz="1200" b="1" dirty="0">
                          <a:solidFill>
                            <a:schemeClr val="accent2"/>
                          </a:solidFill>
                          <a:latin typeface="+mn-lt"/>
                        </a:rPr>
                        <a:t>Steroid induced S/E</a:t>
                      </a:r>
                    </a:p>
                  </a:txBody>
                  <a:tcPr marL="68580" marR="68580" marT="34290" marB="34290">
                    <a:solidFill>
                      <a:schemeClr val="accent1">
                        <a:lumMod val="20000"/>
                        <a:lumOff val="80000"/>
                      </a:schemeClr>
                    </a:solidFill>
                  </a:tcPr>
                </a:tc>
                <a:tc>
                  <a:txBody>
                    <a:bodyPr/>
                    <a:lstStyle/>
                    <a:p>
                      <a:r>
                        <a:rPr lang="en-US" sz="1200" dirty="0">
                          <a:latin typeface="+mn-lt"/>
                        </a:rPr>
                        <a:t>Ly</a:t>
                      </a:r>
                    </a:p>
                  </a:txBody>
                  <a:tcPr marL="68580" marR="68580" marT="34290" marB="34290">
                    <a:solidFill>
                      <a:schemeClr val="accent1">
                        <a:lumMod val="20000"/>
                        <a:lumOff val="80000"/>
                      </a:schemeClr>
                    </a:solidFill>
                  </a:tcPr>
                </a:tc>
                <a:tc>
                  <a:txBody>
                    <a:bodyPr/>
                    <a:lstStyle/>
                    <a:p>
                      <a:r>
                        <a:rPr lang="en-US" sz="1200" dirty="0">
                          <a:latin typeface="+mn-lt"/>
                        </a:rPr>
                        <a:t>-</a:t>
                      </a:r>
                    </a:p>
                  </a:txBody>
                  <a:tcPr marL="68580" marR="68580" marT="34290" marB="34290">
                    <a:solidFill>
                      <a:schemeClr val="accent1">
                        <a:lumMod val="20000"/>
                        <a:lumOff val="80000"/>
                      </a:schemeClr>
                    </a:solidFill>
                  </a:tcPr>
                </a:tc>
                <a:tc>
                  <a:txBody>
                    <a:bodyPr/>
                    <a:lstStyle/>
                    <a:p>
                      <a:r>
                        <a:rPr lang="en-US" sz="1200" b="1" dirty="0">
                          <a:highlight>
                            <a:srgbClr val="FFFF00"/>
                          </a:highlight>
                          <a:latin typeface="+mn-lt"/>
                        </a:rPr>
                        <a:t>4 y</a:t>
                      </a:r>
                    </a:p>
                  </a:txBody>
                  <a:tcPr marL="68580" marR="68580" marT="34290" marB="34290">
                    <a:solidFill>
                      <a:schemeClr val="accent1">
                        <a:lumMod val="20000"/>
                        <a:lumOff val="80000"/>
                      </a:schemeClr>
                    </a:solidFill>
                  </a:tcPr>
                </a:tc>
                <a:extLst>
                  <a:ext uri="{0D108BD9-81ED-4DB2-BD59-A6C34878D82A}">
                    <a16:rowId xmlns:a16="http://schemas.microsoft.com/office/drawing/2014/main" xmlns="" val="487213579"/>
                  </a:ext>
                </a:extLst>
              </a:tr>
              <a:tr h="329337">
                <a:tc>
                  <a:txBody>
                    <a:bodyPr/>
                    <a:lstStyle/>
                    <a:p>
                      <a:r>
                        <a:rPr lang="en-US" sz="1200" dirty="0">
                          <a:latin typeface="+mn-lt"/>
                        </a:rPr>
                        <a:t>11.</a:t>
                      </a:r>
                    </a:p>
                  </a:txBody>
                  <a:tcPr marL="68580" marR="68580" marT="34290" marB="34290">
                    <a:solidFill>
                      <a:schemeClr val="accent1">
                        <a:lumMod val="20000"/>
                        <a:lumOff val="80000"/>
                      </a:schemeClr>
                    </a:solidFill>
                  </a:tcPr>
                </a:tc>
                <a:tc>
                  <a:txBody>
                    <a:bodyPr/>
                    <a:lstStyle/>
                    <a:p>
                      <a:r>
                        <a:rPr lang="en-US" sz="1200" dirty="0">
                          <a:latin typeface="+mn-lt"/>
                        </a:rPr>
                        <a:t>59y/M</a:t>
                      </a:r>
                    </a:p>
                  </a:txBody>
                  <a:tcPr marL="68580" marR="68580" marT="34290" marB="34290">
                    <a:solidFill>
                      <a:schemeClr val="accent1">
                        <a:lumMod val="20000"/>
                        <a:lumOff val="80000"/>
                      </a:schemeClr>
                    </a:solidFill>
                  </a:tcPr>
                </a:tc>
                <a:tc>
                  <a:txBody>
                    <a:bodyPr/>
                    <a:lstStyle/>
                    <a:p>
                      <a:r>
                        <a:rPr lang="en-US" sz="1200" b="1" dirty="0">
                          <a:latin typeface="+mn-lt"/>
                        </a:rPr>
                        <a:t>P.  vulgaris</a:t>
                      </a:r>
                    </a:p>
                  </a:txBody>
                  <a:tcPr marL="68580" marR="68580" marT="34290" marB="34290">
                    <a:solidFill>
                      <a:schemeClr val="accent1">
                        <a:lumMod val="20000"/>
                        <a:lumOff val="80000"/>
                      </a:schemeClr>
                    </a:solidFill>
                  </a:tcPr>
                </a:tc>
                <a:tc>
                  <a:txBody>
                    <a:bodyPr/>
                    <a:lstStyle/>
                    <a:p>
                      <a:r>
                        <a:rPr lang="en-US" sz="1200" b="0" dirty="0">
                          <a:latin typeface="+mn-lt"/>
                        </a:rPr>
                        <a:t>Trunk, LL</a:t>
                      </a:r>
                    </a:p>
                  </a:txBody>
                  <a:tcPr marL="68580" marR="68580" marT="34290" marB="34290">
                    <a:solidFill>
                      <a:schemeClr val="accent1">
                        <a:lumMod val="20000"/>
                        <a:lumOff val="80000"/>
                      </a:schemeClr>
                    </a:solidFill>
                  </a:tcPr>
                </a:tc>
                <a:tc>
                  <a:txBody>
                    <a:bodyPr/>
                    <a:lstStyle/>
                    <a:p>
                      <a:r>
                        <a:rPr lang="en-US" sz="1200" dirty="0">
                          <a:latin typeface="+mn-lt"/>
                        </a:rPr>
                        <a:t>5 y</a:t>
                      </a:r>
                    </a:p>
                  </a:txBody>
                  <a:tcPr marL="68580" marR="68580" marT="34290" marB="34290">
                    <a:solidFill>
                      <a:schemeClr val="accent1">
                        <a:lumMod val="20000"/>
                        <a:lumOff val="80000"/>
                      </a:schemeClr>
                    </a:solidFill>
                  </a:tcPr>
                </a:tc>
                <a:tc>
                  <a:txBody>
                    <a:bodyPr/>
                    <a:lstStyle/>
                    <a:p>
                      <a:r>
                        <a:rPr lang="en-US" sz="1200" b="1" dirty="0">
                          <a:solidFill>
                            <a:srgbClr val="C00000"/>
                          </a:solidFill>
                          <a:latin typeface="+mn-lt"/>
                        </a:rPr>
                        <a:t>Steroid C/I</a:t>
                      </a:r>
                    </a:p>
                  </a:txBody>
                  <a:tcPr marL="68580" marR="68580" marT="34290" marB="34290">
                    <a:solidFill>
                      <a:schemeClr val="accent1">
                        <a:lumMod val="20000"/>
                        <a:lumOff val="80000"/>
                      </a:schemeClr>
                    </a:solidFill>
                  </a:tcPr>
                </a:tc>
                <a:tc>
                  <a:txBody>
                    <a:bodyPr/>
                    <a:lstStyle/>
                    <a:p>
                      <a:r>
                        <a:rPr lang="en-US" sz="1200" dirty="0">
                          <a:latin typeface="+mn-lt"/>
                        </a:rPr>
                        <a:t>Ly</a:t>
                      </a:r>
                    </a:p>
                  </a:txBody>
                  <a:tcPr marL="68580" marR="68580" marT="34290" marB="34290">
                    <a:solidFill>
                      <a:schemeClr val="accent1">
                        <a:lumMod val="20000"/>
                        <a:lumOff val="80000"/>
                      </a:schemeClr>
                    </a:solidFill>
                  </a:tcPr>
                </a:tc>
                <a:tc>
                  <a:txBody>
                    <a:bodyPr/>
                    <a:lstStyle/>
                    <a:p>
                      <a:r>
                        <a:rPr lang="en-US" sz="1200" dirty="0">
                          <a:latin typeface="+mn-lt"/>
                        </a:rPr>
                        <a:t>-</a:t>
                      </a:r>
                    </a:p>
                  </a:txBody>
                  <a:tcPr marL="68580" marR="68580" marT="34290" marB="34290">
                    <a:solidFill>
                      <a:schemeClr val="accent1">
                        <a:lumMod val="20000"/>
                        <a:lumOff val="80000"/>
                      </a:schemeClr>
                    </a:solidFill>
                  </a:tcPr>
                </a:tc>
                <a:tc>
                  <a:txBody>
                    <a:bodyPr/>
                    <a:lstStyle/>
                    <a:p>
                      <a:r>
                        <a:rPr lang="en-US" sz="1200" b="1" dirty="0">
                          <a:highlight>
                            <a:srgbClr val="FFFF00"/>
                          </a:highlight>
                          <a:latin typeface="+mn-lt"/>
                        </a:rPr>
                        <a:t>4 y</a:t>
                      </a:r>
                    </a:p>
                  </a:txBody>
                  <a:tcPr marL="68580" marR="68580" marT="34290" marB="34290">
                    <a:solidFill>
                      <a:schemeClr val="accent1">
                        <a:lumMod val="20000"/>
                        <a:lumOff val="80000"/>
                      </a:schemeClr>
                    </a:solidFill>
                  </a:tcPr>
                </a:tc>
                <a:extLst>
                  <a:ext uri="{0D108BD9-81ED-4DB2-BD59-A6C34878D82A}">
                    <a16:rowId xmlns:a16="http://schemas.microsoft.com/office/drawing/2014/main" xmlns="" val="177712892"/>
                  </a:ext>
                </a:extLst>
              </a:tr>
              <a:tr h="424830">
                <a:tc>
                  <a:txBody>
                    <a:bodyPr/>
                    <a:lstStyle/>
                    <a:p>
                      <a:r>
                        <a:rPr lang="en-US" sz="1200" dirty="0">
                          <a:latin typeface="+mn-lt"/>
                        </a:rPr>
                        <a:t>12</a:t>
                      </a:r>
                    </a:p>
                  </a:txBody>
                  <a:tcPr marL="68580" marR="68580" marT="34290" marB="34290">
                    <a:solidFill>
                      <a:schemeClr val="accent1">
                        <a:lumMod val="20000"/>
                        <a:lumOff val="80000"/>
                      </a:schemeClr>
                    </a:solidFill>
                  </a:tcPr>
                </a:tc>
                <a:tc>
                  <a:txBody>
                    <a:bodyPr/>
                    <a:lstStyle/>
                    <a:p>
                      <a:r>
                        <a:rPr lang="en-US" sz="1200" b="1" dirty="0">
                          <a:highlight>
                            <a:srgbClr val="FFFF00"/>
                          </a:highlight>
                          <a:latin typeface="+mn-lt"/>
                        </a:rPr>
                        <a:t>19y/</a:t>
                      </a:r>
                      <a:r>
                        <a:rPr lang="en-US" sz="1200" dirty="0">
                          <a:highlight>
                            <a:srgbClr val="FFFF00"/>
                          </a:highlight>
                          <a:latin typeface="+mn-lt"/>
                        </a:rPr>
                        <a:t>F</a:t>
                      </a:r>
                    </a:p>
                  </a:txBody>
                  <a:tcPr marL="68580" marR="68580" marT="34290" marB="34290">
                    <a:solidFill>
                      <a:schemeClr val="accent1">
                        <a:lumMod val="20000"/>
                        <a:lumOff val="80000"/>
                      </a:schemeClr>
                    </a:solidFill>
                  </a:tcPr>
                </a:tc>
                <a:tc>
                  <a:txBody>
                    <a:bodyPr/>
                    <a:lstStyle/>
                    <a:p>
                      <a:r>
                        <a:rPr lang="en-US" sz="1200" b="1" dirty="0">
                          <a:latin typeface="+mn-lt"/>
                        </a:rPr>
                        <a:t>P. vulgaris</a:t>
                      </a:r>
                    </a:p>
                  </a:txBody>
                  <a:tcPr marL="68580" marR="68580" marT="34290" marB="34290">
                    <a:solidFill>
                      <a:schemeClr val="accent1">
                        <a:lumMod val="20000"/>
                        <a:lumOff val="80000"/>
                      </a:schemeClr>
                    </a:solidFill>
                  </a:tcPr>
                </a:tc>
                <a:tc>
                  <a:txBody>
                    <a:bodyPr/>
                    <a:lstStyle/>
                    <a:p>
                      <a:r>
                        <a:rPr lang="en-US" sz="1200" b="0" dirty="0">
                          <a:latin typeface="+mn-lt"/>
                        </a:rPr>
                        <a:t>Oral cavity, face, trunk</a:t>
                      </a:r>
                    </a:p>
                  </a:txBody>
                  <a:tcPr marL="68580" marR="68580" marT="34290" marB="34290">
                    <a:solidFill>
                      <a:schemeClr val="accent1">
                        <a:lumMod val="20000"/>
                        <a:lumOff val="80000"/>
                      </a:schemeClr>
                    </a:solidFill>
                  </a:tcPr>
                </a:tc>
                <a:tc>
                  <a:txBody>
                    <a:bodyPr/>
                    <a:lstStyle/>
                    <a:p>
                      <a:r>
                        <a:rPr lang="en-US" sz="1200" b="1" i="1" dirty="0">
                          <a:highlight>
                            <a:srgbClr val="FFFF00"/>
                          </a:highlight>
                          <a:latin typeface="+mn-lt"/>
                        </a:rPr>
                        <a:t>2 m</a:t>
                      </a:r>
                    </a:p>
                  </a:txBody>
                  <a:tcPr marL="68580" marR="68580" marT="34290" marB="34290">
                    <a:solidFill>
                      <a:schemeClr val="accent1">
                        <a:lumMod val="20000"/>
                        <a:lumOff val="80000"/>
                      </a:schemeClr>
                    </a:solidFill>
                  </a:tcPr>
                </a:tc>
                <a:tc>
                  <a:txBody>
                    <a:bodyPr/>
                    <a:lstStyle/>
                    <a:p>
                      <a:r>
                        <a:rPr lang="en-US" sz="1200" b="1" dirty="0">
                          <a:solidFill>
                            <a:schemeClr val="accent2"/>
                          </a:solidFill>
                          <a:latin typeface="+mn-lt"/>
                        </a:rPr>
                        <a:t>Steroid induced S/E</a:t>
                      </a:r>
                    </a:p>
                  </a:txBody>
                  <a:tcPr marL="68580" marR="68580" marT="34290" marB="34290">
                    <a:solidFill>
                      <a:schemeClr val="accent1">
                        <a:lumMod val="20000"/>
                        <a:lumOff val="80000"/>
                      </a:schemeClr>
                    </a:solidFill>
                  </a:tcPr>
                </a:tc>
                <a:tc>
                  <a:txBody>
                    <a:bodyPr/>
                    <a:lstStyle/>
                    <a:p>
                      <a:r>
                        <a:rPr lang="en-US" sz="1200" dirty="0">
                          <a:latin typeface="+mn-lt"/>
                        </a:rPr>
                        <a:t>Incomplete Ly</a:t>
                      </a:r>
                    </a:p>
                  </a:txBody>
                  <a:tcPr marL="68580" marR="68580" marT="34290" marB="34290">
                    <a:solidFill>
                      <a:schemeClr val="accent1">
                        <a:lumMod val="20000"/>
                        <a:lumOff val="80000"/>
                      </a:schemeClr>
                    </a:solidFill>
                  </a:tcPr>
                </a:tc>
                <a:tc>
                  <a:txBody>
                    <a:bodyPr/>
                    <a:lstStyle/>
                    <a:p>
                      <a:r>
                        <a:rPr lang="en-US" sz="1200" dirty="0">
                          <a:latin typeface="+mn-lt"/>
                        </a:rPr>
                        <a:t>-</a:t>
                      </a:r>
                    </a:p>
                  </a:txBody>
                  <a:tcPr marL="68580" marR="68580" marT="34290" marB="34290">
                    <a:solidFill>
                      <a:schemeClr val="accent1">
                        <a:lumMod val="20000"/>
                        <a:lumOff val="80000"/>
                      </a:schemeClr>
                    </a:solidFill>
                  </a:tcPr>
                </a:tc>
                <a:tc>
                  <a:txBody>
                    <a:bodyPr/>
                    <a:lstStyle/>
                    <a:p>
                      <a:r>
                        <a:rPr lang="en-US" sz="1200" b="1" dirty="0">
                          <a:highlight>
                            <a:srgbClr val="FFFF00"/>
                          </a:highlight>
                          <a:latin typeface="+mn-lt"/>
                        </a:rPr>
                        <a:t>4 y</a:t>
                      </a:r>
                    </a:p>
                  </a:txBody>
                  <a:tcPr marL="68580" marR="68580" marT="34290" marB="34290">
                    <a:solidFill>
                      <a:schemeClr val="accent1">
                        <a:lumMod val="20000"/>
                        <a:lumOff val="80000"/>
                      </a:schemeClr>
                    </a:solidFill>
                  </a:tcPr>
                </a:tc>
                <a:extLst>
                  <a:ext uri="{0D108BD9-81ED-4DB2-BD59-A6C34878D82A}">
                    <a16:rowId xmlns:a16="http://schemas.microsoft.com/office/drawing/2014/main" xmlns="" val="2653931031"/>
                  </a:ext>
                </a:extLst>
              </a:tr>
              <a:tr h="329337">
                <a:tc>
                  <a:txBody>
                    <a:bodyPr/>
                    <a:lstStyle/>
                    <a:p>
                      <a:r>
                        <a:rPr lang="en-US" sz="1200" dirty="0">
                          <a:latin typeface="+mn-lt"/>
                        </a:rPr>
                        <a:t>13.</a:t>
                      </a:r>
                    </a:p>
                  </a:txBody>
                  <a:tcPr marL="68580" marR="68580" marT="34290" marB="34290">
                    <a:solidFill>
                      <a:schemeClr val="accent5">
                        <a:lumMod val="60000"/>
                        <a:lumOff val="40000"/>
                      </a:schemeClr>
                    </a:solidFill>
                  </a:tcPr>
                </a:tc>
                <a:tc>
                  <a:txBody>
                    <a:bodyPr/>
                    <a:lstStyle/>
                    <a:p>
                      <a:r>
                        <a:rPr lang="en-US" sz="1200" dirty="0">
                          <a:latin typeface="+mn-lt"/>
                        </a:rPr>
                        <a:t>22y/M</a:t>
                      </a:r>
                    </a:p>
                  </a:txBody>
                  <a:tcPr marL="68580" marR="68580" marT="34290" marB="34290">
                    <a:solidFill>
                      <a:schemeClr val="accent5">
                        <a:lumMod val="60000"/>
                        <a:lumOff val="40000"/>
                      </a:schemeClr>
                    </a:solidFill>
                  </a:tcPr>
                </a:tc>
                <a:tc>
                  <a:txBody>
                    <a:bodyPr/>
                    <a:lstStyle/>
                    <a:p>
                      <a:r>
                        <a:rPr lang="en-US" sz="1200" b="1" dirty="0">
                          <a:latin typeface="+mn-lt"/>
                        </a:rPr>
                        <a:t>P. Vulgaris</a:t>
                      </a:r>
                    </a:p>
                  </a:txBody>
                  <a:tcPr marL="68580" marR="68580" marT="34290" marB="34290">
                    <a:solidFill>
                      <a:schemeClr val="accent5">
                        <a:lumMod val="60000"/>
                        <a:lumOff val="40000"/>
                      </a:schemeClr>
                    </a:solidFill>
                  </a:tcPr>
                </a:tc>
                <a:tc>
                  <a:txBody>
                    <a:bodyPr/>
                    <a:lstStyle/>
                    <a:p>
                      <a:r>
                        <a:rPr lang="en-US" sz="1200" dirty="0">
                          <a:latin typeface="+mn-lt"/>
                        </a:rPr>
                        <a:t>Scalp</a:t>
                      </a:r>
                    </a:p>
                  </a:txBody>
                  <a:tcPr marL="68580" marR="68580" marT="34290" marB="34290">
                    <a:solidFill>
                      <a:schemeClr val="accent5">
                        <a:lumMod val="60000"/>
                        <a:lumOff val="40000"/>
                      </a:schemeClr>
                    </a:solidFill>
                  </a:tcPr>
                </a:tc>
                <a:tc>
                  <a:txBody>
                    <a:bodyPr/>
                    <a:lstStyle/>
                    <a:p>
                      <a:r>
                        <a:rPr lang="en-US" sz="1200" dirty="0">
                          <a:latin typeface="+mn-lt"/>
                        </a:rPr>
                        <a:t>13 m</a:t>
                      </a:r>
                    </a:p>
                  </a:txBody>
                  <a:tcPr marL="68580" marR="68580" marT="34290" marB="34290">
                    <a:solidFill>
                      <a:schemeClr val="accent5">
                        <a:lumMod val="60000"/>
                        <a:lumOff val="40000"/>
                      </a:schemeClr>
                    </a:solidFill>
                  </a:tcPr>
                </a:tc>
                <a:tc>
                  <a:txBody>
                    <a:bodyPr/>
                    <a:lstStyle/>
                    <a:p>
                      <a:r>
                        <a:rPr lang="en-US" sz="1200" b="1" dirty="0">
                          <a:solidFill>
                            <a:srgbClr val="7030A0"/>
                          </a:solidFill>
                          <a:latin typeface="+mn-lt"/>
                        </a:rPr>
                        <a:t>Recalcitrant</a:t>
                      </a:r>
                    </a:p>
                  </a:txBody>
                  <a:tcPr marL="68580" marR="68580" marT="34290" marB="34290">
                    <a:solidFill>
                      <a:schemeClr val="accent5">
                        <a:lumMod val="60000"/>
                        <a:lumOff val="40000"/>
                      </a:schemeClr>
                    </a:solidFill>
                  </a:tcPr>
                </a:tc>
                <a:tc>
                  <a:txBody>
                    <a:bodyPr/>
                    <a:lstStyle/>
                    <a:p>
                      <a:r>
                        <a:rPr lang="en-US" sz="1200" b="1" dirty="0">
                          <a:latin typeface="+mn-lt"/>
                        </a:rPr>
                        <a:t>IL</a:t>
                      </a:r>
                    </a:p>
                  </a:txBody>
                  <a:tcPr marL="68580" marR="68580" marT="34290" marB="34290">
                    <a:solidFill>
                      <a:schemeClr val="accent5">
                        <a:lumMod val="60000"/>
                        <a:lumOff val="40000"/>
                      </a:schemeClr>
                    </a:solidFill>
                  </a:tcPr>
                </a:tc>
                <a:tc>
                  <a:txBody>
                    <a:bodyPr/>
                    <a:lstStyle/>
                    <a:p>
                      <a:r>
                        <a:rPr lang="en-US" sz="1200" dirty="0">
                          <a:latin typeface="+mn-lt"/>
                        </a:rPr>
                        <a:t>-</a:t>
                      </a:r>
                    </a:p>
                  </a:txBody>
                  <a:tcPr marL="68580" marR="68580" marT="34290" marB="34290">
                    <a:solidFill>
                      <a:schemeClr val="accent5">
                        <a:lumMod val="60000"/>
                        <a:lumOff val="40000"/>
                      </a:schemeClr>
                    </a:solidFill>
                  </a:tcPr>
                </a:tc>
                <a:tc>
                  <a:txBody>
                    <a:bodyPr/>
                    <a:lstStyle/>
                    <a:p>
                      <a:r>
                        <a:rPr lang="en-US" sz="1200" dirty="0">
                          <a:latin typeface="+mn-lt"/>
                        </a:rPr>
                        <a:t>1 y</a:t>
                      </a:r>
                    </a:p>
                  </a:txBody>
                  <a:tcPr marL="68580" marR="68580" marT="34290" marB="34290">
                    <a:solidFill>
                      <a:schemeClr val="accent5">
                        <a:lumMod val="60000"/>
                        <a:lumOff val="40000"/>
                      </a:schemeClr>
                    </a:solidFill>
                  </a:tcPr>
                </a:tc>
                <a:extLst>
                  <a:ext uri="{0D108BD9-81ED-4DB2-BD59-A6C34878D82A}">
                    <a16:rowId xmlns:a16="http://schemas.microsoft.com/office/drawing/2014/main" xmlns="" val="3805227144"/>
                  </a:ext>
                </a:extLst>
              </a:tr>
              <a:tr h="295758">
                <a:tc>
                  <a:txBody>
                    <a:bodyPr/>
                    <a:lstStyle/>
                    <a:p>
                      <a:r>
                        <a:rPr lang="en-US" sz="1200" dirty="0">
                          <a:latin typeface="+mn-lt"/>
                        </a:rPr>
                        <a:t>14.</a:t>
                      </a:r>
                    </a:p>
                  </a:txBody>
                  <a:tcPr marL="68580" marR="68580" marT="34290" marB="34290">
                    <a:solidFill>
                      <a:schemeClr val="accent4">
                        <a:lumMod val="40000"/>
                        <a:lumOff val="60000"/>
                      </a:schemeClr>
                    </a:solidFill>
                  </a:tcPr>
                </a:tc>
                <a:tc>
                  <a:txBody>
                    <a:bodyPr/>
                    <a:lstStyle/>
                    <a:p>
                      <a:r>
                        <a:rPr lang="en-US" sz="1200" dirty="0">
                          <a:latin typeface="+mn-lt"/>
                        </a:rPr>
                        <a:t>35y/F</a:t>
                      </a:r>
                    </a:p>
                  </a:txBody>
                  <a:tcPr marL="68580" marR="68580" marT="34290" marB="34290">
                    <a:solidFill>
                      <a:schemeClr val="accent4">
                        <a:lumMod val="40000"/>
                        <a:lumOff val="60000"/>
                      </a:schemeClr>
                    </a:solidFill>
                  </a:tcPr>
                </a:tc>
                <a:tc>
                  <a:txBody>
                    <a:bodyPr/>
                    <a:lstStyle/>
                    <a:p>
                      <a:r>
                        <a:rPr lang="en-US" sz="1200" b="1" dirty="0">
                          <a:latin typeface="+mn-lt"/>
                        </a:rPr>
                        <a:t>P. </a:t>
                      </a:r>
                      <a:r>
                        <a:rPr lang="en-US" sz="1200" b="1" dirty="0" err="1">
                          <a:latin typeface="+mn-lt"/>
                        </a:rPr>
                        <a:t>Vegetans</a:t>
                      </a:r>
                      <a:endParaRPr lang="en-US" sz="1200" b="1" dirty="0">
                        <a:latin typeface="+mn-lt"/>
                      </a:endParaRPr>
                    </a:p>
                  </a:txBody>
                  <a:tcPr marL="68580" marR="68580" marT="34290" marB="34290">
                    <a:solidFill>
                      <a:schemeClr val="accent4">
                        <a:lumMod val="40000"/>
                        <a:lumOff val="60000"/>
                      </a:schemeClr>
                    </a:solidFill>
                  </a:tcPr>
                </a:tc>
                <a:tc>
                  <a:txBody>
                    <a:bodyPr/>
                    <a:lstStyle/>
                    <a:p>
                      <a:r>
                        <a:rPr lang="en-US" sz="1200" b="0" dirty="0">
                          <a:latin typeface="+mn-lt"/>
                        </a:rPr>
                        <a:t>Oral cavity, trunk, LL</a:t>
                      </a:r>
                    </a:p>
                  </a:txBody>
                  <a:tcPr marL="68580" marR="68580" marT="34290" marB="34290">
                    <a:solidFill>
                      <a:schemeClr val="accent4">
                        <a:lumMod val="40000"/>
                        <a:lumOff val="60000"/>
                      </a:schemeClr>
                    </a:solidFill>
                  </a:tcPr>
                </a:tc>
                <a:tc>
                  <a:txBody>
                    <a:bodyPr/>
                    <a:lstStyle/>
                    <a:p>
                      <a:r>
                        <a:rPr lang="en-US" sz="1200" dirty="0">
                          <a:latin typeface="+mn-lt"/>
                        </a:rPr>
                        <a:t>10 m</a:t>
                      </a:r>
                    </a:p>
                  </a:txBody>
                  <a:tcPr marL="68580" marR="68580" marT="34290" marB="34290">
                    <a:solidFill>
                      <a:schemeClr val="accent4">
                        <a:lumMod val="40000"/>
                        <a:lumOff val="60000"/>
                      </a:schemeClr>
                    </a:solidFill>
                  </a:tcPr>
                </a:tc>
                <a:tc>
                  <a:txBody>
                    <a:bodyPr/>
                    <a:lstStyle/>
                    <a:p>
                      <a:r>
                        <a:rPr lang="en-US" sz="1200" b="1" dirty="0">
                          <a:solidFill>
                            <a:srgbClr val="C00000"/>
                          </a:solidFill>
                          <a:latin typeface="+mn-lt"/>
                        </a:rPr>
                        <a:t>Steroid C/I</a:t>
                      </a:r>
                    </a:p>
                  </a:txBody>
                  <a:tcPr marL="68580" marR="68580" marT="34290" marB="34290">
                    <a:solidFill>
                      <a:schemeClr val="accent4">
                        <a:lumMod val="40000"/>
                        <a:lumOff val="60000"/>
                      </a:schemeClr>
                    </a:solidFill>
                  </a:tcPr>
                </a:tc>
                <a:tc>
                  <a:txBody>
                    <a:bodyPr/>
                    <a:lstStyle/>
                    <a:p>
                      <a:r>
                        <a:rPr lang="en-US" sz="1200" dirty="0">
                          <a:latin typeface="+mn-lt"/>
                        </a:rPr>
                        <a:t>Low RA </a:t>
                      </a:r>
                    </a:p>
                  </a:txBody>
                  <a:tcPr marL="68580" marR="68580" marT="34290" marB="34290">
                    <a:solidFill>
                      <a:schemeClr val="accent4">
                        <a:lumMod val="40000"/>
                        <a:lumOff val="60000"/>
                      </a:schemeClr>
                    </a:solidFill>
                  </a:tcPr>
                </a:tc>
                <a:tc>
                  <a:txBody>
                    <a:bodyPr/>
                    <a:lstStyle/>
                    <a:p>
                      <a:r>
                        <a:rPr lang="en-US" sz="1200" b="1" dirty="0">
                          <a:latin typeface="+mn-lt"/>
                        </a:rPr>
                        <a:t>Infusion reaction, </a:t>
                      </a:r>
                      <a:r>
                        <a:rPr lang="en-US" sz="1200" b="1" dirty="0" err="1">
                          <a:latin typeface="+mn-lt"/>
                        </a:rPr>
                        <a:t>acneform</a:t>
                      </a:r>
                      <a:r>
                        <a:rPr lang="en-US" sz="1200" b="1" dirty="0">
                          <a:latin typeface="+mn-lt"/>
                        </a:rPr>
                        <a:t> eruptions</a:t>
                      </a:r>
                    </a:p>
                  </a:txBody>
                  <a:tcPr marL="68580" marR="68580" marT="34290" marB="34290">
                    <a:solidFill>
                      <a:schemeClr val="accent4">
                        <a:lumMod val="40000"/>
                        <a:lumOff val="60000"/>
                      </a:schemeClr>
                    </a:solidFill>
                  </a:tcPr>
                </a:tc>
                <a:tc>
                  <a:txBody>
                    <a:bodyPr/>
                    <a:lstStyle/>
                    <a:p>
                      <a:r>
                        <a:rPr lang="en-US" sz="1200" dirty="0">
                          <a:latin typeface="+mn-lt"/>
                        </a:rPr>
                        <a:t>3 m</a:t>
                      </a:r>
                    </a:p>
                  </a:txBody>
                  <a:tcPr marL="68580" marR="68580" marT="34290" marB="34290">
                    <a:solidFill>
                      <a:schemeClr val="accent4">
                        <a:lumMod val="40000"/>
                        <a:lumOff val="60000"/>
                      </a:schemeClr>
                    </a:solidFill>
                  </a:tcPr>
                </a:tc>
                <a:extLst>
                  <a:ext uri="{0D108BD9-81ED-4DB2-BD59-A6C34878D82A}">
                    <a16:rowId xmlns:a16="http://schemas.microsoft.com/office/drawing/2014/main" xmlns="" val="2987962442"/>
                  </a:ext>
                </a:extLst>
              </a:tr>
              <a:tr h="295758">
                <a:tc>
                  <a:txBody>
                    <a:bodyPr/>
                    <a:lstStyle/>
                    <a:p>
                      <a:r>
                        <a:rPr lang="en-US" sz="1200" dirty="0">
                          <a:latin typeface="+mn-lt"/>
                        </a:rPr>
                        <a:t>15. </a:t>
                      </a:r>
                    </a:p>
                  </a:txBody>
                  <a:tcPr marL="68580" marR="68580" marT="34290" marB="34290">
                    <a:solidFill>
                      <a:schemeClr val="accent4">
                        <a:lumMod val="40000"/>
                        <a:lumOff val="60000"/>
                      </a:schemeClr>
                    </a:solidFill>
                  </a:tcPr>
                </a:tc>
                <a:tc>
                  <a:txBody>
                    <a:bodyPr/>
                    <a:lstStyle/>
                    <a:p>
                      <a:r>
                        <a:rPr lang="en-US" sz="1200" dirty="0">
                          <a:latin typeface="+mn-lt"/>
                        </a:rPr>
                        <a:t>31y/F</a:t>
                      </a:r>
                    </a:p>
                  </a:txBody>
                  <a:tcPr marL="68580" marR="68580" marT="34290" marB="34290">
                    <a:solidFill>
                      <a:schemeClr val="accent4">
                        <a:lumMod val="40000"/>
                        <a:lumOff val="60000"/>
                      </a:schemeClr>
                    </a:solidFill>
                  </a:tcPr>
                </a:tc>
                <a:tc>
                  <a:txBody>
                    <a:bodyPr/>
                    <a:lstStyle/>
                    <a:p>
                      <a:r>
                        <a:rPr lang="en-US" sz="1200" b="1" dirty="0">
                          <a:latin typeface="+mn-lt"/>
                        </a:rPr>
                        <a:t>P. </a:t>
                      </a:r>
                      <a:r>
                        <a:rPr lang="en-US" sz="1200" b="1" dirty="0" err="1">
                          <a:latin typeface="+mn-lt"/>
                        </a:rPr>
                        <a:t>Vegetans</a:t>
                      </a:r>
                      <a:endParaRPr lang="en-US" sz="1200" b="1" dirty="0">
                        <a:latin typeface="+mn-lt"/>
                      </a:endParaRPr>
                    </a:p>
                  </a:txBody>
                  <a:tcPr marL="68580" marR="68580" marT="34290" marB="34290">
                    <a:solidFill>
                      <a:schemeClr val="accent4">
                        <a:lumMod val="40000"/>
                        <a:lumOff val="60000"/>
                      </a:schemeClr>
                    </a:solidFill>
                  </a:tcPr>
                </a:tc>
                <a:tc>
                  <a:txBody>
                    <a:bodyPr/>
                    <a:lstStyle/>
                    <a:p>
                      <a:r>
                        <a:rPr lang="en-US" sz="1200" b="0" dirty="0">
                          <a:latin typeface="+mn-lt"/>
                        </a:rPr>
                        <a:t>Oral cavity, scalp</a:t>
                      </a:r>
                    </a:p>
                  </a:txBody>
                  <a:tcPr marL="68580" marR="68580" marT="34290" marB="34290">
                    <a:solidFill>
                      <a:schemeClr val="accent4">
                        <a:lumMod val="40000"/>
                        <a:lumOff val="60000"/>
                      </a:schemeClr>
                    </a:solidFill>
                  </a:tcPr>
                </a:tc>
                <a:tc>
                  <a:txBody>
                    <a:bodyPr/>
                    <a:lstStyle/>
                    <a:p>
                      <a:r>
                        <a:rPr lang="en-US" sz="1200" dirty="0">
                          <a:latin typeface="+mn-lt"/>
                        </a:rPr>
                        <a:t>6 m</a:t>
                      </a:r>
                    </a:p>
                  </a:txBody>
                  <a:tcPr marL="68580" marR="68580" marT="34290" marB="34290">
                    <a:solidFill>
                      <a:schemeClr val="accent4">
                        <a:lumMod val="40000"/>
                        <a:lumOff val="60000"/>
                      </a:schemeClr>
                    </a:solidFill>
                  </a:tcPr>
                </a:tc>
                <a:tc>
                  <a:txBody>
                    <a:bodyPr/>
                    <a:lstStyle/>
                    <a:p>
                      <a:r>
                        <a:rPr lang="en-US" sz="1200" b="1" dirty="0">
                          <a:solidFill>
                            <a:schemeClr val="accent2"/>
                          </a:solidFill>
                          <a:latin typeface="+mn-lt"/>
                        </a:rPr>
                        <a:t>Steroid induced  S/E</a:t>
                      </a:r>
                    </a:p>
                  </a:txBody>
                  <a:tcPr marL="68580" marR="68580" marT="34290" marB="34290">
                    <a:solidFill>
                      <a:schemeClr val="accent4">
                        <a:lumMod val="40000"/>
                        <a:lumOff val="60000"/>
                      </a:schemeClr>
                    </a:solidFill>
                  </a:tcPr>
                </a:tc>
                <a:tc>
                  <a:txBody>
                    <a:bodyPr/>
                    <a:lstStyle/>
                    <a:p>
                      <a:r>
                        <a:rPr lang="en-US" sz="1200" dirty="0">
                          <a:latin typeface="+mn-lt"/>
                        </a:rPr>
                        <a:t>Ly</a:t>
                      </a:r>
                    </a:p>
                  </a:txBody>
                  <a:tcPr marL="68580" marR="68580" marT="34290" marB="34290">
                    <a:solidFill>
                      <a:schemeClr val="accent4">
                        <a:lumMod val="40000"/>
                        <a:lumOff val="60000"/>
                      </a:schemeClr>
                    </a:solidFill>
                  </a:tcPr>
                </a:tc>
                <a:tc>
                  <a:txBody>
                    <a:bodyPr/>
                    <a:lstStyle/>
                    <a:p>
                      <a:r>
                        <a:rPr lang="en-US" sz="1200" b="1" dirty="0">
                          <a:latin typeface="+mn-lt"/>
                        </a:rPr>
                        <a:t>Episcleritis</a:t>
                      </a:r>
                    </a:p>
                  </a:txBody>
                  <a:tcPr marL="68580" marR="68580" marT="34290" marB="34290">
                    <a:solidFill>
                      <a:schemeClr val="accent4">
                        <a:lumMod val="40000"/>
                        <a:lumOff val="60000"/>
                      </a:schemeClr>
                    </a:solidFill>
                  </a:tcPr>
                </a:tc>
                <a:tc>
                  <a:txBody>
                    <a:bodyPr/>
                    <a:lstStyle/>
                    <a:p>
                      <a:r>
                        <a:rPr lang="en-US" sz="1200" dirty="0">
                          <a:latin typeface="+mn-lt"/>
                        </a:rPr>
                        <a:t>5 m</a:t>
                      </a:r>
                    </a:p>
                  </a:txBody>
                  <a:tcPr marL="68580" marR="68580" marT="34290" marB="34290">
                    <a:solidFill>
                      <a:schemeClr val="accent4">
                        <a:lumMod val="40000"/>
                        <a:lumOff val="60000"/>
                      </a:schemeClr>
                    </a:solidFill>
                  </a:tcPr>
                </a:tc>
                <a:extLst>
                  <a:ext uri="{0D108BD9-81ED-4DB2-BD59-A6C34878D82A}">
                    <a16:rowId xmlns:a16="http://schemas.microsoft.com/office/drawing/2014/main" xmlns="" val="982510024"/>
                  </a:ext>
                </a:extLst>
              </a:tr>
              <a:tr h="390670">
                <a:tc>
                  <a:txBody>
                    <a:bodyPr/>
                    <a:lstStyle/>
                    <a:p>
                      <a:r>
                        <a:rPr lang="en-US" sz="1200" dirty="0">
                          <a:latin typeface="+mn-lt"/>
                        </a:rPr>
                        <a:t>16. </a:t>
                      </a:r>
                    </a:p>
                  </a:txBody>
                  <a:tcPr marL="68580" marR="68580" marT="34290" marB="34290">
                    <a:solidFill>
                      <a:schemeClr val="accent6">
                        <a:lumMod val="40000"/>
                        <a:lumOff val="60000"/>
                      </a:schemeClr>
                    </a:solidFill>
                  </a:tcPr>
                </a:tc>
                <a:tc>
                  <a:txBody>
                    <a:bodyPr/>
                    <a:lstStyle/>
                    <a:p>
                      <a:r>
                        <a:rPr lang="en-US" sz="1200" b="1" dirty="0">
                          <a:highlight>
                            <a:srgbClr val="FFFF00"/>
                          </a:highlight>
                          <a:latin typeface="+mn-lt"/>
                        </a:rPr>
                        <a:t>68y</a:t>
                      </a:r>
                      <a:r>
                        <a:rPr lang="en-US" sz="1200" dirty="0">
                          <a:highlight>
                            <a:srgbClr val="FFFF00"/>
                          </a:highlight>
                          <a:latin typeface="+mn-lt"/>
                        </a:rPr>
                        <a:t>/M</a:t>
                      </a:r>
                    </a:p>
                  </a:txBody>
                  <a:tcPr marL="68580" marR="68580" marT="34290" marB="34290">
                    <a:solidFill>
                      <a:schemeClr val="accent6">
                        <a:lumMod val="40000"/>
                        <a:lumOff val="60000"/>
                      </a:schemeClr>
                    </a:solidFill>
                  </a:tcPr>
                </a:tc>
                <a:tc>
                  <a:txBody>
                    <a:bodyPr/>
                    <a:lstStyle/>
                    <a:p>
                      <a:r>
                        <a:rPr lang="en-US" sz="1200" b="1" dirty="0">
                          <a:latin typeface="+mn-lt"/>
                        </a:rPr>
                        <a:t>P. foliaceous</a:t>
                      </a:r>
                    </a:p>
                  </a:txBody>
                  <a:tcPr marL="68580" marR="68580" marT="34290" marB="34290">
                    <a:solidFill>
                      <a:schemeClr val="accent6">
                        <a:lumMod val="40000"/>
                        <a:lumOff val="60000"/>
                      </a:schemeClr>
                    </a:solidFill>
                  </a:tcPr>
                </a:tc>
                <a:tc>
                  <a:txBody>
                    <a:bodyPr/>
                    <a:lstStyle/>
                    <a:p>
                      <a:r>
                        <a:rPr lang="en-US" sz="1200" dirty="0">
                          <a:latin typeface="+mn-lt"/>
                        </a:rPr>
                        <a:t>Trunk, UL, LL</a:t>
                      </a:r>
                    </a:p>
                  </a:txBody>
                  <a:tcPr marL="68580" marR="68580" marT="34290" marB="34290">
                    <a:solidFill>
                      <a:schemeClr val="accent6">
                        <a:lumMod val="40000"/>
                        <a:lumOff val="60000"/>
                      </a:schemeClr>
                    </a:solidFill>
                  </a:tcPr>
                </a:tc>
                <a:tc>
                  <a:txBody>
                    <a:bodyPr/>
                    <a:lstStyle/>
                    <a:p>
                      <a:r>
                        <a:rPr lang="en-US" sz="1200" b="1" dirty="0">
                          <a:highlight>
                            <a:srgbClr val="FFFF00"/>
                          </a:highlight>
                          <a:latin typeface="+mn-lt"/>
                        </a:rPr>
                        <a:t>2m</a:t>
                      </a:r>
                    </a:p>
                  </a:txBody>
                  <a:tcPr marL="68580" marR="68580" marT="34290" marB="34290">
                    <a:solidFill>
                      <a:schemeClr val="accent6">
                        <a:lumMod val="40000"/>
                        <a:lumOff val="60000"/>
                      </a:schemeClr>
                    </a:solidFill>
                  </a:tcPr>
                </a:tc>
                <a:tc>
                  <a:txBody>
                    <a:bodyPr/>
                    <a:lstStyle/>
                    <a:p>
                      <a:r>
                        <a:rPr lang="en-US" sz="1200" b="1" baseline="0" dirty="0">
                          <a:solidFill>
                            <a:schemeClr val="accent1">
                              <a:lumMod val="75000"/>
                            </a:schemeClr>
                          </a:solidFill>
                          <a:latin typeface="+mn-lt"/>
                        </a:rPr>
                        <a:t>Willing</a:t>
                      </a:r>
                    </a:p>
                  </a:txBody>
                  <a:tcPr marL="68580" marR="68580" marT="34290" marB="34290">
                    <a:solidFill>
                      <a:schemeClr val="accent6">
                        <a:lumMod val="40000"/>
                        <a:lumOff val="60000"/>
                      </a:schemeClr>
                    </a:solidFill>
                  </a:tcPr>
                </a:tc>
                <a:tc>
                  <a:txBody>
                    <a:bodyPr/>
                    <a:lstStyle/>
                    <a:p>
                      <a:r>
                        <a:rPr lang="en-US" sz="1200" dirty="0">
                          <a:latin typeface="+mn-lt"/>
                        </a:rPr>
                        <a:t>Ly</a:t>
                      </a:r>
                    </a:p>
                  </a:txBody>
                  <a:tcPr marL="68580" marR="68580" marT="34290" marB="34290">
                    <a:solidFill>
                      <a:schemeClr val="accent6">
                        <a:lumMod val="40000"/>
                        <a:lumOff val="60000"/>
                      </a:schemeClr>
                    </a:solidFill>
                  </a:tcPr>
                </a:tc>
                <a:tc>
                  <a:txBody>
                    <a:bodyPr/>
                    <a:lstStyle/>
                    <a:p>
                      <a:r>
                        <a:rPr lang="en-US" sz="1200" dirty="0">
                          <a:latin typeface="+mn-lt"/>
                        </a:rPr>
                        <a:t>-</a:t>
                      </a:r>
                    </a:p>
                  </a:txBody>
                  <a:tcPr marL="68580" marR="68580" marT="34290" marB="34290">
                    <a:solidFill>
                      <a:schemeClr val="accent6">
                        <a:lumMod val="40000"/>
                        <a:lumOff val="60000"/>
                      </a:schemeClr>
                    </a:solidFill>
                  </a:tcPr>
                </a:tc>
                <a:tc>
                  <a:txBody>
                    <a:bodyPr/>
                    <a:lstStyle/>
                    <a:p>
                      <a:r>
                        <a:rPr lang="en-US" sz="1200" dirty="0">
                          <a:latin typeface="+mn-lt"/>
                        </a:rPr>
                        <a:t>8 m</a:t>
                      </a:r>
                    </a:p>
                  </a:txBody>
                  <a:tcPr marL="68580" marR="68580" marT="34290" marB="34290">
                    <a:solidFill>
                      <a:schemeClr val="accent6">
                        <a:lumMod val="40000"/>
                        <a:lumOff val="60000"/>
                      </a:schemeClr>
                    </a:solidFill>
                  </a:tcPr>
                </a:tc>
                <a:extLst>
                  <a:ext uri="{0D108BD9-81ED-4DB2-BD59-A6C34878D82A}">
                    <a16:rowId xmlns:a16="http://schemas.microsoft.com/office/drawing/2014/main" xmlns="" val="4165022943"/>
                  </a:ext>
                </a:extLst>
              </a:tr>
              <a:tr h="327481">
                <a:tc>
                  <a:txBody>
                    <a:bodyPr/>
                    <a:lstStyle/>
                    <a:p>
                      <a:r>
                        <a:rPr lang="en-US" sz="1200" dirty="0">
                          <a:latin typeface="+mn-lt"/>
                        </a:rPr>
                        <a:t>17. </a:t>
                      </a:r>
                    </a:p>
                  </a:txBody>
                  <a:tcPr marL="68580" marR="68580" marT="34290" marB="34290">
                    <a:solidFill>
                      <a:schemeClr val="accent6">
                        <a:lumMod val="40000"/>
                        <a:lumOff val="60000"/>
                      </a:schemeClr>
                    </a:solidFill>
                  </a:tcPr>
                </a:tc>
                <a:tc>
                  <a:txBody>
                    <a:bodyPr/>
                    <a:lstStyle/>
                    <a:p>
                      <a:r>
                        <a:rPr lang="en-US" sz="1200" dirty="0">
                          <a:latin typeface="+mn-lt"/>
                        </a:rPr>
                        <a:t>65y/M</a:t>
                      </a:r>
                    </a:p>
                  </a:txBody>
                  <a:tcPr marL="68580" marR="68580" marT="34290" marB="34290">
                    <a:solidFill>
                      <a:schemeClr val="accent6">
                        <a:lumMod val="40000"/>
                        <a:lumOff val="60000"/>
                      </a:schemeClr>
                    </a:solidFill>
                  </a:tcPr>
                </a:tc>
                <a:tc>
                  <a:txBody>
                    <a:bodyPr/>
                    <a:lstStyle/>
                    <a:p>
                      <a:r>
                        <a:rPr lang="en-US" sz="1200" b="1" dirty="0">
                          <a:latin typeface="+mn-lt"/>
                        </a:rPr>
                        <a:t>P. foliaceous</a:t>
                      </a:r>
                    </a:p>
                  </a:txBody>
                  <a:tcPr marL="68580" marR="68580" marT="34290" marB="34290">
                    <a:solidFill>
                      <a:schemeClr val="accent6">
                        <a:lumMod val="40000"/>
                        <a:lumOff val="60000"/>
                      </a:schemeClr>
                    </a:solidFill>
                  </a:tcPr>
                </a:tc>
                <a:tc>
                  <a:txBody>
                    <a:bodyPr/>
                    <a:lstStyle/>
                    <a:p>
                      <a:r>
                        <a:rPr lang="en-US" sz="1200" b="0" dirty="0">
                          <a:latin typeface="+mn-lt"/>
                        </a:rPr>
                        <a:t>Face, UL, LL, Trunk</a:t>
                      </a:r>
                    </a:p>
                  </a:txBody>
                  <a:tcPr marL="68580" marR="68580" marT="34290" marB="34290">
                    <a:solidFill>
                      <a:schemeClr val="accent6">
                        <a:lumMod val="40000"/>
                        <a:lumOff val="60000"/>
                      </a:schemeClr>
                    </a:solidFill>
                  </a:tcPr>
                </a:tc>
                <a:tc>
                  <a:txBody>
                    <a:bodyPr/>
                    <a:lstStyle/>
                    <a:p>
                      <a:r>
                        <a:rPr lang="en-US" sz="1200" dirty="0">
                          <a:latin typeface="+mn-lt"/>
                        </a:rPr>
                        <a:t>12 m</a:t>
                      </a:r>
                    </a:p>
                  </a:txBody>
                  <a:tcPr marL="68580" marR="68580" marT="34290" marB="34290">
                    <a:solidFill>
                      <a:schemeClr val="accent6">
                        <a:lumMod val="40000"/>
                        <a:lumOff val="60000"/>
                      </a:schemeClr>
                    </a:solidFill>
                  </a:tcPr>
                </a:tc>
                <a:tc>
                  <a:txBody>
                    <a:bodyPr/>
                    <a:lstStyle/>
                    <a:p>
                      <a:r>
                        <a:rPr lang="en-US" sz="1200" b="1" dirty="0">
                          <a:solidFill>
                            <a:srgbClr val="7030A0"/>
                          </a:solidFill>
                          <a:latin typeface="+mn-lt"/>
                        </a:rPr>
                        <a:t>Recalcitrant</a:t>
                      </a:r>
                    </a:p>
                  </a:txBody>
                  <a:tcPr marL="68580" marR="68580" marT="34290" marB="34290">
                    <a:solidFill>
                      <a:schemeClr val="accent6">
                        <a:lumMod val="40000"/>
                        <a:lumOff val="60000"/>
                      </a:schemeClr>
                    </a:solidFill>
                  </a:tcPr>
                </a:tc>
                <a:tc>
                  <a:txBody>
                    <a:bodyPr/>
                    <a:lstStyle/>
                    <a:p>
                      <a:r>
                        <a:rPr lang="en-US" sz="1200" dirty="0">
                          <a:latin typeface="+mn-lt"/>
                        </a:rPr>
                        <a:t>Ly</a:t>
                      </a:r>
                    </a:p>
                  </a:txBody>
                  <a:tcPr marL="68580" marR="68580" marT="34290" marB="34290">
                    <a:solidFill>
                      <a:schemeClr val="accent6">
                        <a:lumMod val="40000"/>
                        <a:lumOff val="60000"/>
                      </a:schemeClr>
                    </a:solidFill>
                  </a:tcPr>
                </a:tc>
                <a:tc>
                  <a:txBody>
                    <a:bodyPr/>
                    <a:lstStyle/>
                    <a:p>
                      <a:r>
                        <a:rPr lang="en-US" sz="1200" dirty="0">
                          <a:latin typeface="+mn-lt"/>
                        </a:rPr>
                        <a:t>-</a:t>
                      </a:r>
                    </a:p>
                  </a:txBody>
                  <a:tcPr marL="68580" marR="68580" marT="34290" marB="34290">
                    <a:solidFill>
                      <a:schemeClr val="accent6">
                        <a:lumMod val="40000"/>
                        <a:lumOff val="60000"/>
                      </a:schemeClr>
                    </a:solidFill>
                  </a:tcPr>
                </a:tc>
                <a:tc>
                  <a:txBody>
                    <a:bodyPr/>
                    <a:lstStyle/>
                    <a:p>
                      <a:r>
                        <a:rPr lang="en-US" sz="1200" dirty="0">
                          <a:latin typeface="+mn-lt"/>
                        </a:rPr>
                        <a:t>2 m</a:t>
                      </a:r>
                    </a:p>
                  </a:txBody>
                  <a:tcPr marL="68580" marR="68580" marT="34290" marB="34290">
                    <a:solidFill>
                      <a:schemeClr val="accent6">
                        <a:lumMod val="40000"/>
                        <a:lumOff val="60000"/>
                      </a:schemeClr>
                    </a:solidFill>
                  </a:tcPr>
                </a:tc>
                <a:extLst>
                  <a:ext uri="{0D108BD9-81ED-4DB2-BD59-A6C34878D82A}">
                    <a16:rowId xmlns:a16="http://schemas.microsoft.com/office/drawing/2014/main" xmlns="" val="3558193580"/>
                  </a:ext>
                </a:extLst>
              </a:tr>
            </a:tbl>
          </a:graphicData>
        </a:graphic>
      </p:graphicFrame>
      <p:sp>
        <p:nvSpPr>
          <p:cNvPr id="2" name="Rectangle 1">
            <a:extLst>
              <a:ext uri="{FF2B5EF4-FFF2-40B4-BE49-F238E27FC236}">
                <a16:creationId xmlns:a16="http://schemas.microsoft.com/office/drawing/2014/main" xmlns="" id="{D1E9221F-FFAC-404D-81DF-2E6FA4234712}"/>
              </a:ext>
            </a:extLst>
          </p:cNvPr>
          <p:cNvSpPr/>
          <p:nvPr/>
        </p:nvSpPr>
        <p:spPr>
          <a:xfrm>
            <a:off x="361507" y="4534395"/>
            <a:ext cx="533400" cy="381000"/>
          </a:xfrm>
          <a:prstGeom prst="rect">
            <a:avLst/>
          </a:prstGeom>
          <a:solidFill>
            <a:schemeClr val="accent1">
              <a:lumMod val="20000"/>
              <a:lumOff val="8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DCC82883-0AE9-44DA-99E8-FBD70562A9AE}"/>
              </a:ext>
            </a:extLst>
          </p:cNvPr>
          <p:cNvSpPr/>
          <p:nvPr/>
        </p:nvSpPr>
        <p:spPr>
          <a:xfrm>
            <a:off x="361507" y="6045200"/>
            <a:ext cx="533400" cy="304800"/>
          </a:xfrm>
          <a:prstGeom prst="rect">
            <a:avLst/>
          </a:prstGeom>
          <a:solidFill>
            <a:schemeClr val="accent6">
              <a:lumMod val="40000"/>
              <a:lumOff val="6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A40478C7-3300-4BD4-9BE6-6D03525FAB12}"/>
              </a:ext>
            </a:extLst>
          </p:cNvPr>
          <p:cNvSpPr/>
          <p:nvPr/>
        </p:nvSpPr>
        <p:spPr>
          <a:xfrm>
            <a:off x="3571654" y="3559029"/>
            <a:ext cx="685800" cy="264670"/>
          </a:xfrm>
          <a:prstGeom prst="rect">
            <a:avLst/>
          </a:prstGeom>
          <a:solidFill>
            <a:schemeClr val="accent1">
              <a:lumMod val="20000"/>
              <a:lumOff val="8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21E29552-9899-494B-8DA5-265BAB225834}"/>
              </a:ext>
            </a:extLst>
          </p:cNvPr>
          <p:cNvSpPr/>
          <p:nvPr/>
        </p:nvSpPr>
        <p:spPr>
          <a:xfrm>
            <a:off x="3550390" y="4540749"/>
            <a:ext cx="598152" cy="381000"/>
          </a:xfrm>
          <a:prstGeom prst="rect">
            <a:avLst/>
          </a:prstGeom>
          <a:solidFill>
            <a:schemeClr val="accent1">
              <a:lumMod val="20000"/>
              <a:lumOff val="8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9F99C9D6-11E3-4507-B6B5-FE6B43E9A800}"/>
              </a:ext>
            </a:extLst>
          </p:cNvPr>
          <p:cNvSpPr/>
          <p:nvPr/>
        </p:nvSpPr>
        <p:spPr>
          <a:xfrm>
            <a:off x="4343400" y="609600"/>
            <a:ext cx="10668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6AF3F754-2B9E-43CB-9F3C-CE0FE97D8AD5}"/>
              </a:ext>
            </a:extLst>
          </p:cNvPr>
          <p:cNvSpPr/>
          <p:nvPr/>
        </p:nvSpPr>
        <p:spPr>
          <a:xfrm>
            <a:off x="3546254" y="6045200"/>
            <a:ext cx="664536" cy="304800"/>
          </a:xfrm>
          <a:prstGeom prst="rect">
            <a:avLst/>
          </a:prstGeom>
          <a:solidFill>
            <a:schemeClr val="accent6">
              <a:lumMod val="40000"/>
              <a:lumOff val="6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50AA3FCA-C965-4D43-B7F1-C3A8CF7B6560}"/>
              </a:ext>
            </a:extLst>
          </p:cNvPr>
          <p:cNvSpPr/>
          <p:nvPr/>
        </p:nvSpPr>
        <p:spPr>
          <a:xfrm>
            <a:off x="8318500" y="2209800"/>
            <a:ext cx="685800" cy="304800"/>
          </a:xfrm>
          <a:prstGeom prst="rect">
            <a:avLst/>
          </a:prstGeom>
          <a:solidFill>
            <a:schemeClr val="accent1">
              <a:lumMod val="20000"/>
              <a:lumOff val="8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3B73860A-A035-462E-A2F9-556A8CD18D43}"/>
              </a:ext>
            </a:extLst>
          </p:cNvPr>
          <p:cNvSpPr/>
          <p:nvPr/>
        </p:nvSpPr>
        <p:spPr>
          <a:xfrm>
            <a:off x="8318500" y="3559028"/>
            <a:ext cx="685800" cy="1317771"/>
          </a:xfrm>
          <a:prstGeom prst="rect">
            <a:avLst/>
          </a:prstGeom>
          <a:solidFill>
            <a:schemeClr val="accent1">
              <a:lumMod val="20000"/>
              <a:lumOff val="8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72320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par>
                                <p:cTn id="18" presetID="16" presetClass="exit" presetSubtype="21" fill="hold" grpId="0" nodeType="withEffect">
                                  <p:stCondLst>
                                    <p:cond delay="0"/>
                                  </p:stCondLst>
                                  <p:childTnLst>
                                    <p:animEffect transition="out" filter="barn(inVertical)">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xit" presetSubtype="21" fill="hold" grpId="0" nodeType="clickEffect">
                                  <p:stCondLst>
                                    <p:cond delay="0"/>
                                  </p:stCondLst>
                                  <p:childTnLst>
                                    <p:animEffect transition="out" filter="barn(inVertical)">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xit" presetSubtype="4" fill="hold" grpId="0" nodeType="clickEffect">
                                  <p:stCondLst>
                                    <p:cond delay="0"/>
                                  </p:stCondLst>
                                  <p:childTnLst>
                                    <p:animEffect transition="out" filter="wipe(down)">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xit" presetSubtype="21" fill="hold" grpId="0" nodeType="clickEffect">
                                  <p:stCondLst>
                                    <p:cond delay="0"/>
                                  </p:stCondLst>
                                  <p:childTnLst>
                                    <p:animEffect transition="out" filter="barn(inVertical)">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8" grpId="0" animBg="1"/>
      <p:bldP spid="9"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0F35B1-E898-408A-AA5C-F91C5EFFCB28}"/>
              </a:ext>
            </a:extLst>
          </p:cNvPr>
          <p:cNvSpPr>
            <a:spLocks noGrp="1"/>
          </p:cNvSpPr>
          <p:nvPr>
            <p:ph type="title"/>
          </p:nvPr>
        </p:nvSpPr>
        <p:spPr/>
        <p:txBody>
          <a:bodyPr/>
          <a:lstStyle/>
          <a:p>
            <a:r>
              <a:rPr lang="en-US" dirty="0"/>
              <a:t> 22y / M</a:t>
            </a:r>
          </a:p>
        </p:txBody>
      </p:sp>
      <p:sp>
        <p:nvSpPr>
          <p:cNvPr id="3" name="Content Placeholder 2">
            <a:extLst>
              <a:ext uri="{FF2B5EF4-FFF2-40B4-BE49-F238E27FC236}">
                <a16:creationId xmlns:a16="http://schemas.microsoft.com/office/drawing/2014/main" xmlns="" id="{9CD2A082-F996-497D-86EE-DBA69547B3D3}"/>
              </a:ext>
            </a:extLst>
          </p:cNvPr>
          <p:cNvSpPr>
            <a:spLocks noGrp="1"/>
          </p:cNvSpPr>
          <p:nvPr>
            <p:ph idx="1"/>
          </p:nvPr>
        </p:nvSpPr>
        <p:spPr/>
        <p:txBody>
          <a:bodyPr>
            <a:normAutofit/>
          </a:bodyPr>
          <a:lstStyle/>
          <a:p>
            <a:pPr marL="0" indent="0">
              <a:buNone/>
            </a:pPr>
            <a:endParaRPr lang="en-US" dirty="0"/>
          </a:p>
          <a:p>
            <a:endParaRPr lang="en-US" dirty="0"/>
          </a:p>
        </p:txBody>
      </p:sp>
      <p:pic>
        <p:nvPicPr>
          <p:cNvPr id="4" name="Picture 3">
            <a:extLst>
              <a:ext uri="{FF2B5EF4-FFF2-40B4-BE49-F238E27FC236}">
                <a16:creationId xmlns:a16="http://schemas.microsoft.com/office/drawing/2014/main" xmlns="" id="{AD2D1A0D-0299-45C1-BBD2-A55AE20EDC30}"/>
              </a:ext>
            </a:extLst>
          </p:cNvPr>
          <p:cNvPicPr>
            <a:picLocks noChangeAspect="1"/>
          </p:cNvPicPr>
          <p:nvPr/>
        </p:nvPicPr>
        <p:blipFill>
          <a:blip r:embed="rId3" cstate="print"/>
          <a:stretch>
            <a:fillRect/>
          </a:stretch>
        </p:blipFill>
        <p:spPr>
          <a:xfrm>
            <a:off x="693852" y="1521056"/>
            <a:ext cx="7483409" cy="4349917"/>
          </a:xfrm>
          <a:prstGeom prst="rect">
            <a:avLst/>
          </a:prstGeom>
        </p:spPr>
      </p:pic>
    </p:spTree>
    <p:extLst>
      <p:ext uri="{BB962C8B-B14F-4D97-AF65-F5344CB8AC3E}">
        <p14:creationId xmlns:p14="http://schemas.microsoft.com/office/powerpoint/2010/main" xmlns="" val="15102362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6C5C47-255C-4A4E-96C1-95A51126DE4B}"/>
              </a:ext>
            </a:extLst>
          </p:cNvPr>
          <p:cNvSpPr>
            <a:spLocks noGrp="1"/>
          </p:cNvSpPr>
          <p:nvPr>
            <p:ph type="title"/>
          </p:nvPr>
        </p:nvSpPr>
        <p:spPr>
          <a:xfrm>
            <a:off x="628650" y="517129"/>
            <a:ext cx="7886700" cy="994172"/>
          </a:xfrm>
        </p:spPr>
        <p:txBody>
          <a:bodyPr>
            <a:normAutofit fontScale="90000"/>
          </a:bodyPr>
          <a:lstStyle/>
          <a:p>
            <a:r>
              <a:rPr lang="en-US" dirty="0"/>
              <a:t>After rituximab infusion</a:t>
            </a:r>
            <a:br>
              <a:rPr lang="en-US" dirty="0"/>
            </a:br>
            <a:endParaRPr lang="en-US" dirty="0"/>
          </a:p>
        </p:txBody>
      </p:sp>
      <p:pic>
        <p:nvPicPr>
          <p:cNvPr id="4" name="Content Placeholder 3">
            <a:extLst>
              <a:ext uri="{FF2B5EF4-FFF2-40B4-BE49-F238E27FC236}">
                <a16:creationId xmlns:a16="http://schemas.microsoft.com/office/drawing/2014/main" xmlns="" id="{88AB88AE-0FAF-4A66-A201-FD48167B66FD}"/>
              </a:ext>
            </a:extLst>
          </p:cNvPr>
          <p:cNvPicPr>
            <a:picLocks noGrp="1" noChangeAspect="1"/>
          </p:cNvPicPr>
          <p:nvPr>
            <p:ph idx="1"/>
          </p:nvPr>
        </p:nvPicPr>
        <p:blipFill rotWithShape="1">
          <a:blip r:embed="rId3" cstate="print"/>
          <a:srcRect l="1229" t="2332" r="50189"/>
          <a:stretch/>
        </p:blipFill>
        <p:spPr>
          <a:xfrm>
            <a:off x="2362904" y="1511301"/>
            <a:ext cx="3729888" cy="4420372"/>
          </a:xfrm>
          <a:prstGeom prst="rect">
            <a:avLst/>
          </a:prstGeom>
        </p:spPr>
      </p:pic>
    </p:spTree>
    <p:extLst>
      <p:ext uri="{BB962C8B-B14F-4D97-AF65-F5344CB8AC3E}">
        <p14:creationId xmlns:p14="http://schemas.microsoft.com/office/powerpoint/2010/main" xmlns="" val="261967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8C282-0816-4A29-AA8F-1CA24BD763ED}"/>
              </a:ext>
            </a:extLst>
          </p:cNvPr>
          <p:cNvSpPr>
            <a:spLocks noGrp="1"/>
          </p:cNvSpPr>
          <p:nvPr>
            <p:ph type="title"/>
          </p:nvPr>
        </p:nvSpPr>
        <p:spPr/>
        <p:txBody>
          <a:bodyPr>
            <a:normAutofit fontScale="90000"/>
          </a:bodyPr>
          <a:lstStyle/>
          <a:p>
            <a:pPr algn="ctr"/>
            <a:r>
              <a:rPr lang="en-US" sz="4000" dirty="0">
                <a:latin typeface="+mn-lt"/>
              </a:rPr>
              <a:t>Pemphigus treatment: Through the ages</a:t>
            </a:r>
          </a:p>
        </p:txBody>
      </p:sp>
      <p:graphicFrame>
        <p:nvGraphicFramePr>
          <p:cNvPr id="6" name="Content Placeholder 5">
            <a:extLst>
              <a:ext uri="{FF2B5EF4-FFF2-40B4-BE49-F238E27FC236}">
                <a16:creationId xmlns:a16="http://schemas.microsoft.com/office/drawing/2014/main" xmlns="" id="{B21F54A6-4BC8-4731-9385-12222688A885}"/>
              </a:ext>
            </a:extLst>
          </p:cNvPr>
          <p:cNvGraphicFramePr>
            <a:graphicFrameLocks noGrp="1"/>
          </p:cNvGraphicFramePr>
          <p:nvPr>
            <p:ph idx="1"/>
          </p:nvPr>
        </p:nvGraphicFramePr>
        <p:xfrm>
          <a:off x="304800" y="1524001"/>
          <a:ext cx="8839199" cy="46482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xmlns="" id="{91B469F9-5730-4440-B7DF-78BCB6960F37}"/>
              </a:ext>
            </a:extLst>
          </p:cNvPr>
          <p:cNvSpPr txBox="1"/>
          <p:nvPr/>
        </p:nvSpPr>
        <p:spPr>
          <a:xfrm>
            <a:off x="1459992" y="5878752"/>
            <a:ext cx="7391400" cy="369332"/>
          </a:xfrm>
          <a:prstGeom prst="rect">
            <a:avLst/>
          </a:prstGeom>
          <a:noFill/>
        </p:spPr>
        <p:txBody>
          <a:bodyPr wrap="square" rtlCol="0">
            <a:spAutoFit/>
          </a:bodyPr>
          <a:lstStyle/>
          <a:p>
            <a:r>
              <a:rPr lang="en-US" dirty="0"/>
              <a:t>Steroids                            DCP</a:t>
            </a:r>
          </a:p>
        </p:txBody>
      </p:sp>
      <p:pic>
        <p:nvPicPr>
          <p:cNvPr id="4" name="Picture 3">
            <a:extLst>
              <a:ext uri="{FF2B5EF4-FFF2-40B4-BE49-F238E27FC236}">
                <a16:creationId xmlns:a16="http://schemas.microsoft.com/office/drawing/2014/main" xmlns="" id="{8D4FF379-1076-49FB-98BC-0EAAA7B56482}"/>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13272" b="20920"/>
          <a:stretch/>
        </p:blipFill>
        <p:spPr>
          <a:xfrm>
            <a:off x="4267200" y="3959481"/>
            <a:ext cx="1493907" cy="2212720"/>
          </a:xfrm>
          <a:prstGeom prst="rect">
            <a:avLst/>
          </a:prstGeom>
        </p:spPr>
      </p:pic>
      <p:sp>
        <p:nvSpPr>
          <p:cNvPr id="3" name="TextBox 2">
            <a:extLst>
              <a:ext uri="{FF2B5EF4-FFF2-40B4-BE49-F238E27FC236}">
                <a16:creationId xmlns:a16="http://schemas.microsoft.com/office/drawing/2014/main" xmlns="" id="{A348A4F6-9A57-4AE9-8463-D883D497BDB7}"/>
              </a:ext>
            </a:extLst>
          </p:cNvPr>
          <p:cNvSpPr txBox="1"/>
          <p:nvPr/>
        </p:nvSpPr>
        <p:spPr>
          <a:xfrm>
            <a:off x="3657600" y="2971800"/>
            <a:ext cx="685800" cy="323165"/>
          </a:xfrm>
          <a:prstGeom prst="rect">
            <a:avLst/>
          </a:prstGeom>
          <a:noFill/>
        </p:spPr>
        <p:txBody>
          <a:bodyPr wrap="square" rtlCol="0">
            <a:spAutoFit/>
          </a:bodyPr>
          <a:lstStyle/>
          <a:p>
            <a:r>
              <a:rPr lang="en-US" sz="1500" b="1" dirty="0"/>
              <a:t>1983</a:t>
            </a:r>
          </a:p>
        </p:txBody>
      </p:sp>
    </p:spTree>
    <p:extLst>
      <p:ext uri="{BB962C8B-B14F-4D97-AF65-F5344CB8AC3E}">
        <p14:creationId xmlns:p14="http://schemas.microsoft.com/office/powerpoint/2010/main" xmlns="" val="20847816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D3B4A6-60C9-4254-8BF4-5BFFFAC131F9}"/>
              </a:ext>
            </a:extLst>
          </p:cNvPr>
          <p:cNvSpPr>
            <a:spLocks noGrp="1"/>
          </p:cNvSpPr>
          <p:nvPr>
            <p:ph type="title"/>
          </p:nvPr>
        </p:nvSpPr>
        <p:spPr>
          <a:xfrm>
            <a:off x="-381001" y="144482"/>
            <a:ext cx="10210800" cy="1143000"/>
          </a:xfrm>
        </p:spPr>
        <p:txBody>
          <a:bodyPr>
            <a:normAutofit/>
          </a:bodyPr>
          <a:lstStyle/>
          <a:p>
            <a:r>
              <a:rPr lang="en-US" dirty="0"/>
              <a:t>Intralesional rituximab on scalp</a:t>
            </a:r>
          </a:p>
        </p:txBody>
      </p:sp>
      <p:sp>
        <p:nvSpPr>
          <p:cNvPr id="3" name="Rectangle 2">
            <a:extLst>
              <a:ext uri="{FF2B5EF4-FFF2-40B4-BE49-F238E27FC236}">
                <a16:creationId xmlns:a16="http://schemas.microsoft.com/office/drawing/2014/main" xmlns="" id="{A3C0F3B0-19E0-4A22-9438-2B4E14B6D97A}"/>
              </a:ext>
            </a:extLst>
          </p:cNvPr>
          <p:cNvSpPr/>
          <p:nvPr/>
        </p:nvSpPr>
        <p:spPr>
          <a:xfrm>
            <a:off x="152399" y="1828800"/>
            <a:ext cx="9143999" cy="4616648"/>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Given in outpatient setting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0.25 mg/cm</a:t>
            </a:r>
            <a:r>
              <a:rPr kumimoji="0" lang="en-US" sz="2800" b="1"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x  400 cm</a:t>
            </a:r>
            <a:r>
              <a:rPr kumimoji="0" lang="en-US" sz="2800" b="1" i="0" u="none" strike="noStrike" kern="1200" cap="none" spc="0" normalizeH="0" baseline="30000" noProof="0" dirty="0">
                <a:ln>
                  <a:noFill/>
                </a:ln>
                <a:solidFill>
                  <a:prstClr val="black"/>
                </a:solidFill>
                <a:effectLst/>
                <a:uLnTx/>
                <a:uFillTx/>
                <a:latin typeface="Calibri" panose="020F0502020204030204"/>
                <a:ea typeface="+mn-ea"/>
                <a:cs typeface="+mn-cs"/>
              </a:rPr>
              <a:t>2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100 mg dose</a:t>
            </a:r>
          </a:p>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2 doses fortnightly</a:t>
            </a:r>
          </a:p>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without premedication</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2800" b="1" dirty="0">
                <a:solidFill>
                  <a:prstClr val="black"/>
                </a:solidFill>
                <a:latin typeface="Calibri" panose="020F0502020204030204"/>
              </a:rPr>
              <a:t>Improvement started within 2w and </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2800" b="1" dirty="0">
                <a:solidFill>
                  <a:prstClr val="black"/>
                </a:solidFill>
                <a:latin typeface="Calibri" panose="020F0502020204030204"/>
              </a:rPr>
              <a:t>resolved after the 2</a:t>
            </a:r>
            <a:r>
              <a:rPr lang="en-US" sz="2800" b="1" baseline="30000" dirty="0">
                <a:solidFill>
                  <a:prstClr val="black"/>
                </a:solidFill>
                <a:latin typeface="Calibri" panose="020F0502020204030204"/>
              </a:rPr>
              <a:t>nd</a:t>
            </a:r>
            <a:r>
              <a:rPr lang="en-US" sz="2800" b="1" dirty="0">
                <a:solidFill>
                  <a:prstClr val="black"/>
                </a:solidFill>
                <a:latin typeface="Calibri" panose="020F0502020204030204"/>
              </a:rPr>
              <a:t> dose</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6129595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7E6E4F-B16C-4FAE-A3B3-D74CBE2263B8}"/>
              </a:ext>
            </a:extLst>
          </p:cNvPr>
          <p:cNvSpPr>
            <a:spLocks noGrp="1"/>
          </p:cNvSpPr>
          <p:nvPr>
            <p:ph type="title"/>
          </p:nvPr>
        </p:nvSpPr>
        <p:spPr>
          <a:xfrm>
            <a:off x="457200" y="360163"/>
            <a:ext cx="7886700" cy="994172"/>
          </a:xfrm>
        </p:spPr>
        <p:txBody>
          <a:bodyPr>
            <a:normAutofit/>
          </a:bodyPr>
          <a:lstStyle/>
          <a:p>
            <a:pPr algn="ctr"/>
            <a:r>
              <a:rPr lang="en-US" sz="4000" dirty="0"/>
              <a:t>After intralesional rituximab</a:t>
            </a:r>
          </a:p>
        </p:txBody>
      </p:sp>
      <p:pic>
        <p:nvPicPr>
          <p:cNvPr id="4" name="Content Placeholder 3">
            <a:extLst>
              <a:ext uri="{FF2B5EF4-FFF2-40B4-BE49-F238E27FC236}">
                <a16:creationId xmlns:a16="http://schemas.microsoft.com/office/drawing/2014/main" xmlns="" id="{7FE62A76-95AD-46CF-BFDA-C759416A9E27}"/>
              </a:ext>
            </a:extLst>
          </p:cNvPr>
          <p:cNvPicPr>
            <a:picLocks noGrp="1" noChangeAspect="1"/>
          </p:cNvPicPr>
          <p:nvPr>
            <p:ph idx="1"/>
          </p:nvPr>
        </p:nvPicPr>
        <p:blipFill rotWithShape="1">
          <a:blip r:embed="rId3" cstate="print"/>
          <a:srcRect l="50670" t="1445" r="462" b="1225"/>
          <a:stretch/>
        </p:blipFill>
        <p:spPr>
          <a:xfrm>
            <a:off x="2438400" y="1241424"/>
            <a:ext cx="3726314" cy="4375151"/>
          </a:xfrm>
          <a:prstGeom prst="rect">
            <a:avLst/>
          </a:prstGeom>
        </p:spPr>
      </p:pic>
      <p:sp>
        <p:nvSpPr>
          <p:cNvPr id="3" name="Rectangle 2">
            <a:extLst>
              <a:ext uri="{FF2B5EF4-FFF2-40B4-BE49-F238E27FC236}">
                <a16:creationId xmlns:a16="http://schemas.microsoft.com/office/drawing/2014/main" xmlns="" id="{9B79BC4D-33D1-4246-9AD3-224395E89C63}"/>
              </a:ext>
            </a:extLst>
          </p:cNvPr>
          <p:cNvSpPr/>
          <p:nvPr/>
        </p:nvSpPr>
        <p:spPr>
          <a:xfrm>
            <a:off x="609600" y="5791200"/>
            <a:ext cx="8229600" cy="830997"/>
          </a:xfrm>
          <a:prstGeom prst="rect">
            <a:avLst/>
          </a:prstGeom>
        </p:spPr>
        <p:txBody>
          <a:bodyPr wrap="square">
            <a:spAutoFit/>
          </a:bodyPr>
          <a:lstStyle/>
          <a:p>
            <a:pPr lvl="0" defTabSz="685800">
              <a:defRPr/>
            </a:pPr>
            <a:r>
              <a:rPr lang="en-US" sz="2400" b="1" dirty="0">
                <a:solidFill>
                  <a:prstClr val="black"/>
                </a:solidFill>
              </a:rPr>
              <a:t>This first time report hereto of IL rituximab in cutaneous lesions </a:t>
            </a:r>
          </a:p>
          <a:p>
            <a:pPr lvl="0" defTabSz="685800">
              <a:defRPr/>
            </a:pPr>
            <a:r>
              <a:rPr lang="en-US" sz="2400" b="1" dirty="0">
                <a:solidFill>
                  <a:prstClr val="black"/>
                </a:solidFill>
              </a:rPr>
              <a:t>---under publication process in IJDVL</a:t>
            </a:r>
          </a:p>
        </p:txBody>
      </p:sp>
    </p:spTree>
    <p:extLst>
      <p:ext uri="{BB962C8B-B14F-4D97-AF65-F5344CB8AC3E}">
        <p14:creationId xmlns:p14="http://schemas.microsoft.com/office/powerpoint/2010/main" xmlns="" val="23167835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1C9DE1-3932-42A7-999A-1A7ACFB42382}"/>
              </a:ext>
            </a:extLst>
          </p:cNvPr>
          <p:cNvSpPr>
            <a:spLocks noGrp="1"/>
          </p:cNvSpPr>
          <p:nvPr>
            <p:ph type="title"/>
          </p:nvPr>
        </p:nvSpPr>
        <p:spPr>
          <a:xfrm>
            <a:off x="228600" y="481012"/>
            <a:ext cx="7886700" cy="994172"/>
          </a:xfrm>
        </p:spPr>
        <p:txBody>
          <a:bodyPr>
            <a:normAutofit fontScale="90000"/>
          </a:bodyPr>
          <a:lstStyle/>
          <a:p>
            <a:pPr algn="ctr"/>
            <a:r>
              <a:rPr lang="en-US" dirty="0"/>
              <a:t>  </a:t>
            </a:r>
            <a:r>
              <a:rPr lang="en-US" dirty="0">
                <a:solidFill>
                  <a:schemeClr val="tx2"/>
                </a:solidFill>
              </a:rPr>
              <a:t>Demographic data</a:t>
            </a:r>
            <a:br>
              <a:rPr lang="en-US" dirty="0">
                <a:solidFill>
                  <a:schemeClr val="tx2"/>
                </a:solidFill>
              </a:rPr>
            </a:br>
            <a:r>
              <a:rPr lang="en-US" dirty="0">
                <a:solidFill>
                  <a:schemeClr val="tx2"/>
                </a:solidFill>
              </a:rPr>
              <a:t>Sex                                       Age</a:t>
            </a:r>
          </a:p>
        </p:txBody>
      </p:sp>
      <p:graphicFrame>
        <p:nvGraphicFramePr>
          <p:cNvPr id="6" name="Content Placeholder 5">
            <a:extLst>
              <a:ext uri="{FF2B5EF4-FFF2-40B4-BE49-F238E27FC236}">
                <a16:creationId xmlns:a16="http://schemas.microsoft.com/office/drawing/2014/main" xmlns="" id="{FEC28DB9-CA1E-4095-A8C4-C1FCBA6EBB8D}"/>
              </a:ext>
            </a:extLst>
          </p:cNvPr>
          <p:cNvGraphicFramePr>
            <a:graphicFrameLocks noGrp="1"/>
          </p:cNvGraphicFramePr>
          <p:nvPr>
            <p:ph idx="1"/>
            <p:extLst>
              <p:ext uri="{D42A27DB-BD31-4B8C-83A1-F6EECF244321}">
                <p14:modId xmlns:p14="http://schemas.microsoft.com/office/powerpoint/2010/main" xmlns="" val="2752311037"/>
              </p:ext>
            </p:extLst>
          </p:nvPr>
        </p:nvGraphicFramePr>
        <p:xfrm>
          <a:off x="228600" y="1828800"/>
          <a:ext cx="2574235" cy="4876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xmlns="" id="{83FCF40E-AA7C-416F-9C7D-C31FDCCD1EAD}"/>
              </a:ext>
            </a:extLst>
          </p:cNvPr>
          <p:cNvGraphicFramePr/>
          <p:nvPr>
            <p:extLst>
              <p:ext uri="{D42A27DB-BD31-4B8C-83A1-F6EECF244321}">
                <p14:modId xmlns:p14="http://schemas.microsoft.com/office/powerpoint/2010/main" xmlns="" val="3208957206"/>
              </p:ext>
            </p:extLst>
          </p:nvPr>
        </p:nvGraphicFramePr>
        <p:xfrm>
          <a:off x="3007359" y="1828800"/>
          <a:ext cx="6121401" cy="3907631"/>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xmlns="" id="{A56B48DE-2AD0-4124-8D44-FEB6F51876D9}"/>
              </a:ext>
            </a:extLst>
          </p:cNvPr>
          <p:cNvSpPr txBox="1"/>
          <p:nvPr/>
        </p:nvSpPr>
        <p:spPr>
          <a:xfrm>
            <a:off x="5105400" y="6258580"/>
            <a:ext cx="3352800" cy="523220"/>
          </a:xfrm>
          <a:prstGeom prst="rect">
            <a:avLst/>
          </a:prstGeom>
          <a:noFill/>
        </p:spPr>
        <p:txBody>
          <a:bodyPr wrap="square" rtlCol="0">
            <a:spAutoFit/>
          </a:bodyPr>
          <a:lstStyle/>
          <a:p>
            <a:pPr defTabSz="685800"/>
            <a:r>
              <a:rPr lang="en-US" sz="2800" dirty="0">
                <a:solidFill>
                  <a:prstClr val="black"/>
                </a:solidFill>
                <a:latin typeface="Calibri" panose="020F0502020204030204"/>
              </a:rPr>
              <a:t>Mean age= 41 years</a:t>
            </a:r>
          </a:p>
        </p:txBody>
      </p:sp>
    </p:spTree>
    <p:extLst>
      <p:ext uri="{BB962C8B-B14F-4D97-AF65-F5344CB8AC3E}">
        <p14:creationId xmlns:p14="http://schemas.microsoft.com/office/powerpoint/2010/main" xmlns="" val="29511611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3F487B-E029-42BD-BDFE-B1EFF1FCED71}"/>
              </a:ext>
            </a:extLst>
          </p:cNvPr>
          <p:cNvSpPr>
            <a:spLocks noGrp="1"/>
          </p:cNvSpPr>
          <p:nvPr>
            <p:ph type="title"/>
          </p:nvPr>
        </p:nvSpPr>
        <p:spPr/>
        <p:txBody>
          <a:bodyPr>
            <a:normAutofit/>
          </a:bodyPr>
          <a:lstStyle/>
          <a:p>
            <a:r>
              <a:rPr lang="en-US" sz="4000" dirty="0">
                <a:solidFill>
                  <a:schemeClr val="tx2"/>
                </a:solidFill>
              </a:rPr>
              <a:t>Age of onset</a:t>
            </a:r>
          </a:p>
        </p:txBody>
      </p:sp>
      <p:sp>
        <p:nvSpPr>
          <p:cNvPr id="3" name="Content Placeholder 2">
            <a:extLst>
              <a:ext uri="{FF2B5EF4-FFF2-40B4-BE49-F238E27FC236}">
                <a16:creationId xmlns:a16="http://schemas.microsoft.com/office/drawing/2014/main" xmlns="" id="{A2A16639-6C8F-4E7F-BBFD-155E105BFE47}"/>
              </a:ext>
            </a:extLst>
          </p:cNvPr>
          <p:cNvSpPr>
            <a:spLocks noGrp="1"/>
          </p:cNvSpPr>
          <p:nvPr>
            <p:ph idx="1"/>
          </p:nvPr>
        </p:nvSpPr>
        <p:spPr/>
        <p:txBody>
          <a:bodyPr/>
          <a:lstStyle/>
          <a:p>
            <a:pPr marL="0" indent="0" algn="ctr">
              <a:buNone/>
            </a:pPr>
            <a:endParaRPr lang="en-US" dirty="0"/>
          </a:p>
          <a:p>
            <a:pPr marL="0" indent="0" algn="ctr">
              <a:buNone/>
            </a:pPr>
            <a:r>
              <a:rPr lang="en-US" dirty="0"/>
              <a:t>In this case series, </a:t>
            </a:r>
          </a:p>
          <a:p>
            <a:pPr marL="0" indent="0" algn="ctr">
              <a:buNone/>
            </a:pPr>
            <a:r>
              <a:rPr lang="en-US" b="1" dirty="0"/>
              <a:t>2/3</a:t>
            </a:r>
            <a:r>
              <a:rPr lang="en-US" b="1" baseline="30000" dirty="0"/>
              <a:t>rd</a:t>
            </a:r>
            <a:r>
              <a:rPr lang="en-US" b="1" dirty="0"/>
              <a:t> had disease onset before 40 y</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xmlns="" val="18665568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2D9C3C-EC9C-4ECD-87CE-EFC92A6AF6CF}"/>
              </a:ext>
            </a:extLst>
          </p:cNvPr>
          <p:cNvSpPr>
            <a:spLocks noGrp="1"/>
          </p:cNvSpPr>
          <p:nvPr>
            <p:ph type="title"/>
          </p:nvPr>
        </p:nvSpPr>
        <p:spPr/>
        <p:txBody>
          <a:bodyPr/>
          <a:lstStyle/>
          <a:p>
            <a:r>
              <a:rPr lang="en-US" dirty="0">
                <a:solidFill>
                  <a:schemeClr val="tx2"/>
                </a:solidFill>
              </a:rPr>
              <a:t>Duration of disease</a:t>
            </a:r>
          </a:p>
        </p:txBody>
      </p:sp>
      <p:graphicFrame>
        <p:nvGraphicFramePr>
          <p:cNvPr id="6" name="Content Placeholder 5">
            <a:extLst>
              <a:ext uri="{FF2B5EF4-FFF2-40B4-BE49-F238E27FC236}">
                <a16:creationId xmlns:a16="http://schemas.microsoft.com/office/drawing/2014/main" xmlns="" id="{A545193C-20D0-4E71-82FD-83D3B1D3112E}"/>
              </a:ext>
            </a:extLst>
          </p:cNvPr>
          <p:cNvGraphicFramePr>
            <a:graphicFrameLocks noGrp="1"/>
          </p:cNvGraphicFramePr>
          <p:nvPr>
            <p:ph idx="1"/>
            <p:extLst>
              <p:ext uri="{D42A27DB-BD31-4B8C-83A1-F6EECF244321}">
                <p14:modId xmlns:p14="http://schemas.microsoft.com/office/powerpoint/2010/main" xmlns="" val="3806247929"/>
              </p:ext>
            </p:extLst>
          </p:nvPr>
        </p:nvGraphicFramePr>
        <p:xfrm>
          <a:off x="304800" y="1292352"/>
          <a:ext cx="8382000" cy="5410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20685088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3C77DF-186A-4AD8-9C65-0D1FDA2D7EA2}"/>
              </a:ext>
            </a:extLst>
          </p:cNvPr>
          <p:cNvSpPr>
            <a:spLocks noGrp="1"/>
          </p:cNvSpPr>
          <p:nvPr>
            <p:ph type="title"/>
          </p:nvPr>
        </p:nvSpPr>
        <p:spPr/>
        <p:txBody>
          <a:bodyPr>
            <a:normAutofit/>
          </a:bodyPr>
          <a:lstStyle/>
          <a:p>
            <a:pPr algn="ctr"/>
            <a:r>
              <a:rPr lang="en-US" sz="4000" dirty="0">
                <a:solidFill>
                  <a:schemeClr val="tx2"/>
                </a:solidFill>
              </a:rPr>
              <a:t>Indications for rituximab</a:t>
            </a:r>
          </a:p>
        </p:txBody>
      </p:sp>
      <p:graphicFrame>
        <p:nvGraphicFramePr>
          <p:cNvPr id="6" name="Content Placeholder 5">
            <a:extLst>
              <a:ext uri="{FF2B5EF4-FFF2-40B4-BE49-F238E27FC236}">
                <a16:creationId xmlns:a16="http://schemas.microsoft.com/office/drawing/2014/main" xmlns="" id="{C586C4C5-D68F-4589-BA58-8028AF7E179E}"/>
              </a:ext>
            </a:extLst>
          </p:cNvPr>
          <p:cNvGraphicFramePr>
            <a:graphicFrameLocks noGrp="1"/>
          </p:cNvGraphicFramePr>
          <p:nvPr>
            <p:ph idx="1"/>
            <p:extLst>
              <p:ext uri="{D42A27DB-BD31-4B8C-83A1-F6EECF244321}">
                <p14:modId xmlns:p14="http://schemas.microsoft.com/office/powerpoint/2010/main" xmlns="" val="1525334112"/>
              </p:ext>
            </p:extLst>
          </p:nvPr>
        </p:nvGraphicFramePr>
        <p:xfrm>
          <a:off x="0" y="1600200"/>
          <a:ext cx="9144000" cy="49831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2260217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C58A32-073E-4806-BAEF-808376990B71}"/>
              </a:ext>
            </a:extLst>
          </p:cNvPr>
          <p:cNvSpPr>
            <a:spLocks noGrp="1"/>
          </p:cNvSpPr>
          <p:nvPr>
            <p:ph type="title"/>
          </p:nvPr>
        </p:nvSpPr>
        <p:spPr>
          <a:xfrm>
            <a:off x="304800" y="220151"/>
            <a:ext cx="7886700" cy="994172"/>
          </a:xfrm>
        </p:spPr>
        <p:txBody>
          <a:bodyPr>
            <a:normAutofit/>
          </a:bodyPr>
          <a:lstStyle/>
          <a:p>
            <a:pPr algn="ctr"/>
            <a:r>
              <a:rPr lang="en-US" sz="4000" dirty="0">
                <a:solidFill>
                  <a:schemeClr val="tx2"/>
                </a:solidFill>
                <a:latin typeface="+mn-lt"/>
              </a:rPr>
              <a:t>Adverse effects</a:t>
            </a:r>
          </a:p>
        </p:txBody>
      </p:sp>
      <p:sp>
        <p:nvSpPr>
          <p:cNvPr id="3" name="Content Placeholder 2">
            <a:extLst>
              <a:ext uri="{FF2B5EF4-FFF2-40B4-BE49-F238E27FC236}">
                <a16:creationId xmlns:a16="http://schemas.microsoft.com/office/drawing/2014/main" xmlns="" id="{6CFED7D6-CA0F-4AF7-9DC3-55BE03F23D24}"/>
              </a:ext>
            </a:extLst>
          </p:cNvPr>
          <p:cNvSpPr>
            <a:spLocks noGrp="1"/>
          </p:cNvSpPr>
          <p:nvPr>
            <p:ph idx="1"/>
          </p:nvPr>
        </p:nvSpPr>
        <p:spPr>
          <a:xfrm>
            <a:off x="304800" y="1447800"/>
            <a:ext cx="8210550" cy="3726705"/>
          </a:xfrm>
        </p:spPr>
        <p:txBody>
          <a:bodyPr>
            <a:noAutofit/>
          </a:bodyPr>
          <a:lstStyle/>
          <a:p>
            <a:pPr marL="0" indent="0">
              <a:buNone/>
            </a:pPr>
            <a:endParaRPr lang="en-US" sz="2800" dirty="0"/>
          </a:p>
          <a:p>
            <a:pPr marL="0" indent="0">
              <a:buNone/>
            </a:pPr>
            <a:r>
              <a:rPr lang="en-US" sz="2800" b="1" dirty="0"/>
              <a:t>Infusion reaction – 3 (17.6%)</a:t>
            </a:r>
            <a:endParaRPr lang="en-US" sz="2800" dirty="0"/>
          </a:p>
          <a:p>
            <a:pPr marL="0" indent="0">
              <a:buNone/>
            </a:pPr>
            <a:endParaRPr lang="en-US" sz="2800" dirty="0"/>
          </a:p>
          <a:p>
            <a:pPr marL="0" indent="0">
              <a:buNone/>
            </a:pPr>
            <a:endParaRPr lang="en-US" sz="2800" dirty="0"/>
          </a:p>
          <a:p>
            <a:pPr marL="0" indent="0">
              <a:buNone/>
            </a:pPr>
            <a:r>
              <a:rPr lang="en-US" sz="2800" b="1" dirty="0"/>
              <a:t>Infection-1 (5.8%)</a:t>
            </a:r>
          </a:p>
          <a:p>
            <a:pPr>
              <a:buFontTx/>
              <a:buChar char="-"/>
            </a:pPr>
            <a:r>
              <a:rPr lang="en-US" sz="2800" dirty="0"/>
              <a:t>Episcleritis  </a:t>
            </a:r>
          </a:p>
          <a:p>
            <a:pPr>
              <a:buFontTx/>
              <a:buChar char="-"/>
            </a:pPr>
            <a:r>
              <a:rPr lang="en-US" sz="2800" dirty="0"/>
              <a:t>HSV</a:t>
            </a:r>
          </a:p>
          <a:p>
            <a:pPr>
              <a:buFontTx/>
              <a:buChar char="-"/>
            </a:pPr>
            <a:r>
              <a:rPr lang="en-US" sz="2800" dirty="0"/>
              <a:t>Candidiasis</a:t>
            </a:r>
          </a:p>
          <a:p>
            <a:pPr marL="0" indent="0">
              <a:buNone/>
            </a:pPr>
            <a:endParaRPr lang="en-US" sz="2800" dirty="0"/>
          </a:p>
          <a:p>
            <a:pPr marL="0" indent="0">
              <a:buNone/>
            </a:pPr>
            <a:r>
              <a:rPr lang="en-US" sz="2800" b="1" dirty="0" err="1"/>
              <a:t>Acneform</a:t>
            </a:r>
            <a:r>
              <a:rPr lang="en-US" sz="2800" b="1" dirty="0"/>
              <a:t> eruptions- 1 (5.8%)</a:t>
            </a:r>
            <a:endParaRPr lang="en-US" sz="2800" dirty="0"/>
          </a:p>
        </p:txBody>
      </p:sp>
      <p:pic>
        <p:nvPicPr>
          <p:cNvPr id="6" name="Picture 5">
            <a:extLst>
              <a:ext uri="{FF2B5EF4-FFF2-40B4-BE49-F238E27FC236}">
                <a16:creationId xmlns:a16="http://schemas.microsoft.com/office/drawing/2014/main" xmlns="" id="{E4AF8CF2-41E3-45C3-875B-B39CC898C66C}"/>
              </a:ext>
            </a:extLst>
          </p:cNvPr>
          <p:cNvPicPr>
            <a:picLocks noChangeAspect="1"/>
          </p:cNvPicPr>
          <p:nvPr/>
        </p:nvPicPr>
        <p:blipFill>
          <a:blip r:embed="rId3"/>
          <a:stretch>
            <a:fillRect/>
          </a:stretch>
        </p:blipFill>
        <p:spPr>
          <a:xfrm>
            <a:off x="5752141" y="1911001"/>
            <a:ext cx="2875728" cy="3994067"/>
          </a:xfrm>
          <a:prstGeom prst="rect">
            <a:avLst/>
          </a:prstGeom>
        </p:spPr>
      </p:pic>
    </p:spTree>
    <p:extLst>
      <p:ext uri="{BB962C8B-B14F-4D97-AF65-F5344CB8AC3E}">
        <p14:creationId xmlns:p14="http://schemas.microsoft.com/office/powerpoint/2010/main" xmlns="" val="16708916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xmlns="" id="{6EB5BB27-5CE4-4599-A65A-89DE5F46655D}"/>
              </a:ext>
            </a:extLst>
          </p:cNvPr>
          <p:cNvGraphicFramePr>
            <a:graphicFrameLocks noGrp="1"/>
          </p:cNvGraphicFramePr>
          <p:nvPr>
            <p:ph idx="1"/>
            <p:extLst>
              <p:ext uri="{D42A27DB-BD31-4B8C-83A1-F6EECF244321}">
                <p14:modId xmlns:p14="http://schemas.microsoft.com/office/powerpoint/2010/main" xmlns="" val="2757088953"/>
              </p:ext>
            </p:extLst>
          </p:nvPr>
        </p:nvGraphicFramePr>
        <p:xfrm>
          <a:off x="368064" y="633632"/>
          <a:ext cx="8618220" cy="6301582"/>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xmlns="" id="{424ED903-60F0-4D02-A9CD-950F24A9B846}"/>
              </a:ext>
            </a:extLst>
          </p:cNvPr>
          <p:cNvSpPr>
            <a:spLocks noGrp="1"/>
          </p:cNvSpPr>
          <p:nvPr>
            <p:ph type="title"/>
          </p:nvPr>
        </p:nvSpPr>
        <p:spPr>
          <a:xfrm>
            <a:off x="442669" y="62132"/>
            <a:ext cx="8229600" cy="1143000"/>
          </a:xfrm>
        </p:spPr>
        <p:txBody>
          <a:bodyPr/>
          <a:lstStyle/>
          <a:p>
            <a:r>
              <a:rPr lang="en-US" dirty="0">
                <a:solidFill>
                  <a:schemeClr val="tx2"/>
                </a:solidFill>
              </a:rPr>
              <a:t>Follow up- Remission</a:t>
            </a:r>
          </a:p>
        </p:txBody>
      </p:sp>
      <p:sp>
        <p:nvSpPr>
          <p:cNvPr id="6" name="Content Placeholder 2">
            <a:extLst>
              <a:ext uri="{FF2B5EF4-FFF2-40B4-BE49-F238E27FC236}">
                <a16:creationId xmlns:a16="http://schemas.microsoft.com/office/drawing/2014/main" xmlns="" id="{0CCE0081-BCE8-4CEE-8E63-A912F20DA796}"/>
              </a:ext>
            </a:extLst>
          </p:cNvPr>
          <p:cNvSpPr txBox="1">
            <a:spLocks/>
          </p:cNvSpPr>
          <p:nvPr/>
        </p:nvSpPr>
        <p:spPr>
          <a:xfrm>
            <a:off x="335280" y="1038409"/>
            <a:ext cx="8382000" cy="4830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400" dirty="0"/>
          </a:p>
        </p:txBody>
      </p:sp>
      <p:sp>
        <p:nvSpPr>
          <p:cNvPr id="7" name="TextBox 6">
            <a:extLst>
              <a:ext uri="{FF2B5EF4-FFF2-40B4-BE49-F238E27FC236}">
                <a16:creationId xmlns:a16="http://schemas.microsoft.com/office/drawing/2014/main" xmlns="" id="{33865ECA-79B7-4A16-A9DB-C227E5BED067}"/>
              </a:ext>
            </a:extLst>
          </p:cNvPr>
          <p:cNvSpPr txBox="1"/>
          <p:nvPr/>
        </p:nvSpPr>
        <p:spPr>
          <a:xfrm>
            <a:off x="2057400" y="2286000"/>
            <a:ext cx="990600" cy="369332"/>
          </a:xfrm>
          <a:prstGeom prst="rect">
            <a:avLst/>
          </a:prstGeom>
          <a:solidFill>
            <a:schemeClr val="bg1"/>
          </a:solidFill>
          <a:ln w="53975">
            <a:solidFill>
              <a:schemeClr val="accent1"/>
            </a:solidFill>
          </a:ln>
        </p:spPr>
        <p:txBody>
          <a:bodyPr wrap="square" rtlCol="0">
            <a:spAutoFit/>
          </a:bodyPr>
          <a:lstStyle/>
          <a:p>
            <a:r>
              <a:rPr lang="en-US" dirty="0"/>
              <a:t>&lt; 6m (6)</a:t>
            </a:r>
          </a:p>
        </p:txBody>
      </p:sp>
      <p:sp>
        <p:nvSpPr>
          <p:cNvPr id="8" name="TextBox 7">
            <a:extLst>
              <a:ext uri="{FF2B5EF4-FFF2-40B4-BE49-F238E27FC236}">
                <a16:creationId xmlns:a16="http://schemas.microsoft.com/office/drawing/2014/main" xmlns="" id="{D7127904-D20E-425D-8130-63CDEBA4117E}"/>
              </a:ext>
            </a:extLst>
          </p:cNvPr>
          <p:cNvSpPr txBox="1"/>
          <p:nvPr/>
        </p:nvSpPr>
        <p:spPr>
          <a:xfrm>
            <a:off x="4876802" y="1981200"/>
            <a:ext cx="1295400" cy="369332"/>
          </a:xfrm>
          <a:prstGeom prst="rect">
            <a:avLst/>
          </a:prstGeom>
          <a:solidFill>
            <a:schemeClr val="bg1"/>
          </a:solidFill>
          <a:ln w="53975">
            <a:solidFill>
              <a:schemeClr val="accent2"/>
            </a:solidFill>
          </a:ln>
        </p:spPr>
        <p:txBody>
          <a:bodyPr wrap="square" rtlCol="0">
            <a:spAutoFit/>
          </a:bodyPr>
          <a:lstStyle/>
          <a:p>
            <a:r>
              <a:rPr lang="en-US" dirty="0"/>
              <a:t>6 m- 1 y (5)</a:t>
            </a:r>
          </a:p>
        </p:txBody>
      </p:sp>
      <p:sp>
        <p:nvSpPr>
          <p:cNvPr id="9" name="TextBox 8">
            <a:extLst>
              <a:ext uri="{FF2B5EF4-FFF2-40B4-BE49-F238E27FC236}">
                <a16:creationId xmlns:a16="http://schemas.microsoft.com/office/drawing/2014/main" xmlns="" id="{7656BA55-364F-4974-9BD6-9247BB82BADC}"/>
              </a:ext>
            </a:extLst>
          </p:cNvPr>
          <p:cNvSpPr txBox="1"/>
          <p:nvPr/>
        </p:nvSpPr>
        <p:spPr>
          <a:xfrm>
            <a:off x="6019800" y="3048000"/>
            <a:ext cx="1295399" cy="369332"/>
          </a:xfrm>
          <a:prstGeom prst="rect">
            <a:avLst/>
          </a:prstGeom>
          <a:solidFill>
            <a:schemeClr val="bg1"/>
          </a:solidFill>
          <a:ln w="53975">
            <a:solidFill>
              <a:schemeClr val="accent3"/>
            </a:solidFill>
          </a:ln>
        </p:spPr>
        <p:txBody>
          <a:bodyPr wrap="square" rtlCol="0">
            <a:spAutoFit/>
          </a:bodyPr>
          <a:lstStyle/>
          <a:p>
            <a:r>
              <a:rPr lang="en-US" dirty="0"/>
              <a:t>1 y – 4 y (2)</a:t>
            </a:r>
          </a:p>
        </p:txBody>
      </p:sp>
      <p:sp>
        <p:nvSpPr>
          <p:cNvPr id="10" name="TextBox 9">
            <a:extLst>
              <a:ext uri="{FF2B5EF4-FFF2-40B4-BE49-F238E27FC236}">
                <a16:creationId xmlns:a16="http://schemas.microsoft.com/office/drawing/2014/main" xmlns="" id="{760EC522-CA8F-4CE2-BCE4-258C73F9F756}"/>
              </a:ext>
            </a:extLst>
          </p:cNvPr>
          <p:cNvSpPr txBox="1"/>
          <p:nvPr/>
        </p:nvSpPr>
        <p:spPr>
          <a:xfrm>
            <a:off x="4053840" y="3581400"/>
            <a:ext cx="944880" cy="369332"/>
          </a:xfrm>
          <a:prstGeom prst="rect">
            <a:avLst/>
          </a:prstGeom>
          <a:solidFill>
            <a:schemeClr val="bg1"/>
          </a:solidFill>
          <a:ln w="53975">
            <a:solidFill>
              <a:schemeClr val="accent4">
                <a:lumMod val="75000"/>
              </a:schemeClr>
            </a:solidFill>
          </a:ln>
        </p:spPr>
        <p:txBody>
          <a:bodyPr wrap="square" rtlCol="0">
            <a:spAutoFit/>
          </a:bodyPr>
          <a:lstStyle/>
          <a:p>
            <a:r>
              <a:rPr lang="en-US" dirty="0"/>
              <a:t>&gt; 4 y (4)</a:t>
            </a:r>
          </a:p>
        </p:txBody>
      </p:sp>
      <p:sp>
        <p:nvSpPr>
          <p:cNvPr id="11" name="TextBox 10">
            <a:extLst>
              <a:ext uri="{FF2B5EF4-FFF2-40B4-BE49-F238E27FC236}">
                <a16:creationId xmlns:a16="http://schemas.microsoft.com/office/drawing/2014/main" xmlns="" id="{BF23C0D7-6953-4451-B301-FCBF4FDEA421}"/>
              </a:ext>
            </a:extLst>
          </p:cNvPr>
          <p:cNvSpPr txBox="1"/>
          <p:nvPr/>
        </p:nvSpPr>
        <p:spPr>
          <a:xfrm>
            <a:off x="2133600" y="5701973"/>
            <a:ext cx="6172200" cy="1200329"/>
          </a:xfrm>
          <a:prstGeom prst="rect">
            <a:avLst/>
          </a:prstGeom>
          <a:noFill/>
        </p:spPr>
        <p:txBody>
          <a:bodyPr wrap="square" rtlCol="0">
            <a:spAutoFit/>
          </a:bodyPr>
          <a:lstStyle/>
          <a:p>
            <a:pPr lvl="0"/>
            <a:r>
              <a:rPr lang="en-US" sz="2400" dirty="0">
                <a:solidFill>
                  <a:prstClr val="black"/>
                </a:solidFill>
                <a:sym typeface="Wingdings" panose="05000000000000000000" pitchFamily="2" charset="2"/>
              </a:rPr>
              <a:t>Recalcitrant scalp lesion: </a:t>
            </a:r>
            <a:r>
              <a:rPr lang="en-US" sz="2400" b="1" dirty="0">
                <a:solidFill>
                  <a:prstClr val="black"/>
                </a:solidFill>
                <a:sym typeface="Wingdings" panose="05000000000000000000" pitchFamily="2" charset="2"/>
              </a:rPr>
              <a:t>1</a:t>
            </a:r>
            <a:r>
              <a:rPr lang="en-US" sz="2400" dirty="0">
                <a:solidFill>
                  <a:prstClr val="black"/>
                </a:solidFill>
                <a:sym typeface="Wingdings" panose="05000000000000000000" pitchFamily="2" charset="2"/>
              </a:rPr>
              <a:t>  IL</a:t>
            </a:r>
          </a:p>
          <a:p>
            <a:r>
              <a:rPr lang="en-US" sz="2400" dirty="0">
                <a:solidFill>
                  <a:prstClr val="black"/>
                </a:solidFill>
              </a:rPr>
              <a:t>Relapse: </a:t>
            </a:r>
            <a:r>
              <a:rPr lang="en-US" sz="2400" b="1" dirty="0">
                <a:solidFill>
                  <a:prstClr val="black"/>
                </a:solidFill>
              </a:rPr>
              <a:t>1</a:t>
            </a:r>
            <a:r>
              <a:rPr lang="en-US" sz="2400" dirty="0">
                <a:solidFill>
                  <a:prstClr val="black"/>
                </a:solidFill>
              </a:rPr>
              <a:t> after 16m of Ly  </a:t>
            </a:r>
            <a:r>
              <a:rPr lang="en-US" sz="2400" dirty="0">
                <a:solidFill>
                  <a:prstClr val="black"/>
                </a:solidFill>
                <a:sym typeface="Wingdings" panose="05000000000000000000" pitchFamily="2" charset="2"/>
              </a:rPr>
              <a:t> Low RA</a:t>
            </a:r>
          </a:p>
          <a:p>
            <a:pPr lvl="0"/>
            <a:endParaRPr lang="en-US" sz="2400" dirty="0">
              <a:solidFill>
                <a:prstClr val="black"/>
              </a:solidFill>
            </a:endParaRPr>
          </a:p>
        </p:txBody>
      </p:sp>
    </p:spTree>
    <p:extLst>
      <p:ext uri="{BB962C8B-B14F-4D97-AF65-F5344CB8AC3E}">
        <p14:creationId xmlns:p14="http://schemas.microsoft.com/office/powerpoint/2010/main" xmlns="" val="290562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B9E8CD-9177-42B2-822C-CBC17917336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0B2894C2-9751-4F35-85DC-F802D3DC0C88}"/>
              </a:ext>
            </a:extLst>
          </p:cNvPr>
          <p:cNvSpPr>
            <a:spLocks noGrp="1"/>
          </p:cNvSpPr>
          <p:nvPr>
            <p:ph idx="1"/>
          </p:nvPr>
        </p:nvSpPr>
        <p:spPr>
          <a:xfrm>
            <a:off x="434340" y="2438400"/>
            <a:ext cx="8229600" cy="4525963"/>
          </a:xfrm>
        </p:spPr>
        <p:txBody>
          <a:bodyPr>
            <a:normAutofit/>
          </a:bodyPr>
          <a:lstStyle/>
          <a:p>
            <a:pPr marL="0" indent="0" algn="ctr">
              <a:buNone/>
            </a:pPr>
            <a:r>
              <a:rPr lang="en-US" sz="6000" dirty="0"/>
              <a:t>Discussion</a:t>
            </a:r>
          </a:p>
        </p:txBody>
      </p:sp>
    </p:spTree>
    <p:extLst>
      <p:ext uri="{BB962C8B-B14F-4D97-AF65-F5344CB8AC3E}">
        <p14:creationId xmlns:p14="http://schemas.microsoft.com/office/powerpoint/2010/main" xmlns="" val="29886702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04A33C-CEF7-4733-8B11-1FB52AA26320}"/>
              </a:ext>
            </a:extLst>
          </p:cNvPr>
          <p:cNvSpPr>
            <a:spLocks noGrp="1"/>
          </p:cNvSpPr>
          <p:nvPr>
            <p:ph type="title"/>
          </p:nvPr>
        </p:nvSpPr>
        <p:spPr>
          <a:xfrm>
            <a:off x="628650" y="446824"/>
            <a:ext cx="7886700" cy="994172"/>
          </a:xfrm>
        </p:spPr>
        <p:txBody>
          <a:bodyPr>
            <a:normAutofit/>
          </a:bodyPr>
          <a:lstStyle/>
          <a:p>
            <a:pPr algn="ctr"/>
            <a:r>
              <a:rPr lang="en-US" sz="4000" dirty="0">
                <a:latin typeface="+mn-lt"/>
                <a:cs typeface="Calibri Light" panose="020F0302020204030204" pitchFamily="34" charset="0"/>
              </a:rPr>
              <a:t>Mechanism of action</a:t>
            </a:r>
          </a:p>
        </p:txBody>
      </p:sp>
      <p:sp>
        <p:nvSpPr>
          <p:cNvPr id="3" name="Content Placeholder 2">
            <a:extLst>
              <a:ext uri="{FF2B5EF4-FFF2-40B4-BE49-F238E27FC236}">
                <a16:creationId xmlns:a16="http://schemas.microsoft.com/office/drawing/2014/main" xmlns="" id="{258D886C-BB4E-4CC4-B666-4C0FBF36479C}"/>
              </a:ext>
            </a:extLst>
          </p:cNvPr>
          <p:cNvSpPr>
            <a:spLocks noGrp="1"/>
          </p:cNvSpPr>
          <p:nvPr>
            <p:ph idx="1"/>
          </p:nvPr>
        </p:nvSpPr>
        <p:spPr>
          <a:xfrm>
            <a:off x="457200" y="1431471"/>
            <a:ext cx="8686800" cy="3620351"/>
          </a:xfrm>
        </p:spPr>
        <p:txBody>
          <a:bodyPr>
            <a:noAutofit/>
          </a:bodyPr>
          <a:lstStyle/>
          <a:p>
            <a:pPr marL="0" indent="0" algn="ctr">
              <a:buNone/>
            </a:pPr>
            <a:r>
              <a:rPr lang="en-US" sz="2800" dirty="0"/>
              <a:t>Anti CD 20 </a:t>
            </a:r>
            <a:r>
              <a:rPr lang="en-US" sz="2800" dirty="0" err="1"/>
              <a:t>MAb</a:t>
            </a:r>
            <a:r>
              <a:rPr lang="en-US" sz="2800" dirty="0"/>
              <a:t>  </a:t>
            </a:r>
          </a:p>
          <a:p>
            <a:r>
              <a:rPr lang="en-US" sz="2800" dirty="0"/>
              <a:t>Complement-dependent cytolysis</a:t>
            </a:r>
          </a:p>
          <a:p>
            <a:r>
              <a:rPr lang="en-US" sz="2800" dirty="0"/>
              <a:t>ADCC</a:t>
            </a:r>
          </a:p>
          <a:p>
            <a:r>
              <a:rPr lang="en-US" sz="2800" dirty="0"/>
              <a:t>Apoptosis </a:t>
            </a:r>
          </a:p>
          <a:p>
            <a:pPr algn="ctr"/>
            <a:endParaRPr lang="en-US" sz="2800" dirty="0"/>
          </a:p>
          <a:p>
            <a:pPr algn="ctr"/>
            <a:endParaRPr lang="en-US" sz="2800" dirty="0"/>
          </a:p>
          <a:p>
            <a:pPr algn="ctr"/>
            <a:endParaRPr lang="en-US" sz="2800" dirty="0"/>
          </a:p>
          <a:p>
            <a:pPr marL="0" indent="0" algn="ctr">
              <a:buNone/>
            </a:pPr>
            <a:r>
              <a:rPr lang="en-US" sz="2800" dirty="0"/>
              <a:t> Depletion of mature B lymphocytes </a:t>
            </a:r>
          </a:p>
          <a:p>
            <a:pPr marL="0" indent="0" algn="ctr">
              <a:buNone/>
            </a:pPr>
            <a:r>
              <a:rPr lang="en-US" sz="2800" dirty="0"/>
              <a:t>sparing stem cells and pro B cells</a:t>
            </a:r>
          </a:p>
        </p:txBody>
      </p:sp>
      <p:sp>
        <p:nvSpPr>
          <p:cNvPr id="5" name="Arrow: Down 4">
            <a:extLst>
              <a:ext uri="{FF2B5EF4-FFF2-40B4-BE49-F238E27FC236}">
                <a16:creationId xmlns:a16="http://schemas.microsoft.com/office/drawing/2014/main" xmlns="" id="{31E580D0-4C96-416F-B867-E0FB9BE443F5}"/>
              </a:ext>
            </a:extLst>
          </p:cNvPr>
          <p:cNvSpPr/>
          <p:nvPr/>
        </p:nvSpPr>
        <p:spPr>
          <a:xfrm flipH="1">
            <a:off x="4307477" y="3581400"/>
            <a:ext cx="529046" cy="9941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Tree>
    <p:extLst>
      <p:ext uri="{BB962C8B-B14F-4D97-AF65-F5344CB8AC3E}">
        <p14:creationId xmlns:p14="http://schemas.microsoft.com/office/powerpoint/2010/main" xmlns="" val="3893855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8C282-0816-4A29-AA8F-1CA24BD763ED}"/>
              </a:ext>
            </a:extLst>
          </p:cNvPr>
          <p:cNvSpPr>
            <a:spLocks noGrp="1"/>
          </p:cNvSpPr>
          <p:nvPr>
            <p:ph type="title"/>
          </p:nvPr>
        </p:nvSpPr>
        <p:spPr/>
        <p:txBody>
          <a:bodyPr>
            <a:normAutofit fontScale="90000"/>
          </a:bodyPr>
          <a:lstStyle/>
          <a:p>
            <a:pPr algn="ctr"/>
            <a:r>
              <a:rPr lang="en-US" sz="4000" dirty="0">
                <a:latin typeface="+mn-lt"/>
              </a:rPr>
              <a:t>Pemphigus treatment: Through the ages</a:t>
            </a:r>
          </a:p>
        </p:txBody>
      </p:sp>
      <p:graphicFrame>
        <p:nvGraphicFramePr>
          <p:cNvPr id="6" name="Content Placeholder 5">
            <a:extLst>
              <a:ext uri="{FF2B5EF4-FFF2-40B4-BE49-F238E27FC236}">
                <a16:creationId xmlns:a16="http://schemas.microsoft.com/office/drawing/2014/main" xmlns="" id="{B21F54A6-4BC8-4731-9385-12222688A885}"/>
              </a:ext>
            </a:extLst>
          </p:cNvPr>
          <p:cNvGraphicFramePr>
            <a:graphicFrameLocks noGrp="1"/>
          </p:cNvGraphicFramePr>
          <p:nvPr>
            <p:ph idx="1"/>
          </p:nvPr>
        </p:nvGraphicFramePr>
        <p:xfrm>
          <a:off x="304800" y="1524001"/>
          <a:ext cx="8839199" cy="46482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xmlns="" id="{91B469F9-5730-4440-B7DF-78BCB6960F37}"/>
              </a:ext>
            </a:extLst>
          </p:cNvPr>
          <p:cNvSpPr txBox="1"/>
          <p:nvPr/>
        </p:nvSpPr>
        <p:spPr>
          <a:xfrm>
            <a:off x="1459992" y="5878752"/>
            <a:ext cx="7391400" cy="369332"/>
          </a:xfrm>
          <a:prstGeom prst="rect">
            <a:avLst/>
          </a:prstGeom>
          <a:noFill/>
        </p:spPr>
        <p:txBody>
          <a:bodyPr wrap="square" rtlCol="0">
            <a:spAutoFit/>
          </a:bodyPr>
          <a:lstStyle/>
          <a:p>
            <a:r>
              <a:rPr lang="en-US" dirty="0"/>
              <a:t>Steroids                            DCP                 Steroid sparing agents</a:t>
            </a:r>
          </a:p>
        </p:txBody>
      </p:sp>
    </p:spTree>
    <p:extLst>
      <p:ext uri="{BB962C8B-B14F-4D97-AF65-F5344CB8AC3E}">
        <p14:creationId xmlns:p14="http://schemas.microsoft.com/office/powerpoint/2010/main" xmlns="" val="34330613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A658DC-B4E6-4918-AD56-DD9D0FC2C132}"/>
              </a:ext>
            </a:extLst>
          </p:cNvPr>
          <p:cNvSpPr>
            <a:spLocks noGrp="1"/>
          </p:cNvSpPr>
          <p:nvPr>
            <p:ph type="title"/>
          </p:nvPr>
        </p:nvSpPr>
        <p:spPr>
          <a:xfrm>
            <a:off x="457200" y="236538"/>
            <a:ext cx="8229600" cy="1143000"/>
          </a:xfrm>
        </p:spPr>
        <p:txBody>
          <a:bodyPr>
            <a:normAutofit/>
          </a:bodyPr>
          <a:lstStyle/>
          <a:p>
            <a:pPr algn="ctr"/>
            <a:r>
              <a:rPr lang="en-US" sz="4000" dirty="0">
                <a:latin typeface="+mn-lt"/>
              </a:rPr>
              <a:t>Adverse effects</a:t>
            </a:r>
          </a:p>
        </p:txBody>
      </p:sp>
      <p:sp>
        <p:nvSpPr>
          <p:cNvPr id="3" name="Content Placeholder 2">
            <a:extLst>
              <a:ext uri="{FF2B5EF4-FFF2-40B4-BE49-F238E27FC236}">
                <a16:creationId xmlns:a16="http://schemas.microsoft.com/office/drawing/2014/main" xmlns="" id="{0B39B6B4-C902-4A0F-BA24-72EEA576CF4E}"/>
              </a:ext>
            </a:extLst>
          </p:cNvPr>
          <p:cNvSpPr>
            <a:spLocks noGrp="1"/>
          </p:cNvSpPr>
          <p:nvPr>
            <p:ph idx="1"/>
          </p:nvPr>
        </p:nvSpPr>
        <p:spPr>
          <a:xfrm>
            <a:off x="685800" y="1936052"/>
            <a:ext cx="3886200" cy="3263504"/>
          </a:xfrm>
        </p:spPr>
        <p:txBody>
          <a:bodyPr>
            <a:noAutofit/>
          </a:bodyPr>
          <a:lstStyle/>
          <a:p>
            <a:pPr marL="0" indent="0">
              <a:lnSpc>
                <a:spcPct val="150000"/>
              </a:lnSpc>
              <a:buNone/>
            </a:pPr>
            <a:r>
              <a:rPr lang="en-US" sz="2800" b="1" dirty="0"/>
              <a:t>        Common</a:t>
            </a:r>
          </a:p>
          <a:p>
            <a:pPr marL="0" indent="0">
              <a:lnSpc>
                <a:spcPct val="150000"/>
              </a:lnSpc>
              <a:buNone/>
            </a:pPr>
            <a:endParaRPr lang="en-US" sz="2800" dirty="0"/>
          </a:p>
          <a:p>
            <a:pPr>
              <a:lnSpc>
                <a:spcPct val="150000"/>
              </a:lnSpc>
            </a:pPr>
            <a:r>
              <a:rPr lang="en-US" sz="2800" dirty="0"/>
              <a:t>Infusion reaction- 10%</a:t>
            </a:r>
          </a:p>
          <a:p>
            <a:pPr>
              <a:lnSpc>
                <a:spcPct val="150000"/>
              </a:lnSpc>
            </a:pPr>
            <a:r>
              <a:rPr lang="en-US" sz="2800" dirty="0"/>
              <a:t>Infections- 5% </a:t>
            </a:r>
          </a:p>
          <a:p>
            <a:pPr>
              <a:lnSpc>
                <a:spcPct val="150000"/>
              </a:lnSpc>
            </a:pPr>
            <a:r>
              <a:rPr lang="en-US" sz="2800" dirty="0"/>
              <a:t>Urticaria- 3 %</a:t>
            </a:r>
          </a:p>
          <a:p>
            <a:pPr>
              <a:lnSpc>
                <a:spcPct val="150000"/>
              </a:lnSpc>
            </a:pPr>
            <a:endParaRPr lang="en-US" sz="2800" dirty="0"/>
          </a:p>
          <a:p>
            <a:pPr>
              <a:lnSpc>
                <a:spcPct val="150000"/>
              </a:lnSpc>
            </a:pPr>
            <a:endParaRPr lang="en-US" sz="2800" dirty="0"/>
          </a:p>
        </p:txBody>
      </p:sp>
      <p:sp>
        <p:nvSpPr>
          <p:cNvPr id="4" name="TextBox 3">
            <a:extLst>
              <a:ext uri="{FF2B5EF4-FFF2-40B4-BE49-F238E27FC236}">
                <a16:creationId xmlns:a16="http://schemas.microsoft.com/office/drawing/2014/main" xmlns="" id="{8E24D929-9702-4E78-99C1-C1978B1EF4FF}"/>
              </a:ext>
            </a:extLst>
          </p:cNvPr>
          <p:cNvSpPr txBox="1"/>
          <p:nvPr/>
        </p:nvSpPr>
        <p:spPr>
          <a:xfrm>
            <a:off x="5105400" y="1911001"/>
            <a:ext cx="3657600" cy="4313873"/>
          </a:xfrm>
          <a:prstGeom prst="rect">
            <a:avLst/>
          </a:prstGeom>
          <a:noFill/>
        </p:spPr>
        <p:txBody>
          <a:bodyPr wrap="square" rtlCol="0">
            <a:spAutoFit/>
          </a:bodyPr>
          <a:lstStyle/>
          <a:p>
            <a:pPr defTabSz="685800">
              <a:lnSpc>
                <a:spcPct val="150000"/>
              </a:lnSpc>
            </a:pPr>
            <a:r>
              <a:rPr lang="en-US" sz="2800" b="1" dirty="0">
                <a:solidFill>
                  <a:prstClr val="black"/>
                </a:solidFill>
                <a:latin typeface="Calibri" panose="020F0502020204030204"/>
              </a:rPr>
              <a:t>       Rare</a:t>
            </a:r>
          </a:p>
          <a:p>
            <a:pPr defTabSz="685800">
              <a:lnSpc>
                <a:spcPct val="150000"/>
              </a:lnSpc>
            </a:pPr>
            <a:endParaRPr lang="en-US" sz="2800" dirty="0">
              <a:solidFill>
                <a:prstClr val="black"/>
              </a:solidFill>
              <a:latin typeface="Calibri" panose="020F0502020204030204"/>
            </a:endParaRPr>
          </a:p>
          <a:p>
            <a:pPr marL="171450" indent="-171450" defTabSz="685800">
              <a:lnSpc>
                <a:spcPct val="150000"/>
              </a:lnSpc>
              <a:spcBef>
                <a:spcPts val="750"/>
              </a:spcBef>
              <a:buFont typeface="Arial" panose="020B0604020202020204" pitchFamily="34" charset="0"/>
              <a:buChar char="•"/>
            </a:pPr>
            <a:r>
              <a:rPr lang="en-US" sz="2800" dirty="0">
                <a:solidFill>
                  <a:prstClr val="black"/>
                </a:solidFill>
                <a:latin typeface="Calibri" panose="020F0502020204030204"/>
              </a:rPr>
              <a:t>Tumor lysis syndrome</a:t>
            </a:r>
          </a:p>
          <a:p>
            <a:pPr marL="171450" indent="-171450" defTabSz="685800">
              <a:lnSpc>
                <a:spcPct val="150000"/>
              </a:lnSpc>
              <a:spcBef>
                <a:spcPts val="750"/>
              </a:spcBef>
              <a:buFont typeface="Arial" panose="020B0604020202020204" pitchFamily="34" charset="0"/>
              <a:buChar char="•"/>
            </a:pPr>
            <a:r>
              <a:rPr lang="en-US" sz="2800" dirty="0" err="1">
                <a:solidFill>
                  <a:prstClr val="black"/>
                </a:solidFill>
                <a:latin typeface="Calibri" panose="020F0502020204030204"/>
              </a:rPr>
              <a:t>Cytopenias</a:t>
            </a:r>
            <a:endParaRPr lang="en-US" sz="2800" dirty="0">
              <a:solidFill>
                <a:prstClr val="black"/>
              </a:solidFill>
              <a:latin typeface="Calibri" panose="020F0502020204030204"/>
            </a:endParaRPr>
          </a:p>
          <a:p>
            <a:pPr marL="171450" indent="-171450" defTabSz="685800">
              <a:lnSpc>
                <a:spcPct val="150000"/>
              </a:lnSpc>
              <a:spcBef>
                <a:spcPts val="750"/>
              </a:spcBef>
              <a:buFont typeface="Arial" panose="020B0604020202020204" pitchFamily="34" charset="0"/>
              <a:buChar char="•"/>
            </a:pPr>
            <a:r>
              <a:rPr lang="en-US" sz="2800" dirty="0">
                <a:solidFill>
                  <a:prstClr val="black"/>
                </a:solidFill>
                <a:latin typeface="Calibri" panose="020F0502020204030204"/>
              </a:rPr>
              <a:t>Antibodies to the drug</a:t>
            </a:r>
          </a:p>
          <a:p>
            <a:pPr marL="171450" indent="-171450" defTabSz="685800">
              <a:lnSpc>
                <a:spcPct val="150000"/>
              </a:lnSpc>
              <a:spcBef>
                <a:spcPts val="750"/>
              </a:spcBef>
              <a:buFont typeface="Arial" panose="020B0604020202020204" pitchFamily="34" charset="0"/>
              <a:buChar char="•"/>
            </a:pPr>
            <a:r>
              <a:rPr lang="en-US" sz="2800" dirty="0">
                <a:solidFill>
                  <a:srgbClr val="000000"/>
                </a:solidFill>
                <a:latin typeface="Calibri" panose="020F0502020204030204"/>
              </a:rPr>
              <a:t>CVS complications </a:t>
            </a:r>
            <a:endParaRPr lang="en-US" sz="2800" dirty="0">
              <a:solidFill>
                <a:prstClr val="black"/>
              </a:solidFill>
              <a:latin typeface="Calibri" panose="020F0502020204030204"/>
            </a:endParaRPr>
          </a:p>
        </p:txBody>
      </p:sp>
    </p:spTree>
    <p:extLst>
      <p:ext uri="{BB962C8B-B14F-4D97-AF65-F5344CB8AC3E}">
        <p14:creationId xmlns:p14="http://schemas.microsoft.com/office/powerpoint/2010/main" xmlns="" val="29305098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5EEF60-B1CB-4EFF-95D1-2602D347282D}"/>
              </a:ext>
            </a:extLst>
          </p:cNvPr>
          <p:cNvSpPr>
            <a:spLocks noGrp="1"/>
          </p:cNvSpPr>
          <p:nvPr>
            <p:ph type="title"/>
          </p:nvPr>
        </p:nvSpPr>
        <p:spPr/>
        <p:txBody>
          <a:bodyPr>
            <a:normAutofit/>
          </a:bodyPr>
          <a:lstStyle/>
          <a:p>
            <a:pPr algn="ctr"/>
            <a:r>
              <a:rPr lang="en-US" sz="4000" dirty="0">
                <a:latin typeface="+mn-lt"/>
              </a:rPr>
              <a:t>Future trends</a:t>
            </a:r>
          </a:p>
        </p:txBody>
      </p:sp>
      <p:sp>
        <p:nvSpPr>
          <p:cNvPr id="3" name="Content Placeholder 2">
            <a:extLst>
              <a:ext uri="{FF2B5EF4-FFF2-40B4-BE49-F238E27FC236}">
                <a16:creationId xmlns:a16="http://schemas.microsoft.com/office/drawing/2014/main" xmlns="" id="{109ABED2-0561-4F78-9B70-CA89405EAA7C}"/>
              </a:ext>
            </a:extLst>
          </p:cNvPr>
          <p:cNvSpPr>
            <a:spLocks noGrp="1"/>
          </p:cNvSpPr>
          <p:nvPr>
            <p:ph idx="1"/>
          </p:nvPr>
        </p:nvSpPr>
        <p:spPr/>
        <p:txBody>
          <a:bodyPr>
            <a:normAutofit/>
          </a:bodyPr>
          <a:lstStyle/>
          <a:p>
            <a:r>
              <a:rPr lang="en-US" sz="2800" b="1" dirty="0">
                <a:latin typeface="+mj-lt"/>
              </a:rPr>
              <a:t>Rituximab for </a:t>
            </a:r>
            <a:r>
              <a:rPr lang="en-US" sz="2800" b="1" dirty="0">
                <a:solidFill>
                  <a:schemeClr val="tx2"/>
                </a:solidFill>
                <a:latin typeface="+mj-lt"/>
              </a:rPr>
              <a:t>maintenance therapy</a:t>
            </a:r>
          </a:p>
          <a:p>
            <a:pPr marL="0" indent="0">
              <a:buNone/>
            </a:pPr>
            <a:r>
              <a:rPr lang="en-US" sz="2800" dirty="0">
                <a:latin typeface="+mj-lt"/>
              </a:rPr>
              <a:t>Many recent studies have reported low or no relapse rate with maintenance rituximab infusions </a:t>
            </a:r>
          </a:p>
          <a:p>
            <a:pPr marL="0" indent="0">
              <a:buNone/>
            </a:pPr>
            <a:endParaRPr lang="en-US" sz="2800" dirty="0">
              <a:latin typeface="+mj-lt"/>
            </a:endParaRPr>
          </a:p>
          <a:p>
            <a:pPr marL="0" indent="0">
              <a:buNone/>
            </a:pPr>
            <a:endParaRPr lang="en-US" sz="2800" dirty="0">
              <a:latin typeface="+mj-lt"/>
            </a:endParaRPr>
          </a:p>
          <a:p>
            <a:r>
              <a:rPr lang="en-US" sz="2800" b="1" dirty="0">
                <a:solidFill>
                  <a:schemeClr val="tx2"/>
                </a:solidFill>
                <a:latin typeface="+mj-lt"/>
              </a:rPr>
              <a:t>Ultra low-dose </a:t>
            </a:r>
            <a:r>
              <a:rPr lang="en-US" sz="2800" b="1" dirty="0">
                <a:latin typeface="+mj-lt"/>
              </a:rPr>
              <a:t>rituximab</a:t>
            </a:r>
          </a:p>
          <a:p>
            <a:pPr marL="0" indent="0">
              <a:buNone/>
            </a:pPr>
            <a:r>
              <a:rPr lang="en-US" sz="2800" dirty="0">
                <a:latin typeface="+mj-lt"/>
              </a:rPr>
              <a:t>Two doses of 100 mg every 3 months could deplete the B cell population for 6 months</a:t>
            </a:r>
          </a:p>
        </p:txBody>
      </p:sp>
    </p:spTree>
    <p:extLst>
      <p:ext uri="{BB962C8B-B14F-4D97-AF65-F5344CB8AC3E}">
        <p14:creationId xmlns:p14="http://schemas.microsoft.com/office/powerpoint/2010/main" xmlns="" val="4656530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0C26B2-BBE7-40CA-9006-EB9FE4518B9A}"/>
              </a:ext>
            </a:extLst>
          </p:cNvPr>
          <p:cNvSpPr>
            <a:spLocks noGrp="1"/>
          </p:cNvSpPr>
          <p:nvPr>
            <p:ph type="title"/>
          </p:nvPr>
        </p:nvSpPr>
        <p:spPr>
          <a:xfrm>
            <a:off x="628650" y="1131094"/>
            <a:ext cx="7886700" cy="994172"/>
          </a:xfrm>
        </p:spPr>
        <p:txBody>
          <a:bodyPr>
            <a:normAutofit fontScale="90000"/>
          </a:bodyPr>
          <a:lstStyle/>
          <a:p>
            <a:pPr algn="ctr"/>
            <a:r>
              <a:rPr lang="en-US">
                <a:latin typeface="+mn-lt"/>
              </a:rPr>
              <a:t/>
            </a:r>
            <a:br>
              <a:rPr lang="en-US">
                <a:latin typeface="+mn-lt"/>
              </a:rPr>
            </a:br>
            <a:r>
              <a:rPr lang="en-US">
                <a:latin typeface="+mn-lt"/>
              </a:rPr>
              <a:t/>
            </a:r>
            <a:br>
              <a:rPr lang="en-US">
                <a:latin typeface="+mn-lt"/>
              </a:rPr>
            </a:br>
            <a:endParaRPr lang="en-US" dirty="0">
              <a:latin typeface="+mn-lt"/>
            </a:endParaRPr>
          </a:p>
        </p:txBody>
      </p:sp>
      <p:sp>
        <p:nvSpPr>
          <p:cNvPr id="3" name="Content Placeholder 2">
            <a:extLst>
              <a:ext uri="{FF2B5EF4-FFF2-40B4-BE49-F238E27FC236}">
                <a16:creationId xmlns:a16="http://schemas.microsoft.com/office/drawing/2014/main" xmlns="" id="{39ABA174-6D4B-4E9B-BA2C-63F71D04A5A5}"/>
              </a:ext>
            </a:extLst>
          </p:cNvPr>
          <p:cNvSpPr>
            <a:spLocks noGrp="1"/>
          </p:cNvSpPr>
          <p:nvPr>
            <p:ph idx="1"/>
          </p:nvPr>
        </p:nvSpPr>
        <p:spPr>
          <a:xfrm>
            <a:off x="457200" y="1848634"/>
            <a:ext cx="8229600" cy="4525963"/>
          </a:xfrm>
        </p:spPr>
        <p:txBody>
          <a:bodyPr>
            <a:normAutofit/>
          </a:bodyPr>
          <a:lstStyle/>
          <a:p>
            <a:pPr marL="0" indent="0">
              <a:buNone/>
            </a:pPr>
            <a:r>
              <a:rPr lang="en-US" sz="2800" b="1" dirty="0">
                <a:solidFill>
                  <a:prstClr val="black"/>
                </a:solidFill>
              </a:rPr>
              <a:t>Type I (ofatumumab, veltuzumab, and ocrelizumab) –</a:t>
            </a:r>
          </a:p>
          <a:p>
            <a:pPr marL="0" indent="0">
              <a:buNone/>
            </a:pPr>
            <a:r>
              <a:rPr lang="en-US" sz="2800" dirty="0">
                <a:solidFill>
                  <a:prstClr val="black"/>
                </a:solidFill>
              </a:rPr>
              <a:t>Cluster CD20 to enhance the recruitment and activation of complement for a </a:t>
            </a:r>
            <a:r>
              <a:rPr lang="en-US" sz="2800" dirty="0">
                <a:solidFill>
                  <a:schemeClr val="tx2"/>
                </a:solidFill>
              </a:rPr>
              <a:t>potent CDC response</a:t>
            </a:r>
          </a:p>
          <a:p>
            <a:pPr marL="0" indent="0">
              <a:buNone/>
            </a:pPr>
            <a:endParaRPr lang="en-US" sz="2800" dirty="0">
              <a:solidFill>
                <a:prstClr val="black"/>
              </a:solidFill>
            </a:endParaRPr>
          </a:p>
          <a:p>
            <a:pPr marL="0" indent="0">
              <a:buNone/>
            </a:pPr>
            <a:r>
              <a:rPr lang="en-US" sz="2800" b="1" dirty="0">
                <a:solidFill>
                  <a:prstClr val="black"/>
                </a:solidFill>
              </a:rPr>
              <a:t>Type II (</a:t>
            </a:r>
            <a:r>
              <a:rPr lang="en-US" sz="2800" b="1" dirty="0" err="1">
                <a:solidFill>
                  <a:prstClr val="black"/>
                </a:solidFill>
              </a:rPr>
              <a:t>tositumomab</a:t>
            </a:r>
            <a:r>
              <a:rPr lang="en-US" sz="2800" b="1" dirty="0">
                <a:solidFill>
                  <a:prstClr val="black"/>
                </a:solidFill>
              </a:rPr>
              <a:t> or </a:t>
            </a:r>
            <a:r>
              <a:rPr lang="en-US" sz="2800" b="1" dirty="0" err="1">
                <a:solidFill>
                  <a:prstClr val="black"/>
                </a:solidFill>
              </a:rPr>
              <a:t>obinutuzumab</a:t>
            </a:r>
            <a:r>
              <a:rPr lang="en-US" sz="2800" b="1" dirty="0">
                <a:solidFill>
                  <a:prstClr val="black"/>
                </a:solidFill>
              </a:rPr>
              <a:t>)- </a:t>
            </a:r>
          </a:p>
          <a:p>
            <a:pPr marL="0" indent="0">
              <a:buNone/>
            </a:pPr>
            <a:r>
              <a:rPr lang="en-US" sz="2800" dirty="0">
                <a:solidFill>
                  <a:prstClr val="black"/>
                </a:solidFill>
              </a:rPr>
              <a:t>Exhibit stronger homotypic adhesion and induction of </a:t>
            </a:r>
            <a:r>
              <a:rPr lang="en-US" sz="2800" dirty="0">
                <a:solidFill>
                  <a:schemeClr val="tx2"/>
                </a:solidFill>
              </a:rPr>
              <a:t>direct cell death </a:t>
            </a:r>
            <a:r>
              <a:rPr lang="en-US" sz="2800" dirty="0">
                <a:solidFill>
                  <a:prstClr val="black"/>
                </a:solidFill>
              </a:rPr>
              <a:t>but with a minimal CDC response.</a:t>
            </a:r>
          </a:p>
          <a:p>
            <a:endParaRPr lang="en-US" sz="2800" dirty="0"/>
          </a:p>
        </p:txBody>
      </p:sp>
      <p:sp>
        <p:nvSpPr>
          <p:cNvPr id="5" name="Rectangle 4">
            <a:extLst>
              <a:ext uri="{FF2B5EF4-FFF2-40B4-BE49-F238E27FC236}">
                <a16:creationId xmlns:a16="http://schemas.microsoft.com/office/drawing/2014/main" xmlns="" id="{49D575ED-E4A9-4E40-BB87-C8BEFC150E47}"/>
              </a:ext>
            </a:extLst>
          </p:cNvPr>
          <p:cNvSpPr/>
          <p:nvPr/>
        </p:nvSpPr>
        <p:spPr>
          <a:xfrm>
            <a:off x="962439" y="479633"/>
            <a:ext cx="7219122" cy="1302921"/>
          </a:xfrm>
          <a:prstGeom prst="rect">
            <a:avLst/>
          </a:prstGeom>
        </p:spPr>
        <p:txBody>
          <a:bodyPr wrap="square">
            <a:spAutoFit/>
          </a:bodyPr>
          <a:lstStyle/>
          <a:p>
            <a:pPr algn="ctr" defTabSz="685800">
              <a:lnSpc>
                <a:spcPct val="90000"/>
              </a:lnSpc>
              <a:spcBef>
                <a:spcPts val="750"/>
              </a:spcBef>
            </a:pPr>
            <a:r>
              <a:rPr lang="en-US" sz="4000" dirty="0">
                <a:solidFill>
                  <a:prstClr val="black"/>
                </a:solidFill>
                <a:latin typeface="Calibri" panose="020F0502020204030204"/>
              </a:rPr>
              <a:t>Newer generation anti-CD20 Mab </a:t>
            </a:r>
          </a:p>
          <a:p>
            <a:pPr defTabSz="685800">
              <a:lnSpc>
                <a:spcPct val="90000"/>
              </a:lnSpc>
              <a:spcBef>
                <a:spcPts val="750"/>
              </a:spcBef>
            </a:pPr>
            <a:endParaRPr lang="en-US" sz="4000" dirty="0">
              <a:solidFill>
                <a:prstClr val="black"/>
              </a:solidFill>
              <a:latin typeface="Calibri" panose="020F0502020204030204"/>
            </a:endParaRPr>
          </a:p>
        </p:txBody>
      </p:sp>
    </p:spTree>
    <p:extLst>
      <p:ext uri="{BB962C8B-B14F-4D97-AF65-F5344CB8AC3E}">
        <p14:creationId xmlns:p14="http://schemas.microsoft.com/office/powerpoint/2010/main" xmlns="" val="8273037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407FFF-96B1-4178-A9AB-3BE79815CA7E}"/>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xmlns="" id="{2710F986-4F4C-40FE-A61E-25903CC3A425}"/>
              </a:ext>
            </a:extLst>
          </p:cNvPr>
          <p:cNvSpPr>
            <a:spLocks noGrp="1"/>
          </p:cNvSpPr>
          <p:nvPr>
            <p:ph idx="1"/>
          </p:nvPr>
        </p:nvSpPr>
        <p:spPr/>
        <p:txBody>
          <a:bodyPr/>
          <a:lstStyle/>
          <a:p>
            <a:endParaRPr lang="en-US"/>
          </a:p>
        </p:txBody>
      </p:sp>
      <p:pic>
        <p:nvPicPr>
          <p:cNvPr id="2052" name="Picture 4" descr="Red Roses">
            <a:extLst>
              <a:ext uri="{FF2B5EF4-FFF2-40B4-BE49-F238E27FC236}">
                <a16:creationId xmlns:a16="http://schemas.microsoft.com/office/drawing/2014/main" xmlns="" id="{4939D38F-D808-46AD-87E4-DDE65164A310}"/>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0030015" cy="69342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a:extLst>
              <a:ext uri="{FF2B5EF4-FFF2-40B4-BE49-F238E27FC236}">
                <a16:creationId xmlns:a16="http://schemas.microsoft.com/office/drawing/2014/main" xmlns="" id="{00481460-8D93-47D9-A1FE-1EA74E7DCB20}"/>
              </a:ext>
            </a:extLst>
          </p:cNvPr>
          <p:cNvSpPr/>
          <p:nvPr/>
        </p:nvSpPr>
        <p:spPr>
          <a:xfrm>
            <a:off x="685800" y="621327"/>
            <a:ext cx="4460406" cy="1200329"/>
          </a:xfrm>
          <a:prstGeom prst="rect">
            <a:avLst/>
          </a:prstGeom>
          <a:noFill/>
        </p:spPr>
        <p:txBody>
          <a:bodyPr wrap="square" lIns="91440" tIns="45720" rIns="91440" bIns="45720">
            <a:spAutoFit/>
          </a:bodyPr>
          <a:lstStyle/>
          <a:p>
            <a:pPr algn="ctr"/>
            <a:r>
              <a:rPr lang="en-US" sz="7200" b="0" cap="none" spc="0" dirty="0">
                <a:ln w="0"/>
                <a:solidFill>
                  <a:schemeClr val="bg1"/>
                </a:solidFill>
                <a:effectLst>
                  <a:outerShdw blurRad="38100" dist="19050" dir="2700000" algn="tl" rotWithShape="0">
                    <a:schemeClr val="dk1">
                      <a:alpha val="40000"/>
                    </a:schemeClr>
                  </a:outerShdw>
                </a:effectLst>
                <a:latin typeface="Blackadder ITC" panose="04020505051007020D02" pitchFamily="82" charset="0"/>
                <a:cs typeface="Aharoni" panose="020B0604020202020204" pitchFamily="2" charset="-79"/>
              </a:rPr>
              <a:t>Thank you!</a:t>
            </a:r>
          </a:p>
        </p:txBody>
      </p:sp>
    </p:spTree>
    <p:extLst>
      <p:ext uri="{BB962C8B-B14F-4D97-AF65-F5344CB8AC3E}">
        <p14:creationId xmlns:p14="http://schemas.microsoft.com/office/powerpoint/2010/main" xmlns="" val="911605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8C282-0816-4A29-AA8F-1CA24BD763ED}"/>
              </a:ext>
            </a:extLst>
          </p:cNvPr>
          <p:cNvSpPr>
            <a:spLocks noGrp="1"/>
          </p:cNvSpPr>
          <p:nvPr>
            <p:ph type="title"/>
          </p:nvPr>
        </p:nvSpPr>
        <p:spPr/>
        <p:txBody>
          <a:bodyPr>
            <a:normAutofit fontScale="90000"/>
          </a:bodyPr>
          <a:lstStyle/>
          <a:p>
            <a:pPr algn="ctr"/>
            <a:r>
              <a:rPr lang="en-US" sz="4000" dirty="0">
                <a:latin typeface="+mn-lt"/>
              </a:rPr>
              <a:t>Pemphigus treatment: Through the ages</a:t>
            </a:r>
          </a:p>
        </p:txBody>
      </p:sp>
      <p:graphicFrame>
        <p:nvGraphicFramePr>
          <p:cNvPr id="6" name="Content Placeholder 5">
            <a:extLst>
              <a:ext uri="{FF2B5EF4-FFF2-40B4-BE49-F238E27FC236}">
                <a16:creationId xmlns:a16="http://schemas.microsoft.com/office/drawing/2014/main" xmlns="" id="{B21F54A6-4BC8-4731-9385-12222688A885}"/>
              </a:ext>
            </a:extLst>
          </p:cNvPr>
          <p:cNvGraphicFramePr>
            <a:graphicFrameLocks noGrp="1"/>
          </p:cNvGraphicFramePr>
          <p:nvPr>
            <p:ph idx="1"/>
          </p:nvPr>
        </p:nvGraphicFramePr>
        <p:xfrm>
          <a:off x="304800" y="1524001"/>
          <a:ext cx="8839199" cy="46482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xmlns="" id="{91B469F9-5730-4440-B7DF-78BCB6960F37}"/>
              </a:ext>
            </a:extLst>
          </p:cNvPr>
          <p:cNvSpPr txBox="1"/>
          <p:nvPr/>
        </p:nvSpPr>
        <p:spPr>
          <a:xfrm>
            <a:off x="1459992" y="5878752"/>
            <a:ext cx="7391400" cy="369332"/>
          </a:xfrm>
          <a:prstGeom prst="rect">
            <a:avLst/>
          </a:prstGeom>
          <a:noFill/>
        </p:spPr>
        <p:txBody>
          <a:bodyPr wrap="square" rtlCol="0">
            <a:spAutoFit/>
          </a:bodyPr>
          <a:lstStyle/>
          <a:p>
            <a:r>
              <a:rPr lang="en-US" dirty="0"/>
              <a:t>Steroids                            DCP                 Steroid sparing agents          Rituximab</a:t>
            </a:r>
          </a:p>
        </p:txBody>
      </p:sp>
      <p:sp>
        <p:nvSpPr>
          <p:cNvPr id="3" name="TextBox 2">
            <a:extLst>
              <a:ext uri="{FF2B5EF4-FFF2-40B4-BE49-F238E27FC236}">
                <a16:creationId xmlns:a16="http://schemas.microsoft.com/office/drawing/2014/main" xmlns="" id="{BF1E2AE4-103B-44E0-AF87-A9E96340FAD5}"/>
              </a:ext>
            </a:extLst>
          </p:cNvPr>
          <p:cNvSpPr txBox="1"/>
          <p:nvPr/>
        </p:nvSpPr>
        <p:spPr>
          <a:xfrm>
            <a:off x="7696200" y="2133600"/>
            <a:ext cx="609600" cy="323165"/>
          </a:xfrm>
          <a:prstGeom prst="rect">
            <a:avLst/>
          </a:prstGeom>
          <a:noFill/>
        </p:spPr>
        <p:txBody>
          <a:bodyPr wrap="square" rtlCol="0">
            <a:spAutoFit/>
          </a:bodyPr>
          <a:lstStyle/>
          <a:p>
            <a:r>
              <a:rPr lang="en-US" sz="1500" b="1" dirty="0"/>
              <a:t>1999</a:t>
            </a:r>
          </a:p>
        </p:txBody>
      </p:sp>
    </p:spTree>
    <p:extLst>
      <p:ext uri="{BB962C8B-B14F-4D97-AF65-F5344CB8AC3E}">
        <p14:creationId xmlns:p14="http://schemas.microsoft.com/office/powerpoint/2010/main" xmlns="" val="1184403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DE4D333C-070D-4412-8427-77DC917DECAE}"/>
              </a:ext>
            </a:extLst>
          </p:cNvPr>
          <p:cNvSpPr>
            <a:spLocks noGrp="1"/>
          </p:cNvSpPr>
          <p:nvPr>
            <p:ph type="title"/>
          </p:nvPr>
        </p:nvSpPr>
        <p:spPr>
          <a:xfrm>
            <a:off x="879729" y="609600"/>
            <a:ext cx="7620000" cy="808530"/>
          </a:xfrm>
        </p:spPr>
        <p:txBody>
          <a:bodyPr>
            <a:normAutofit/>
          </a:bodyPr>
          <a:lstStyle/>
          <a:p>
            <a:pPr algn="ctr"/>
            <a:r>
              <a:rPr lang="en-US" dirty="0">
                <a:latin typeface="+mn-lt"/>
              </a:rPr>
              <a:t>Rituximab: The journey </a:t>
            </a:r>
          </a:p>
        </p:txBody>
      </p:sp>
      <p:graphicFrame>
        <p:nvGraphicFramePr>
          <p:cNvPr id="22" name="Chart 21">
            <a:extLst>
              <a:ext uri="{FF2B5EF4-FFF2-40B4-BE49-F238E27FC236}">
                <a16:creationId xmlns:a16="http://schemas.microsoft.com/office/drawing/2014/main" xmlns="" id="{36E1EFBB-E478-4927-92CE-F2867613EB6C}"/>
              </a:ext>
            </a:extLst>
          </p:cNvPr>
          <p:cNvGraphicFramePr/>
          <p:nvPr>
            <p:extLst>
              <p:ext uri="{D42A27DB-BD31-4B8C-83A1-F6EECF244321}">
                <p14:modId xmlns:p14="http://schemas.microsoft.com/office/powerpoint/2010/main" xmlns="" val="3505326730"/>
              </p:ext>
            </p:extLst>
          </p:nvPr>
        </p:nvGraphicFramePr>
        <p:xfrm>
          <a:off x="349250" y="1676400"/>
          <a:ext cx="8445500" cy="48154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10776191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DE4D333C-070D-4412-8427-77DC917DECAE}"/>
              </a:ext>
            </a:extLst>
          </p:cNvPr>
          <p:cNvSpPr>
            <a:spLocks noGrp="1"/>
          </p:cNvSpPr>
          <p:nvPr>
            <p:ph type="title"/>
          </p:nvPr>
        </p:nvSpPr>
        <p:spPr>
          <a:xfrm>
            <a:off x="879729" y="609600"/>
            <a:ext cx="7620000" cy="808530"/>
          </a:xfrm>
        </p:spPr>
        <p:txBody>
          <a:bodyPr>
            <a:normAutofit/>
          </a:bodyPr>
          <a:lstStyle/>
          <a:p>
            <a:pPr algn="ctr"/>
            <a:r>
              <a:rPr lang="en-US" dirty="0">
                <a:latin typeface="+mn-lt"/>
              </a:rPr>
              <a:t>Rituximab: The journey </a:t>
            </a:r>
          </a:p>
        </p:txBody>
      </p:sp>
      <p:graphicFrame>
        <p:nvGraphicFramePr>
          <p:cNvPr id="22" name="Chart 21">
            <a:extLst>
              <a:ext uri="{FF2B5EF4-FFF2-40B4-BE49-F238E27FC236}">
                <a16:creationId xmlns:a16="http://schemas.microsoft.com/office/drawing/2014/main" xmlns="" id="{36E1EFBB-E478-4927-92CE-F2867613EB6C}"/>
              </a:ext>
            </a:extLst>
          </p:cNvPr>
          <p:cNvGraphicFramePr/>
          <p:nvPr>
            <p:extLst>
              <p:ext uri="{D42A27DB-BD31-4B8C-83A1-F6EECF244321}">
                <p14:modId xmlns:p14="http://schemas.microsoft.com/office/powerpoint/2010/main" xmlns="" val="1422195150"/>
              </p:ext>
            </p:extLst>
          </p:nvPr>
        </p:nvGraphicFramePr>
        <p:xfrm>
          <a:off x="349250" y="1676400"/>
          <a:ext cx="8445500" cy="48154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442535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DE4D333C-070D-4412-8427-77DC917DECAE}"/>
              </a:ext>
            </a:extLst>
          </p:cNvPr>
          <p:cNvSpPr>
            <a:spLocks noGrp="1"/>
          </p:cNvSpPr>
          <p:nvPr>
            <p:ph type="title"/>
          </p:nvPr>
        </p:nvSpPr>
        <p:spPr>
          <a:xfrm>
            <a:off x="879729" y="609600"/>
            <a:ext cx="7620000" cy="808530"/>
          </a:xfrm>
        </p:spPr>
        <p:txBody>
          <a:bodyPr>
            <a:normAutofit/>
          </a:bodyPr>
          <a:lstStyle/>
          <a:p>
            <a:pPr algn="ctr"/>
            <a:r>
              <a:rPr lang="en-US" dirty="0">
                <a:latin typeface="+mn-lt"/>
              </a:rPr>
              <a:t>Rituximab: The journey </a:t>
            </a:r>
          </a:p>
        </p:txBody>
      </p:sp>
      <p:graphicFrame>
        <p:nvGraphicFramePr>
          <p:cNvPr id="22" name="Chart 21">
            <a:extLst>
              <a:ext uri="{FF2B5EF4-FFF2-40B4-BE49-F238E27FC236}">
                <a16:creationId xmlns:a16="http://schemas.microsoft.com/office/drawing/2014/main" xmlns="" id="{36E1EFBB-E478-4927-92CE-F2867613EB6C}"/>
              </a:ext>
            </a:extLst>
          </p:cNvPr>
          <p:cNvGraphicFramePr/>
          <p:nvPr>
            <p:extLst>
              <p:ext uri="{D42A27DB-BD31-4B8C-83A1-F6EECF244321}">
                <p14:modId xmlns:p14="http://schemas.microsoft.com/office/powerpoint/2010/main" xmlns="" val="3191194644"/>
              </p:ext>
            </p:extLst>
          </p:nvPr>
        </p:nvGraphicFramePr>
        <p:xfrm>
          <a:off x="349250" y="1676400"/>
          <a:ext cx="8445500" cy="48154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26839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DE4D333C-070D-4412-8427-77DC917DECAE}"/>
              </a:ext>
            </a:extLst>
          </p:cNvPr>
          <p:cNvSpPr>
            <a:spLocks noGrp="1"/>
          </p:cNvSpPr>
          <p:nvPr>
            <p:ph type="title"/>
          </p:nvPr>
        </p:nvSpPr>
        <p:spPr>
          <a:xfrm>
            <a:off x="879729" y="609600"/>
            <a:ext cx="7620000" cy="808530"/>
          </a:xfrm>
        </p:spPr>
        <p:txBody>
          <a:bodyPr>
            <a:normAutofit/>
          </a:bodyPr>
          <a:lstStyle/>
          <a:p>
            <a:pPr algn="ctr"/>
            <a:r>
              <a:rPr lang="en-US" dirty="0">
                <a:latin typeface="+mn-lt"/>
              </a:rPr>
              <a:t>Rituximab: The journey </a:t>
            </a:r>
          </a:p>
        </p:txBody>
      </p:sp>
      <p:graphicFrame>
        <p:nvGraphicFramePr>
          <p:cNvPr id="22" name="Chart 21">
            <a:extLst>
              <a:ext uri="{FF2B5EF4-FFF2-40B4-BE49-F238E27FC236}">
                <a16:creationId xmlns:a16="http://schemas.microsoft.com/office/drawing/2014/main" xmlns="" id="{36E1EFBB-E478-4927-92CE-F2867613EB6C}"/>
              </a:ext>
            </a:extLst>
          </p:cNvPr>
          <p:cNvGraphicFramePr/>
          <p:nvPr>
            <p:extLst>
              <p:ext uri="{D42A27DB-BD31-4B8C-83A1-F6EECF244321}">
                <p14:modId xmlns:p14="http://schemas.microsoft.com/office/powerpoint/2010/main" xmlns="" val="247862814"/>
              </p:ext>
            </p:extLst>
          </p:nvPr>
        </p:nvGraphicFramePr>
        <p:xfrm>
          <a:off x="349250" y="1676400"/>
          <a:ext cx="8445500" cy="48154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25941663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2669</TotalTime>
  <Words>3121</Words>
  <Application>Microsoft Office PowerPoint</Application>
  <PresentationFormat>On-screen Show (4:3)</PresentationFormat>
  <Paragraphs>491</Paragraphs>
  <Slides>43</Slides>
  <Notes>37</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Our experience with rituximab  in pemphigus </vt:lpstr>
      <vt:lpstr>Pemphigus treatment: Through the ages</vt:lpstr>
      <vt:lpstr>Pemphigus treatment: Through the ages</vt:lpstr>
      <vt:lpstr>Pemphigus treatment: Through the ages</vt:lpstr>
      <vt:lpstr>Pemphigus treatment: Through the ages</vt:lpstr>
      <vt:lpstr>Rituximab: The journey </vt:lpstr>
      <vt:lpstr>Rituximab: The journey </vt:lpstr>
      <vt:lpstr>Rituximab: The journey </vt:lpstr>
      <vt:lpstr>Rituximab: The journey </vt:lpstr>
      <vt:lpstr>Rituximab: The journey </vt:lpstr>
      <vt:lpstr>Rituximab: The journey </vt:lpstr>
      <vt:lpstr>Rituximab: The journey </vt:lpstr>
      <vt:lpstr>Slide 13</vt:lpstr>
      <vt:lpstr>Slide 14</vt:lpstr>
      <vt:lpstr>Slide 15</vt:lpstr>
      <vt:lpstr>Slide 16</vt:lpstr>
      <vt:lpstr>“Row of tombstones” appearance</vt:lpstr>
      <vt:lpstr>DIF: fishnet pattern </vt:lpstr>
      <vt:lpstr>Pemphigus vegetans</vt:lpstr>
      <vt:lpstr>HPE of pemphigus vegetans: Suprabasal acantholysis, dermal papillomatosis and intraepidermal neutrophilic abscesses</vt:lpstr>
      <vt:lpstr>Pemphigus foliaceous</vt:lpstr>
      <vt:lpstr>Slide 22</vt:lpstr>
      <vt:lpstr>HPE of pemphigus foliaceous: Acantholysis in granular layer with subcorneal pustule</vt:lpstr>
      <vt:lpstr>Slide 24</vt:lpstr>
      <vt:lpstr>Slide 25</vt:lpstr>
      <vt:lpstr>Slide 26</vt:lpstr>
      <vt:lpstr>Slide 27</vt:lpstr>
      <vt:lpstr> 22y / M</vt:lpstr>
      <vt:lpstr>After rituximab infusion </vt:lpstr>
      <vt:lpstr>Intralesional rituximab on scalp</vt:lpstr>
      <vt:lpstr>After intralesional rituximab</vt:lpstr>
      <vt:lpstr>  Demographic data Sex                                       Age</vt:lpstr>
      <vt:lpstr>Age of onset</vt:lpstr>
      <vt:lpstr>Duration of disease</vt:lpstr>
      <vt:lpstr>Indications for rituximab</vt:lpstr>
      <vt:lpstr>Adverse effects</vt:lpstr>
      <vt:lpstr>Follow up- Remission</vt:lpstr>
      <vt:lpstr>Slide 38</vt:lpstr>
      <vt:lpstr>Mechanism of action</vt:lpstr>
      <vt:lpstr>Adverse effects</vt:lpstr>
      <vt:lpstr>Future trends</vt:lpstr>
      <vt:lpstr>  </vt:lpstr>
      <vt:lpstr>Slide 43</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Brooke-Spiegler Syndrome</dc:title>
  <dc:creator>aishwarya raheja</dc:creator>
  <cp:lastModifiedBy>Windows User</cp:lastModifiedBy>
  <cp:revision>162</cp:revision>
  <dcterms:created xsi:type="dcterms:W3CDTF">2006-08-16T00:00:00Z</dcterms:created>
  <dcterms:modified xsi:type="dcterms:W3CDTF">2019-09-13T09:50:55Z</dcterms:modified>
</cp:coreProperties>
</file>