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0"/>
  </p:notesMasterIdLst>
  <p:sldIdLst>
    <p:sldId id="367" r:id="rId2"/>
    <p:sldId id="368" r:id="rId3"/>
    <p:sldId id="369" r:id="rId4"/>
    <p:sldId id="371" r:id="rId5"/>
    <p:sldId id="372" r:id="rId6"/>
    <p:sldId id="376" r:id="rId7"/>
    <p:sldId id="373" r:id="rId8"/>
    <p:sldId id="374" r:id="rId9"/>
    <p:sldId id="375" r:id="rId10"/>
    <p:sldId id="377" r:id="rId11"/>
    <p:sldId id="378" r:id="rId12"/>
    <p:sldId id="379" r:id="rId13"/>
    <p:sldId id="380" r:id="rId14"/>
    <p:sldId id="381" r:id="rId15"/>
    <p:sldId id="382" r:id="rId16"/>
    <p:sldId id="499" r:id="rId17"/>
    <p:sldId id="383" r:id="rId18"/>
    <p:sldId id="500" r:id="rId19"/>
    <p:sldId id="384" r:id="rId20"/>
    <p:sldId id="385" r:id="rId21"/>
    <p:sldId id="387" r:id="rId22"/>
    <p:sldId id="388" r:id="rId23"/>
    <p:sldId id="390" r:id="rId24"/>
    <p:sldId id="391" r:id="rId25"/>
    <p:sldId id="501" r:id="rId26"/>
    <p:sldId id="502" r:id="rId27"/>
    <p:sldId id="503" r:id="rId28"/>
    <p:sldId id="45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ijal GUPTA" initials="sG" lastIdx="2" clrIdx="0">
    <p:extLst>
      <p:ext uri="{19B8F6BF-5375-455C-9EA6-DF929625EA0E}">
        <p15:presenceInfo xmlns="" xmlns:p15="http://schemas.microsoft.com/office/powerpoint/2012/main" userId="028a16eb4078b42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8DF6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C9C662-0442-418A-88A2-882A2FABC85E}" v="500" dt="2019-08-20T14:35:24.8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0059" autoAdjust="0"/>
    <p:restoredTop sz="93817" autoAdjust="0"/>
  </p:normalViewPr>
  <p:slideViewPr>
    <p:cSldViewPr>
      <p:cViewPr>
        <p:scale>
          <a:sx n="70" d="100"/>
          <a:sy n="70" d="100"/>
        </p:scale>
        <p:origin x="-384" y="-16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136"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A00165-66E4-49E0-A78D-60DF31C4B935}" type="datetimeFigureOut">
              <a:rPr lang="en-IN" smtClean="0"/>
              <a:pPr/>
              <a:t>13-09-2019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4B9B1B-F2BC-4769-9BAD-2F47AA37293E}" type="slidenum">
              <a:rPr lang="en-IN" smtClean="0"/>
              <a:pPr/>
              <a:t>‹#›</a:t>
            </a:fld>
            <a:endParaRPr lang="en-IN"/>
          </a:p>
        </p:txBody>
      </p:sp>
    </p:spTree>
    <p:extLst>
      <p:ext uri="{BB962C8B-B14F-4D97-AF65-F5344CB8AC3E}">
        <p14:creationId xmlns="" xmlns:p14="http://schemas.microsoft.com/office/powerpoint/2010/main" val="4245000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a:t>24 y/o</a:t>
            </a:r>
            <a:r>
              <a:rPr lang="en-IN" baseline="0" dirty="0"/>
              <a:t> </a:t>
            </a:r>
            <a:r>
              <a:rPr lang="en-IN" baseline="0" dirty="0" err="1"/>
              <a:t>Pramod</a:t>
            </a:r>
            <a:r>
              <a:rPr lang="en-IN" baseline="0" dirty="0"/>
              <a:t> reported to our OPD .. with history of a single pustule over the right cheek 1 week ago ..the pustule gradually increased in size over the next few days , and over the span of a week he developed multiple such similar pustules , one of which developed into a nodule </a:t>
            </a:r>
          </a:p>
        </p:txBody>
      </p:sp>
      <p:sp>
        <p:nvSpPr>
          <p:cNvPr id="4" name="Slide Number Placeholder 3"/>
          <p:cNvSpPr>
            <a:spLocks noGrp="1"/>
          </p:cNvSpPr>
          <p:nvPr>
            <p:ph type="sldNum" sz="quarter" idx="10"/>
          </p:nvPr>
        </p:nvSpPr>
        <p:spPr/>
        <p:txBody>
          <a:bodyPr/>
          <a:lstStyle/>
          <a:p>
            <a:fld id="{27822FE7-2F95-484A-B5C0-2EC15145AEE6}"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err="1"/>
              <a:t>Injectable</a:t>
            </a:r>
            <a:r>
              <a:rPr lang="en-IN" dirty="0"/>
              <a:t> </a:t>
            </a:r>
            <a:r>
              <a:rPr lang="en-IN" dirty="0" err="1"/>
              <a:t>Dexamethasone</a:t>
            </a:r>
            <a:r>
              <a:rPr lang="en-IN" baseline="0" dirty="0"/>
              <a:t> was started on the 2</a:t>
            </a:r>
            <a:r>
              <a:rPr lang="en-IN" baseline="30000" dirty="0"/>
              <a:t>nd</a:t>
            </a:r>
            <a:r>
              <a:rPr lang="en-IN" baseline="0" dirty="0"/>
              <a:t> of August, and the patient showed dramatic improvement (as seen) in the appearance of the lesion within 3 days of starting </a:t>
            </a:r>
            <a:r>
              <a:rPr lang="en-IN" baseline="0" dirty="0" err="1"/>
              <a:t>Injectable</a:t>
            </a:r>
            <a:r>
              <a:rPr lang="en-IN" baseline="0" dirty="0"/>
              <a:t> CS</a:t>
            </a:r>
            <a:endParaRPr lang="en-US" dirty="0"/>
          </a:p>
        </p:txBody>
      </p:sp>
      <p:sp>
        <p:nvSpPr>
          <p:cNvPr id="4" name="Slide Number Placeholder 3"/>
          <p:cNvSpPr>
            <a:spLocks noGrp="1"/>
          </p:cNvSpPr>
          <p:nvPr>
            <p:ph type="sldNum" sz="quarter" idx="10"/>
          </p:nvPr>
        </p:nvSpPr>
        <p:spPr/>
        <p:txBody>
          <a:bodyPr/>
          <a:lstStyle/>
          <a:p>
            <a:fld id="{27822FE7-2F95-484A-B5C0-2EC15145AEE6}"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a:t>These</a:t>
            </a:r>
            <a:r>
              <a:rPr lang="en-IN" baseline="0" dirty="0"/>
              <a:t> images depict further r</a:t>
            </a:r>
            <a:r>
              <a:rPr lang="en-IN" dirty="0"/>
              <a:t>esponse</a:t>
            </a:r>
            <a:r>
              <a:rPr lang="en-IN" baseline="0" dirty="0"/>
              <a:t> to treatment in a timeframe of 1 week after the initiation of corticosteroid therapy </a:t>
            </a:r>
            <a:endParaRPr lang="en-US" dirty="0"/>
          </a:p>
        </p:txBody>
      </p:sp>
      <p:sp>
        <p:nvSpPr>
          <p:cNvPr id="4" name="Slide Number Placeholder 3"/>
          <p:cNvSpPr>
            <a:spLocks noGrp="1"/>
          </p:cNvSpPr>
          <p:nvPr>
            <p:ph type="sldNum" sz="quarter" idx="10"/>
          </p:nvPr>
        </p:nvSpPr>
        <p:spPr/>
        <p:txBody>
          <a:bodyPr/>
          <a:lstStyle/>
          <a:p>
            <a:fld id="{27822FE7-2F95-484A-B5C0-2EC15145AEE6}"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a:t>On</a:t>
            </a:r>
            <a:r>
              <a:rPr lang="en-IN" baseline="0" dirty="0"/>
              <a:t> HPE the epidermis shows ulceration with </a:t>
            </a:r>
            <a:r>
              <a:rPr lang="en-IN" baseline="0" dirty="0" err="1"/>
              <a:t>extravasation</a:t>
            </a:r>
            <a:r>
              <a:rPr lang="en-IN" baseline="0" dirty="0"/>
              <a:t> of RBS’s and areas of thrombosis </a:t>
            </a:r>
            <a:endParaRPr lang="en-US" dirty="0"/>
          </a:p>
        </p:txBody>
      </p:sp>
      <p:sp>
        <p:nvSpPr>
          <p:cNvPr id="4" name="Slide Number Placeholder 3"/>
          <p:cNvSpPr>
            <a:spLocks noGrp="1"/>
          </p:cNvSpPr>
          <p:nvPr>
            <p:ph type="sldNum" sz="quarter" idx="10"/>
          </p:nvPr>
        </p:nvSpPr>
        <p:spPr/>
        <p:txBody>
          <a:bodyPr/>
          <a:lstStyle/>
          <a:p>
            <a:fld id="{27822FE7-2F95-484A-B5C0-2EC15145AEE6}"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higher magnification </a:t>
            </a:r>
            <a:r>
              <a:rPr lang="en-US" dirty="0" err="1"/>
              <a:t>pmn</a:t>
            </a:r>
            <a:r>
              <a:rPr lang="en-US" baseline="0" dirty="0"/>
              <a:t> </a:t>
            </a:r>
            <a:r>
              <a:rPr lang="en-US" dirty="0"/>
              <a:t>cell infiltrate is seen in the sup dermis</a:t>
            </a:r>
          </a:p>
          <a:p>
            <a:endParaRPr lang="en-US" dirty="0"/>
          </a:p>
        </p:txBody>
      </p:sp>
      <p:sp>
        <p:nvSpPr>
          <p:cNvPr id="4" name="Slide Number Placeholder 3"/>
          <p:cNvSpPr>
            <a:spLocks noGrp="1"/>
          </p:cNvSpPr>
          <p:nvPr>
            <p:ph type="sldNum" sz="quarter" idx="5"/>
          </p:nvPr>
        </p:nvSpPr>
        <p:spPr/>
        <p:txBody>
          <a:bodyPr/>
          <a:lstStyle/>
          <a:p>
            <a:fld id="{27822FE7-2F95-484A-B5C0-2EC15145AEE6}" type="slidenum">
              <a:rPr lang="en-US" smtClean="0"/>
              <a:pPr/>
              <a:t>14</a:t>
            </a:fld>
            <a:endParaRPr lang="en-US"/>
          </a:p>
        </p:txBody>
      </p:sp>
    </p:spTree>
    <p:extLst>
      <p:ext uri="{BB962C8B-B14F-4D97-AF65-F5344CB8AC3E}">
        <p14:creationId xmlns="" xmlns:p14="http://schemas.microsoft.com/office/powerpoint/2010/main" val="2397930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a:t>HPE thus</a:t>
            </a:r>
            <a:r>
              <a:rPr lang="en-IN" baseline="0" dirty="0"/>
              <a:t> corroborated our clinical impression of PG and the patient is being currently followed up and remains asymptomatic</a:t>
            </a:r>
            <a:endParaRPr lang="en-US" dirty="0"/>
          </a:p>
        </p:txBody>
      </p:sp>
      <p:sp>
        <p:nvSpPr>
          <p:cNvPr id="4" name="Slide Number Placeholder 3"/>
          <p:cNvSpPr>
            <a:spLocks noGrp="1"/>
          </p:cNvSpPr>
          <p:nvPr>
            <p:ph type="sldNum" sz="quarter" idx="10"/>
          </p:nvPr>
        </p:nvSpPr>
        <p:spPr/>
        <p:txBody>
          <a:bodyPr/>
          <a:lstStyle/>
          <a:p>
            <a:fld id="{264B9B1B-F2BC-4769-9BAD-2F47AA37293E}" type="slidenum">
              <a:rPr lang="en-IN" smtClean="0"/>
              <a:pPr/>
              <a:t>15</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baseline="0" dirty="0">
                <a:solidFill>
                  <a:schemeClr val="tx1"/>
                </a:solidFill>
                <a:latin typeface="+mn-lt"/>
                <a:ea typeface="+mn-ea"/>
                <a:cs typeface="+mn-cs"/>
              </a:rPr>
              <a:t>With an incidence of less than 1/100,000 person years ...... More commonly seen in middle aged females </a:t>
            </a:r>
          </a:p>
          <a:p>
            <a:r>
              <a:rPr lang="en-IN" sz="1200" kern="1200" baseline="0" dirty="0">
                <a:solidFill>
                  <a:schemeClr val="tx1"/>
                </a:solidFill>
                <a:latin typeface="+mn-lt"/>
                <a:ea typeface="+mn-ea"/>
                <a:cs typeface="+mn-cs"/>
              </a:rPr>
              <a:t>The classical ulcerative variant usually presents over the lower limbs as ..... May affect genitals, </a:t>
            </a:r>
            <a:r>
              <a:rPr lang="en-IN" sz="1200" kern="1200" baseline="0" dirty="0" err="1">
                <a:solidFill>
                  <a:schemeClr val="tx1"/>
                </a:solidFill>
                <a:latin typeface="+mn-lt"/>
                <a:ea typeface="+mn-ea"/>
                <a:cs typeface="+mn-cs"/>
              </a:rPr>
              <a:t>mucosae</a:t>
            </a:r>
            <a:endParaRPr lang="en-IN" sz="1200" kern="1200" baseline="0" dirty="0">
              <a:solidFill>
                <a:schemeClr val="tx1"/>
              </a:solidFill>
              <a:latin typeface="+mn-lt"/>
              <a:ea typeface="+mn-ea"/>
              <a:cs typeface="+mn-cs"/>
            </a:endParaRPr>
          </a:p>
          <a:p>
            <a:r>
              <a:rPr lang="en-IN" sz="1200" kern="1200" baseline="0" dirty="0">
                <a:solidFill>
                  <a:schemeClr val="tx1"/>
                </a:solidFill>
                <a:latin typeface="+mn-lt"/>
                <a:ea typeface="+mn-ea"/>
                <a:cs typeface="+mn-cs"/>
              </a:rPr>
              <a:t>The ulcer base shows.. Associated systemic features of ...........may be present</a:t>
            </a:r>
          </a:p>
        </p:txBody>
      </p:sp>
      <p:sp>
        <p:nvSpPr>
          <p:cNvPr id="4" name="Slide Number Placeholder 3"/>
          <p:cNvSpPr>
            <a:spLocks noGrp="1"/>
          </p:cNvSpPr>
          <p:nvPr>
            <p:ph type="sldNum" sz="quarter" idx="10"/>
          </p:nvPr>
        </p:nvSpPr>
        <p:spPr/>
        <p:txBody>
          <a:bodyPr/>
          <a:lstStyle/>
          <a:p>
            <a:fld id="{27822FE7-2F95-484A-B5C0-2EC15145AEE6}"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baseline="0" dirty="0">
                <a:solidFill>
                  <a:schemeClr val="tx1"/>
                </a:solidFill>
                <a:latin typeface="+mn-lt"/>
                <a:ea typeface="+mn-ea"/>
                <a:cs typeface="+mn-cs"/>
              </a:rPr>
              <a:t>other atypical variants such as </a:t>
            </a:r>
            <a:r>
              <a:rPr lang="en-IN" sz="1200" kern="1200" baseline="0" dirty="0" err="1">
                <a:solidFill>
                  <a:schemeClr val="tx1"/>
                </a:solidFill>
                <a:latin typeface="+mn-lt"/>
                <a:ea typeface="+mn-ea"/>
                <a:cs typeface="+mn-cs"/>
              </a:rPr>
              <a:t>parastomal</a:t>
            </a:r>
            <a:r>
              <a:rPr lang="en-IN" sz="1200" kern="1200" baseline="0" dirty="0">
                <a:solidFill>
                  <a:schemeClr val="tx1"/>
                </a:solidFill>
                <a:latin typeface="+mn-lt"/>
                <a:ea typeface="+mn-ea"/>
                <a:cs typeface="+mn-cs"/>
              </a:rPr>
              <a:t> (following GI surgeries) ....... Are also described </a:t>
            </a:r>
          </a:p>
          <a:p>
            <a:r>
              <a:rPr lang="en-IN" sz="1200" kern="1200" baseline="0" dirty="0">
                <a:solidFill>
                  <a:schemeClr val="tx1"/>
                </a:solidFill>
                <a:latin typeface="+mn-lt"/>
                <a:ea typeface="+mn-ea"/>
                <a:cs typeface="+mn-cs"/>
              </a:rPr>
              <a:t>Some of which have important associated morbidities ..</a:t>
            </a:r>
            <a:endParaRPr lang="en-US" sz="1200"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64B9B1B-F2BC-4769-9BAD-2F47AA37293E}" type="slidenum">
              <a:rPr lang="en-IN" smtClean="0"/>
              <a:pPr/>
              <a:t>18</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a:t>is</a:t>
            </a:r>
            <a:r>
              <a:rPr lang="en-IN" baseline="0" dirty="0"/>
              <a:t> associated with .., of cases </a:t>
            </a:r>
            <a:endParaRPr lang="en-US" dirty="0"/>
          </a:p>
        </p:txBody>
      </p:sp>
      <p:sp>
        <p:nvSpPr>
          <p:cNvPr id="4" name="Slide Number Placeholder 3"/>
          <p:cNvSpPr>
            <a:spLocks noGrp="1"/>
          </p:cNvSpPr>
          <p:nvPr>
            <p:ph type="sldNum" sz="quarter" idx="10"/>
          </p:nvPr>
        </p:nvSpPr>
        <p:spPr/>
        <p:txBody>
          <a:bodyPr/>
          <a:lstStyle/>
          <a:p>
            <a:fld id="{264B9B1B-F2BC-4769-9BAD-2F47AA37293E}" type="slidenum">
              <a:rPr lang="en-IN" smtClean="0"/>
              <a:pPr/>
              <a:t>19</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baseline="0" dirty="0"/>
              <a:t>PG is a (diagnosis of exclusion) of relevant differentials and </a:t>
            </a:r>
            <a:r>
              <a:rPr lang="en-IN" baseline="0" dirty="0" err="1"/>
              <a:t>Dx</a:t>
            </a:r>
            <a:r>
              <a:rPr lang="en-IN" baseline="0" dirty="0"/>
              <a:t> entails the presence of major criteria and any two minor criteria </a:t>
            </a:r>
          </a:p>
          <a:p>
            <a:r>
              <a:rPr lang="en-IN" baseline="0" dirty="0" err="1"/>
              <a:t>Pathergy</a:t>
            </a:r>
            <a:r>
              <a:rPr lang="en-IN" baseline="0" dirty="0"/>
              <a:t> is exaggerated response to minor skin trauma </a:t>
            </a:r>
          </a:p>
          <a:p>
            <a:r>
              <a:rPr lang="en-IN" baseline="0" dirty="0"/>
              <a:t>&amp; can be clinically elicited by making multiple pricks in the skin of the forearm using a sterile needle , positive </a:t>
            </a:r>
            <a:r>
              <a:rPr lang="en-IN" baseline="0" dirty="0" err="1"/>
              <a:t>pathergy</a:t>
            </a:r>
            <a:r>
              <a:rPr lang="en-IN" baseline="0" dirty="0"/>
              <a:t> is indicated by a papule/pustule or ulceration at the site of the needle prick</a:t>
            </a:r>
          </a:p>
          <a:p>
            <a:endParaRPr lang="en-IN" dirty="0"/>
          </a:p>
          <a:p>
            <a:r>
              <a:rPr lang="en-IN" dirty="0"/>
              <a:t>Our</a:t>
            </a:r>
            <a:r>
              <a:rPr lang="en-IN" baseline="0" dirty="0"/>
              <a:t> patient satisfied the major criteria and all minor criteria except for associated systemic diseases </a:t>
            </a:r>
            <a:endParaRPr lang="en-US" dirty="0"/>
          </a:p>
        </p:txBody>
      </p:sp>
      <p:sp>
        <p:nvSpPr>
          <p:cNvPr id="4" name="Slide Number Placeholder 3"/>
          <p:cNvSpPr>
            <a:spLocks noGrp="1"/>
          </p:cNvSpPr>
          <p:nvPr>
            <p:ph type="sldNum" sz="quarter" idx="10"/>
          </p:nvPr>
        </p:nvSpPr>
        <p:spPr/>
        <p:txBody>
          <a:bodyPr/>
          <a:lstStyle/>
          <a:p>
            <a:fld id="{27822FE7-2F95-484A-B5C0-2EC15145AEE6}"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baseline="0" dirty="0">
                <a:solidFill>
                  <a:schemeClr val="tx1"/>
                </a:solidFill>
                <a:latin typeface="+mn-lt"/>
                <a:ea typeface="+mn-ea"/>
                <a:cs typeface="+mn-cs"/>
              </a:rPr>
              <a:t>.......is central to the pathogenesis of this prototypic </a:t>
            </a:r>
            <a:r>
              <a:rPr lang="en-IN" sz="1200" kern="1200" baseline="0" dirty="0" err="1">
                <a:solidFill>
                  <a:schemeClr val="tx1"/>
                </a:solidFill>
                <a:latin typeface="+mn-lt"/>
                <a:ea typeface="+mn-ea"/>
                <a:cs typeface="+mn-cs"/>
              </a:rPr>
              <a:t>neutrophilic</a:t>
            </a:r>
            <a:r>
              <a:rPr lang="en-IN" sz="1200" kern="1200" baseline="0" dirty="0">
                <a:solidFill>
                  <a:schemeClr val="tx1"/>
                </a:solidFill>
                <a:latin typeface="+mn-lt"/>
                <a:ea typeface="+mn-ea"/>
                <a:cs typeface="+mn-cs"/>
              </a:rPr>
              <a:t> </a:t>
            </a:r>
            <a:r>
              <a:rPr lang="en-IN" sz="1200" kern="1200" baseline="0" dirty="0" err="1">
                <a:solidFill>
                  <a:schemeClr val="tx1"/>
                </a:solidFill>
                <a:latin typeface="+mn-lt"/>
                <a:ea typeface="+mn-ea"/>
                <a:cs typeface="+mn-cs"/>
              </a:rPr>
              <a:t>dermatosis</a:t>
            </a:r>
            <a:r>
              <a:rPr lang="en-IN" sz="1200" kern="1200" baseline="0" dirty="0">
                <a:solidFill>
                  <a:schemeClr val="tx1"/>
                </a:solidFill>
                <a:latin typeface="+mn-lt"/>
                <a:ea typeface="+mn-ea"/>
                <a:cs typeface="+mn-cs"/>
              </a:rPr>
              <a:t> </a:t>
            </a:r>
          </a:p>
          <a:p>
            <a:r>
              <a:rPr lang="en-IN" sz="1200" kern="1200" baseline="0" dirty="0">
                <a:solidFill>
                  <a:schemeClr val="tx1"/>
                </a:solidFill>
                <a:latin typeface="+mn-lt"/>
                <a:ea typeface="+mn-ea"/>
                <a:cs typeface="+mn-cs"/>
              </a:rPr>
              <a:t>There is also a predisposition to a cascade of inflammatory events, including activation of innate immunity, </a:t>
            </a:r>
            <a:r>
              <a:rPr lang="en-IN" sz="1200" kern="1200" baseline="0" dirty="0" err="1">
                <a:solidFill>
                  <a:schemeClr val="tx1"/>
                </a:solidFill>
                <a:latin typeface="+mn-lt"/>
                <a:ea typeface="+mn-ea"/>
                <a:cs typeface="+mn-cs"/>
              </a:rPr>
              <a:t>autoinflammatory</a:t>
            </a:r>
            <a:r>
              <a:rPr lang="en-IN" sz="1200" kern="1200" baseline="0" dirty="0">
                <a:solidFill>
                  <a:schemeClr val="tx1"/>
                </a:solidFill>
                <a:latin typeface="+mn-lt"/>
                <a:ea typeface="+mn-ea"/>
                <a:cs typeface="+mn-cs"/>
              </a:rPr>
              <a:t> pathways, cytokines including interleukin (IL)‐1β, tumour necrosis factor (TNF)‐α, IL-8, IL-23, MMP 9 and </a:t>
            </a:r>
            <a:r>
              <a:rPr lang="en-IN" sz="1200" kern="1200" baseline="0" dirty="0" err="1">
                <a:solidFill>
                  <a:schemeClr val="tx1"/>
                </a:solidFill>
                <a:latin typeface="+mn-lt"/>
                <a:ea typeface="+mn-ea"/>
                <a:cs typeface="+mn-cs"/>
              </a:rPr>
              <a:t>chemokines</a:t>
            </a:r>
            <a:endParaRPr lang="en-US" dirty="0"/>
          </a:p>
        </p:txBody>
      </p:sp>
      <p:sp>
        <p:nvSpPr>
          <p:cNvPr id="4" name="Slide Number Placeholder 3"/>
          <p:cNvSpPr>
            <a:spLocks noGrp="1"/>
          </p:cNvSpPr>
          <p:nvPr>
            <p:ph type="sldNum" sz="quarter" idx="10"/>
          </p:nvPr>
        </p:nvSpPr>
        <p:spPr/>
        <p:txBody>
          <a:bodyPr/>
          <a:lstStyle/>
          <a:p>
            <a:fld id="{27822FE7-2F95-484A-B5C0-2EC15145AEE6}"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As</a:t>
            </a:r>
            <a:r>
              <a:rPr lang="en-IN" baseline="0" dirty="0"/>
              <a:t> the</a:t>
            </a:r>
            <a:r>
              <a:rPr lang="en-IN" dirty="0"/>
              <a:t> patient</a:t>
            </a:r>
            <a:r>
              <a:rPr lang="en-IN" baseline="0" dirty="0"/>
              <a:t> is a k/c/o </a:t>
            </a:r>
            <a:r>
              <a:rPr lang="en-IN" baseline="0" dirty="0" err="1"/>
              <a:t>nodulocystic</a:t>
            </a:r>
            <a:r>
              <a:rPr lang="en-IN" baseline="0" dirty="0"/>
              <a:t> acne</a:t>
            </a:r>
            <a:r>
              <a:rPr lang="en-IN" dirty="0"/>
              <a:t> </a:t>
            </a:r>
            <a:r>
              <a:rPr lang="en-IN" dirty="0" err="1"/>
              <a:t>intralesional</a:t>
            </a:r>
            <a:r>
              <a:rPr lang="en-IN" baseline="0" dirty="0"/>
              <a:t> steroid was administered into the </a:t>
            </a:r>
            <a:r>
              <a:rPr lang="en-IN" baseline="0" dirty="0" err="1"/>
              <a:t>nodule,</a:t>
            </a:r>
            <a:r>
              <a:rPr lang="en-IN" dirty="0" err="1"/>
              <a:t>following</a:t>
            </a:r>
            <a:r>
              <a:rPr lang="en-IN" dirty="0"/>
              <a:t> which he went </a:t>
            </a:r>
            <a:r>
              <a:rPr lang="en-IN" dirty="0" err="1"/>
              <a:t>home</a:t>
            </a:r>
            <a:r>
              <a:rPr lang="en-IN" baseline="0" dirty="0" err="1"/>
              <a:t>.Pramod</a:t>
            </a:r>
            <a:r>
              <a:rPr lang="en-IN" baseline="0" dirty="0"/>
              <a:t> returned to us a week later with history that the lesion did subside initially , but was followed 4/5 days later by a sudden severely</a:t>
            </a:r>
            <a:r>
              <a:rPr lang="en-IN" dirty="0"/>
              <a:t> painful</a:t>
            </a:r>
            <a:r>
              <a:rPr lang="en-IN" baseline="0" dirty="0"/>
              <a:t> inflammatory swelling over the right cheek , pain was of throbbing type &amp; there was associated fever with chills and rigors. </a:t>
            </a:r>
            <a:endParaRPr lang="en-US" dirty="0"/>
          </a:p>
          <a:p>
            <a:endParaRPr lang="en-US" dirty="0"/>
          </a:p>
        </p:txBody>
      </p:sp>
      <p:sp>
        <p:nvSpPr>
          <p:cNvPr id="4" name="Slide Number Placeholder 3"/>
          <p:cNvSpPr>
            <a:spLocks noGrp="1"/>
          </p:cNvSpPr>
          <p:nvPr>
            <p:ph type="sldNum" sz="quarter" idx="10"/>
          </p:nvPr>
        </p:nvSpPr>
        <p:spPr/>
        <p:txBody>
          <a:bodyPr/>
          <a:lstStyle/>
          <a:p>
            <a:fld id="{27822FE7-2F95-484A-B5C0-2EC15145AEE6}"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major PDF of </a:t>
            </a:r>
            <a:r>
              <a:rPr lang="en-US" dirty="0" err="1"/>
              <a:t>pathergy</a:t>
            </a:r>
            <a:r>
              <a:rPr lang="en-US" dirty="0"/>
              <a:t>,</a:t>
            </a:r>
            <a:r>
              <a:rPr lang="en-US" baseline="0" dirty="0"/>
              <a:t> other PDF are , </a:t>
            </a:r>
            <a:r>
              <a:rPr lang="en-US" dirty="0"/>
              <a:t>Genetic factors include those </a:t>
            </a:r>
            <a:r>
              <a:rPr lang="en-US" dirty="0" err="1"/>
              <a:t>a/w</a:t>
            </a:r>
            <a:r>
              <a:rPr lang="en-US" dirty="0"/>
              <a:t> PAPA syndrome which</a:t>
            </a:r>
            <a:r>
              <a:rPr lang="en-US" baseline="0" dirty="0"/>
              <a:t> consists of .. </a:t>
            </a:r>
            <a:r>
              <a:rPr lang="en-US" baseline="0" dirty="0" err="1"/>
              <a:t>pyogenic</a:t>
            </a:r>
            <a:r>
              <a:rPr lang="en-US" baseline="0" dirty="0"/>
              <a:t> arthritis PG and acne </a:t>
            </a:r>
          </a:p>
          <a:p>
            <a:endParaRPr lang="en-US" baseline="0" dirty="0"/>
          </a:p>
          <a:p>
            <a:r>
              <a:rPr lang="en-US" dirty="0"/>
              <a:t>the gene is (</a:t>
            </a:r>
            <a:r>
              <a:rPr lang="en-US" dirty="0" err="1"/>
              <a:t>proline</a:t>
            </a:r>
            <a:r>
              <a:rPr lang="en-US" dirty="0"/>
              <a:t> serine </a:t>
            </a:r>
            <a:r>
              <a:rPr lang="en-US" dirty="0" err="1"/>
              <a:t>threonine</a:t>
            </a:r>
            <a:r>
              <a:rPr lang="en-US" dirty="0"/>
              <a:t> </a:t>
            </a:r>
            <a:r>
              <a:rPr lang="en-US" dirty="0" err="1"/>
              <a:t>phosphatase</a:t>
            </a:r>
            <a:r>
              <a:rPr lang="en-US" dirty="0"/>
              <a:t>) interacting protein 1 </a:t>
            </a:r>
          </a:p>
          <a:p>
            <a:r>
              <a:rPr lang="en-US" dirty="0"/>
              <a:t>CD 2 binding protein 1 </a:t>
            </a:r>
          </a:p>
        </p:txBody>
      </p:sp>
      <p:sp>
        <p:nvSpPr>
          <p:cNvPr id="4" name="Slide Number Placeholder 3"/>
          <p:cNvSpPr>
            <a:spLocks noGrp="1"/>
          </p:cNvSpPr>
          <p:nvPr>
            <p:ph type="sldNum" sz="quarter" idx="5"/>
          </p:nvPr>
        </p:nvSpPr>
        <p:spPr/>
        <p:txBody>
          <a:bodyPr/>
          <a:lstStyle/>
          <a:p>
            <a:fld id="{27822FE7-2F95-484A-B5C0-2EC15145AEE6}" type="slidenum">
              <a:rPr lang="en-US" smtClean="0"/>
              <a:pPr/>
              <a:t>22</a:t>
            </a:fld>
            <a:endParaRPr lang="en-US"/>
          </a:p>
        </p:txBody>
      </p:sp>
    </p:spTree>
    <p:extLst>
      <p:ext uri="{BB962C8B-B14F-4D97-AF65-F5344CB8AC3E}">
        <p14:creationId xmlns="" xmlns:p14="http://schemas.microsoft.com/office/powerpoint/2010/main" val="1076287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baseline="0" dirty="0"/>
              <a:t>The disease lasts for </a:t>
            </a:r>
            <a:r>
              <a:rPr lang="en-IN" baseline="0" dirty="0" err="1"/>
              <a:t>m</a:t>
            </a:r>
            <a:r>
              <a:rPr lang="en-IN" baseline="0" dirty="0" err="1">
                <a:sym typeface="Wingdings" pitchFamily="2" charset="2"/>
              </a:rPr>
              <a:t>y</a:t>
            </a:r>
            <a:r>
              <a:rPr lang="en-IN" baseline="0" dirty="0">
                <a:sym typeface="Wingdings" pitchFamily="2" charset="2"/>
              </a:rPr>
              <a:t> </a:t>
            </a:r>
          </a:p>
          <a:p>
            <a:r>
              <a:rPr lang="en-IN" baseline="0" dirty="0">
                <a:sym typeface="Wingdings" pitchFamily="2" charset="2"/>
              </a:rPr>
              <a:t>A proportion of cases recur and has a mortality of 16%</a:t>
            </a:r>
            <a:endParaRPr lang="en-IN" baseline="0" dirty="0"/>
          </a:p>
        </p:txBody>
      </p:sp>
      <p:sp>
        <p:nvSpPr>
          <p:cNvPr id="4" name="Slide Number Placeholder 3"/>
          <p:cNvSpPr>
            <a:spLocks noGrp="1"/>
          </p:cNvSpPr>
          <p:nvPr>
            <p:ph type="sldNum" sz="quarter" idx="10"/>
          </p:nvPr>
        </p:nvSpPr>
        <p:spPr/>
        <p:txBody>
          <a:bodyPr/>
          <a:lstStyle/>
          <a:p>
            <a:fld id="{27822FE7-2F95-484A-B5C0-2EC15145AEE6}"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a:t>TABLE</a:t>
            </a:r>
            <a:r>
              <a:rPr lang="en-IN" baseline="0" dirty="0"/>
              <a:t> OF WHY MY CASE IS ATYPICAL</a:t>
            </a:r>
          </a:p>
          <a:p>
            <a:r>
              <a:rPr lang="en-IN" baseline="0" dirty="0"/>
              <a:t> </a:t>
            </a:r>
          </a:p>
          <a:p>
            <a:r>
              <a:rPr lang="en-IN" baseline="0" dirty="0"/>
              <a:t>PG is commonly seen in middle aged females usually over the lower limbs and </a:t>
            </a:r>
            <a:r>
              <a:rPr lang="en-IN" baseline="0" dirty="0" err="1"/>
              <a:t>a/w</a:t>
            </a:r>
            <a:r>
              <a:rPr lang="en-IN" baseline="0" dirty="0"/>
              <a:t> systemic manifestations in more than half cases , our patient is a young adult male with ulcer over the face and no known systemic manifestations</a:t>
            </a:r>
          </a:p>
        </p:txBody>
      </p:sp>
      <p:sp>
        <p:nvSpPr>
          <p:cNvPr id="4" name="Slide Number Placeholder 3"/>
          <p:cNvSpPr>
            <a:spLocks noGrp="1"/>
          </p:cNvSpPr>
          <p:nvPr>
            <p:ph type="sldNum" sz="quarter" idx="10"/>
          </p:nvPr>
        </p:nvSpPr>
        <p:spPr/>
        <p:txBody>
          <a:bodyPr/>
          <a:lstStyle/>
          <a:p>
            <a:fld id="{27822FE7-2F95-484A-B5C0-2EC15145AEE6}"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a:t>Combined </a:t>
            </a:r>
            <a:r>
              <a:rPr lang="en-IN" dirty="0" err="1"/>
              <a:t>prednisolone</a:t>
            </a:r>
            <a:r>
              <a:rPr lang="en-IN" dirty="0"/>
              <a:t> and cyclosporine </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TNF inhibitors and other </a:t>
            </a:r>
            <a:r>
              <a:rPr lang="en-IN" dirty="0" err="1"/>
              <a:t>biologicals</a:t>
            </a:r>
            <a:r>
              <a:rPr lang="en-IN" baseline="0" dirty="0"/>
              <a:t> have also been tried as has been certain other alternatives</a:t>
            </a:r>
            <a:endParaRPr lang="en-US" dirty="0"/>
          </a:p>
          <a:p>
            <a:endParaRPr lang="en-US" dirty="0"/>
          </a:p>
        </p:txBody>
      </p:sp>
      <p:sp>
        <p:nvSpPr>
          <p:cNvPr id="4" name="Slide Number Placeholder 3"/>
          <p:cNvSpPr>
            <a:spLocks noGrp="1"/>
          </p:cNvSpPr>
          <p:nvPr>
            <p:ph type="sldNum" sz="quarter" idx="10"/>
          </p:nvPr>
        </p:nvSpPr>
        <p:spPr/>
        <p:txBody>
          <a:bodyPr/>
          <a:lstStyle/>
          <a:p>
            <a:fld id="{264B9B1B-F2BC-4769-9BAD-2F47AA37293E}" type="slidenum">
              <a:rPr lang="en-IN" smtClean="0"/>
              <a:pPr/>
              <a:t>25</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a:t>2</a:t>
            </a:r>
            <a:r>
              <a:rPr lang="en-IN" baseline="30000" dirty="0"/>
              <a:t>nd</a:t>
            </a:r>
            <a:r>
              <a:rPr lang="en-IN" dirty="0"/>
              <a:t> case under treatment following</a:t>
            </a:r>
            <a:r>
              <a:rPr lang="en-IN" baseline="0" dirty="0"/>
              <a:t> LSCS</a:t>
            </a:r>
            <a:endParaRPr lang="en-US" dirty="0"/>
          </a:p>
        </p:txBody>
      </p:sp>
      <p:sp>
        <p:nvSpPr>
          <p:cNvPr id="4" name="Slide Number Placeholder 3"/>
          <p:cNvSpPr>
            <a:spLocks noGrp="1"/>
          </p:cNvSpPr>
          <p:nvPr>
            <p:ph type="sldNum" sz="quarter" idx="10"/>
          </p:nvPr>
        </p:nvSpPr>
        <p:spPr/>
        <p:txBody>
          <a:bodyPr/>
          <a:lstStyle/>
          <a:p>
            <a:fld id="{264B9B1B-F2BC-4769-9BAD-2F47AA37293E}" type="slidenum">
              <a:rPr lang="en-IN" smtClean="0"/>
              <a:pPr/>
              <a:t>26</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baseline="0" dirty="0"/>
              <a:t>Currently a case is being managed along with our Obstetric colleagues of a 28 y/o </a:t>
            </a:r>
            <a:r>
              <a:rPr lang="en-IN" baseline="0" dirty="0" err="1"/>
              <a:t>primi</a:t>
            </a:r>
            <a:r>
              <a:rPr lang="en-IN" baseline="0" dirty="0"/>
              <a:t> who developed PG following the </a:t>
            </a:r>
            <a:r>
              <a:rPr lang="en-IN" baseline="0" dirty="0" err="1"/>
              <a:t>pathergy</a:t>
            </a:r>
            <a:r>
              <a:rPr lang="en-IN" baseline="0" dirty="0"/>
              <a:t> of lower segment CS ; there is h/o </a:t>
            </a:r>
            <a:r>
              <a:rPr lang="en-IN" baseline="0" dirty="0" err="1"/>
              <a:t>pathergy</a:t>
            </a:r>
            <a:r>
              <a:rPr lang="en-IN" baseline="0" dirty="0"/>
              <a:t> following IM injection over the buttock. Repeated pus cultures showed no growth and she did not respond to antibiotic therapy .She is now on the road to recovery and is receiving p/o </a:t>
            </a:r>
            <a:r>
              <a:rPr lang="en-IN" baseline="0" dirty="0" err="1"/>
              <a:t>wysolone</a:t>
            </a:r>
            <a:r>
              <a:rPr lang="en-IN" baseline="0" dirty="0"/>
              <a:t> 40mg OD, </a:t>
            </a:r>
            <a:r>
              <a:rPr lang="en-IN" baseline="0" dirty="0" err="1"/>
              <a:t>dapsone</a:t>
            </a:r>
            <a:r>
              <a:rPr lang="en-IN" baseline="0" dirty="0"/>
              <a:t> 100mg HS and alternate day collagen dressing</a:t>
            </a:r>
            <a:endParaRPr lang="en-US" dirty="0"/>
          </a:p>
        </p:txBody>
      </p:sp>
      <p:sp>
        <p:nvSpPr>
          <p:cNvPr id="4" name="Slide Number Placeholder 3"/>
          <p:cNvSpPr>
            <a:spLocks noGrp="1"/>
          </p:cNvSpPr>
          <p:nvPr>
            <p:ph type="sldNum" sz="quarter" idx="10"/>
          </p:nvPr>
        </p:nvSpPr>
        <p:spPr/>
        <p:txBody>
          <a:bodyPr/>
          <a:lstStyle/>
          <a:p>
            <a:fld id="{264B9B1B-F2BC-4769-9BAD-2F47AA37293E}" type="slidenum">
              <a:rPr lang="en-IN" smtClean="0"/>
              <a:pPr/>
              <a:t>27</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baseline="0" dirty="0"/>
              <a:t>Examination revealed an </a:t>
            </a:r>
            <a:r>
              <a:rPr lang="en-IN" baseline="0" dirty="0" err="1"/>
              <a:t>erythematous</a:t>
            </a:r>
            <a:r>
              <a:rPr lang="en-IN" baseline="0" dirty="0"/>
              <a:t> </a:t>
            </a:r>
            <a:r>
              <a:rPr lang="en-IN" baseline="0" dirty="0" err="1"/>
              <a:t>indurated</a:t>
            </a:r>
            <a:r>
              <a:rPr lang="en-IN" baseline="0" dirty="0"/>
              <a:t> plaque over the right cheek about 6x6cm in size with overlying discharging pustules ,erosions, blackish crusting and </a:t>
            </a:r>
            <a:r>
              <a:rPr lang="en-IN" baseline="0" dirty="0" err="1"/>
              <a:t>violaceous</a:t>
            </a:r>
            <a:r>
              <a:rPr lang="en-IN" baseline="0" dirty="0"/>
              <a:t> border. Background of acne scarring present. Hair Nails Mucosa was normal. </a:t>
            </a:r>
            <a:endParaRPr lang="en-US" dirty="0"/>
          </a:p>
        </p:txBody>
      </p:sp>
      <p:sp>
        <p:nvSpPr>
          <p:cNvPr id="4" name="Slide Number Placeholder 3"/>
          <p:cNvSpPr>
            <a:spLocks noGrp="1"/>
          </p:cNvSpPr>
          <p:nvPr>
            <p:ph type="sldNum" sz="quarter" idx="10"/>
          </p:nvPr>
        </p:nvSpPr>
        <p:spPr/>
        <p:txBody>
          <a:bodyPr/>
          <a:lstStyle/>
          <a:p>
            <a:fld id="{27822FE7-2F95-484A-B5C0-2EC15145AEE6}"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baseline="0" dirty="0"/>
              <a:t>However over the next 3/4 days the lesion progressed to form a large necrolytic </a:t>
            </a:r>
            <a:r>
              <a:rPr lang="en-IN" baseline="0" dirty="0" err="1"/>
              <a:t>cutaneous</a:t>
            </a:r>
            <a:r>
              <a:rPr lang="en-IN" baseline="0" dirty="0"/>
              <a:t> ulcer with violaceous undermined edges. Despite being treated initially as </a:t>
            </a:r>
            <a:r>
              <a:rPr lang="en-IN" baseline="0" dirty="0" err="1"/>
              <a:t>cellulitis</a:t>
            </a:r>
            <a:r>
              <a:rPr lang="en-IN" baseline="0" dirty="0"/>
              <a:t> with intravenous ,  </a:t>
            </a:r>
            <a:endParaRPr lang="en-US" dirty="0"/>
          </a:p>
        </p:txBody>
      </p:sp>
      <p:sp>
        <p:nvSpPr>
          <p:cNvPr id="4" name="Slide Number Placeholder 3"/>
          <p:cNvSpPr>
            <a:spLocks noGrp="1"/>
          </p:cNvSpPr>
          <p:nvPr>
            <p:ph type="sldNum" sz="quarter" idx="10"/>
          </p:nvPr>
        </p:nvSpPr>
        <p:spPr/>
        <p:txBody>
          <a:bodyPr/>
          <a:lstStyle/>
          <a:p>
            <a:fld id="{27822FE7-2F95-484A-B5C0-2EC15145AEE6}"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a:t>.....the lesion did not show any sign of improvement......</a:t>
            </a:r>
            <a:r>
              <a:rPr lang="en-IN" baseline="0" dirty="0"/>
              <a:t> </a:t>
            </a:r>
            <a:endParaRPr lang="en-US" dirty="0"/>
          </a:p>
        </p:txBody>
      </p:sp>
      <p:sp>
        <p:nvSpPr>
          <p:cNvPr id="4" name="Slide Number Placeholder 3"/>
          <p:cNvSpPr>
            <a:spLocks noGrp="1"/>
          </p:cNvSpPr>
          <p:nvPr>
            <p:ph type="sldNum" sz="quarter" idx="10"/>
          </p:nvPr>
        </p:nvSpPr>
        <p:spPr/>
        <p:txBody>
          <a:bodyPr/>
          <a:lstStyle/>
          <a:p>
            <a:fld id="{264B9B1B-F2BC-4769-9BAD-2F47AA37293E}" type="slidenum">
              <a:rPr lang="en-IN" smtClean="0"/>
              <a:pPr/>
              <a:t>6</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a:t>On GPE the patient</a:t>
            </a:r>
            <a:r>
              <a:rPr lang="en-IN" baseline="0" dirty="0"/>
              <a:t> was febrile , </a:t>
            </a:r>
            <a:r>
              <a:rPr lang="en-IN" baseline="0" dirty="0" err="1"/>
              <a:t>tachycardic</a:t>
            </a:r>
            <a:endParaRPr lang="en-IN" baseline="0" dirty="0"/>
          </a:p>
          <a:p>
            <a:r>
              <a:rPr lang="en-IN" baseline="0" dirty="0"/>
              <a:t>Others parameters being normal</a:t>
            </a:r>
            <a:endParaRPr lang="en-US" dirty="0"/>
          </a:p>
        </p:txBody>
      </p:sp>
      <p:sp>
        <p:nvSpPr>
          <p:cNvPr id="4" name="Slide Number Placeholder 3"/>
          <p:cNvSpPr>
            <a:spLocks noGrp="1"/>
          </p:cNvSpPr>
          <p:nvPr>
            <p:ph type="sldNum" sz="quarter" idx="10"/>
          </p:nvPr>
        </p:nvSpPr>
        <p:spPr/>
        <p:txBody>
          <a:bodyPr/>
          <a:lstStyle/>
          <a:p>
            <a:fld id="{264B9B1B-F2BC-4769-9BAD-2F47AA37293E}" type="slidenum">
              <a:rPr lang="en-IN" smtClean="0"/>
              <a:pPr/>
              <a:t>7</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a:t>Routine</a:t>
            </a:r>
            <a:r>
              <a:rPr lang="en-IN" baseline="0" dirty="0"/>
              <a:t> haematological examination revealed anaemia and </a:t>
            </a:r>
            <a:r>
              <a:rPr lang="en-IN" baseline="0" dirty="0" err="1"/>
              <a:t>leukocytosis</a:t>
            </a:r>
            <a:endParaRPr lang="en-IN" baseline="0" dirty="0"/>
          </a:p>
          <a:p>
            <a:r>
              <a:rPr lang="en-IN" baseline="0" dirty="0"/>
              <a:t>With </a:t>
            </a:r>
            <a:r>
              <a:rPr lang="en-IN" baseline="0" dirty="0" err="1"/>
              <a:t>polymorphonuclear</a:t>
            </a:r>
            <a:r>
              <a:rPr lang="en-IN" baseline="0" dirty="0"/>
              <a:t> leukocytes of 80 %</a:t>
            </a:r>
          </a:p>
          <a:p>
            <a:r>
              <a:rPr lang="en-IN" baseline="0" dirty="0"/>
              <a:t>And a positive C reactive protein</a:t>
            </a:r>
          </a:p>
          <a:p>
            <a:r>
              <a:rPr lang="en-IN" baseline="0" dirty="0"/>
              <a:t>Repeated Pus cultures showed no growth</a:t>
            </a:r>
          </a:p>
          <a:p>
            <a:endParaRPr lang="en-IN" baseline="0" dirty="0">
              <a:sym typeface="Wingdings" pitchFamily="2" charset="2"/>
            </a:endParaRPr>
          </a:p>
        </p:txBody>
      </p:sp>
      <p:sp>
        <p:nvSpPr>
          <p:cNvPr id="4" name="Slide Number Placeholder 3"/>
          <p:cNvSpPr>
            <a:spLocks noGrp="1"/>
          </p:cNvSpPr>
          <p:nvPr>
            <p:ph type="sldNum" sz="quarter" idx="10"/>
          </p:nvPr>
        </p:nvSpPr>
        <p:spPr/>
        <p:txBody>
          <a:bodyPr/>
          <a:lstStyle/>
          <a:p>
            <a:fld id="{27822FE7-2F95-484A-B5C0-2EC15145AEE6}"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a:t>With</a:t>
            </a:r>
            <a:r>
              <a:rPr lang="en-IN" baseline="0" dirty="0"/>
              <a:t> this history our provisional diagnosis was of PG ; the differentials of </a:t>
            </a:r>
            <a:r>
              <a:rPr lang="en-IN" baseline="0" dirty="0" err="1"/>
              <a:t>cellulitis</a:t>
            </a:r>
            <a:r>
              <a:rPr lang="en-IN" baseline="0" dirty="0"/>
              <a:t> and EG having been already excluded by lack of response to </a:t>
            </a:r>
            <a:r>
              <a:rPr lang="en-IN" baseline="0" dirty="0" err="1"/>
              <a:t>antibacterials</a:t>
            </a:r>
            <a:endParaRPr lang="en-IN" baseline="0" dirty="0"/>
          </a:p>
          <a:p>
            <a:r>
              <a:rPr lang="en-IN" baseline="0" dirty="0"/>
              <a:t>The brown recluse spider not being found in our part of the world excluded NIB </a:t>
            </a:r>
            <a:r>
              <a:rPr lang="en-IN" baseline="0" dirty="0" err="1"/>
              <a:t>rxn</a:t>
            </a:r>
            <a:endParaRPr lang="en-US" dirty="0"/>
          </a:p>
        </p:txBody>
      </p:sp>
      <p:sp>
        <p:nvSpPr>
          <p:cNvPr id="4" name="Slide Number Placeholder 3"/>
          <p:cNvSpPr>
            <a:spLocks noGrp="1"/>
          </p:cNvSpPr>
          <p:nvPr>
            <p:ph type="sldNum" sz="quarter" idx="10"/>
          </p:nvPr>
        </p:nvSpPr>
        <p:spPr/>
        <p:txBody>
          <a:bodyPr/>
          <a:lstStyle/>
          <a:p>
            <a:fld id="{27822FE7-2F95-484A-B5C0-2EC15145AEE6}"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a:t>The</a:t>
            </a:r>
            <a:r>
              <a:rPr lang="en-IN" baseline="0" dirty="0"/>
              <a:t> patient was administered </a:t>
            </a:r>
            <a:r>
              <a:rPr lang="en-IN" baseline="0" dirty="0" err="1"/>
              <a:t>Dexamethasone</a:t>
            </a:r>
            <a:r>
              <a:rPr lang="en-IN" baseline="0" dirty="0"/>
              <a:t> 4mg intravenously at 12 hourly intervals for 5 days following which he was started on 40milligrams of per oral </a:t>
            </a:r>
            <a:r>
              <a:rPr lang="en-IN" baseline="0" dirty="0" err="1"/>
              <a:t>Wysolone</a:t>
            </a:r>
            <a:r>
              <a:rPr lang="en-IN" baseline="0" dirty="0"/>
              <a:t> OD and </a:t>
            </a:r>
            <a:r>
              <a:rPr lang="en-IN" baseline="0" dirty="0" err="1"/>
              <a:t>Sulphasalazine</a:t>
            </a:r>
            <a:r>
              <a:rPr lang="en-IN" baseline="0" dirty="0"/>
              <a:t> 500mg twice daily. (for the next 2 weeks.. Tablet </a:t>
            </a:r>
            <a:r>
              <a:rPr lang="en-IN" baseline="0" dirty="0" err="1"/>
              <a:t>Wysolone</a:t>
            </a:r>
            <a:r>
              <a:rPr lang="en-IN" baseline="0" dirty="0"/>
              <a:t> was subsequently tapered) </a:t>
            </a:r>
          </a:p>
        </p:txBody>
      </p:sp>
      <p:sp>
        <p:nvSpPr>
          <p:cNvPr id="4" name="Slide Number Placeholder 3"/>
          <p:cNvSpPr>
            <a:spLocks noGrp="1"/>
          </p:cNvSpPr>
          <p:nvPr>
            <p:ph type="sldNum" sz="quarter" idx="10"/>
          </p:nvPr>
        </p:nvSpPr>
        <p:spPr/>
        <p:txBody>
          <a:bodyPr/>
          <a:lstStyle/>
          <a:p>
            <a:fld id="{27822FE7-2F95-484A-B5C0-2EC15145AEE6}"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025319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859149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4244806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210228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840910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121504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739335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612644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098146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744260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100449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2022118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IN" sz="6000" dirty="0"/>
              <a:t>Pyoderma gangrenosum</a:t>
            </a:r>
            <a:r>
              <a:rPr lang="en-IN" dirty="0"/>
              <a:t/>
            </a:r>
            <a:br>
              <a:rPr lang="en-IN" dirty="0"/>
            </a:br>
            <a:r>
              <a:rPr lang="en-IN" dirty="0"/>
              <a:t>                                   </a:t>
            </a:r>
            <a:br>
              <a:rPr lang="en-IN" dirty="0"/>
            </a:br>
            <a:r>
              <a:rPr lang="en-IN" dirty="0"/>
              <a:t>                                   -Dr Dipti Mathias</a:t>
            </a:r>
            <a:br>
              <a:rPr lang="en-IN" dirty="0"/>
            </a:b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382000" cy="4525963"/>
          </a:xfrm>
        </p:spPr>
        <p:txBody>
          <a:bodyPr>
            <a:normAutofit/>
          </a:bodyPr>
          <a:lstStyle/>
          <a:p>
            <a:r>
              <a:rPr lang="en-IN" dirty="0"/>
              <a:t>A 4 mm punch biopsy was sent for HPE</a:t>
            </a:r>
          </a:p>
          <a:p>
            <a:endParaRPr lang="en-IN" dirty="0"/>
          </a:p>
          <a:p>
            <a:pPr>
              <a:lnSpc>
                <a:spcPct val="150000"/>
              </a:lnSpc>
            </a:pPr>
            <a:r>
              <a:rPr lang="en-IN" dirty="0"/>
              <a:t>Meanwhile </a:t>
            </a:r>
            <a:r>
              <a:rPr lang="en-IN" dirty="0" err="1"/>
              <a:t>i</a:t>
            </a:r>
            <a:r>
              <a:rPr lang="en-IN" dirty="0"/>
              <a:t>/v/o strong clinical suspicion of PG</a:t>
            </a:r>
          </a:p>
          <a:p>
            <a:pPr marL="0" indent="0">
              <a:lnSpc>
                <a:spcPct val="150000"/>
              </a:lnSpc>
              <a:buNone/>
            </a:pPr>
            <a:r>
              <a:rPr lang="en-IN" dirty="0">
                <a:sym typeface="Wingdings" panose="05000000000000000000" pitchFamily="2" charset="2"/>
              </a:rPr>
              <a:t></a:t>
            </a:r>
            <a:r>
              <a:rPr lang="en-IN" dirty="0"/>
              <a:t>Inj. dexamethasone 4mg IV 12 hourly x 5 days </a:t>
            </a:r>
            <a:r>
              <a:rPr lang="en-IN" dirty="0">
                <a:sym typeface="Wingdings" pitchFamily="2" charset="2"/>
              </a:rPr>
              <a:t></a:t>
            </a:r>
            <a:r>
              <a:rPr lang="en-IN" dirty="0"/>
              <a:t>Tab. </a:t>
            </a:r>
            <a:r>
              <a:rPr lang="en-IN" dirty="0" err="1"/>
              <a:t>wysolone</a:t>
            </a:r>
            <a:r>
              <a:rPr lang="en-IN" dirty="0"/>
              <a:t> 40mg x 2 weeks</a:t>
            </a:r>
          </a:p>
          <a:p>
            <a:pPr marL="0" indent="0">
              <a:lnSpc>
                <a:spcPct val="150000"/>
              </a:lnSpc>
              <a:buNone/>
            </a:pPr>
            <a:r>
              <a:rPr lang="en-IN" dirty="0">
                <a:sym typeface="Wingdings" panose="05000000000000000000" pitchFamily="2" charset="2"/>
              </a:rPr>
              <a:t></a:t>
            </a:r>
            <a:r>
              <a:rPr lang="en-IN" dirty="0"/>
              <a:t>Tab. </a:t>
            </a:r>
            <a:r>
              <a:rPr lang="en-IN" dirty="0" err="1"/>
              <a:t>sulphasalazine</a:t>
            </a:r>
            <a:r>
              <a:rPr lang="en-IN" dirty="0"/>
              <a:t> 500 mg BD</a:t>
            </a:r>
            <a:endParaRPr lang="en-US" dirty="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descr="file15.jpeg"/>
          <p:cNvPicPr>
            <a:picLocks noChangeAspect="1"/>
          </p:cNvPicPr>
          <p:nvPr/>
        </p:nvPicPr>
        <p:blipFill>
          <a:blip r:embed="rId3"/>
          <a:stretch>
            <a:fillRect/>
          </a:stretch>
        </p:blipFill>
        <p:spPr>
          <a:xfrm>
            <a:off x="1285852" y="142852"/>
            <a:ext cx="6286544" cy="6500834"/>
          </a:xfrm>
          <a:prstGeom prst="rect">
            <a:avLst/>
          </a:prstGeom>
        </p:spPr>
      </p:pic>
      <p:sp>
        <p:nvSpPr>
          <p:cNvPr id="6" name="Content Placeholder 5"/>
          <p:cNvSpPr>
            <a:spLocks noGrp="1"/>
          </p:cNvSpPr>
          <p:nvPr>
            <p:ph idx="1"/>
          </p:nvPr>
        </p:nvSpPr>
        <p:spPr>
          <a:xfrm>
            <a:off x="428596" y="1643050"/>
            <a:ext cx="8229600" cy="4525963"/>
          </a:xfrm>
        </p:spPr>
        <p:txBody>
          <a:bodyPr/>
          <a:lstStyle/>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ile24.jpeg"/>
          <p:cNvPicPr>
            <a:picLocks noGrp="1" noChangeAspect="1"/>
          </p:cNvPicPr>
          <p:nvPr>
            <p:ph idx="1"/>
          </p:nvPr>
        </p:nvPicPr>
        <p:blipFill>
          <a:blip r:embed="rId3"/>
          <a:stretch>
            <a:fillRect/>
          </a:stretch>
        </p:blipFill>
        <p:spPr>
          <a:xfrm>
            <a:off x="285720" y="785794"/>
            <a:ext cx="4071966" cy="5857916"/>
          </a:xfrm>
        </p:spPr>
      </p:pic>
      <p:pic>
        <p:nvPicPr>
          <p:cNvPr id="5" name="Picture 4" descr="file11-1.jpeg"/>
          <p:cNvPicPr>
            <a:picLocks noChangeAspect="1"/>
          </p:cNvPicPr>
          <p:nvPr/>
        </p:nvPicPr>
        <p:blipFill>
          <a:blip r:embed="rId4"/>
          <a:stretch>
            <a:fillRect/>
          </a:stretch>
        </p:blipFill>
        <p:spPr>
          <a:xfrm>
            <a:off x="4643438" y="785794"/>
            <a:ext cx="4286244" cy="585789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file2-2.jpeg"/>
          <p:cNvPicPr>
            <a:picLocks noGrp="1" noChangeAspect="1"/>
          </p:cNvPicPr>
          <p:nvPr>
            <p:ph idx="1"/>
          </p:nvPr>
        </p:nvPicPr>
        <p:blipFill>
          <a:blip r:embed="rId3"/>
          <a:stretch>
            <a:fillRect/>
          </a:stretch>
        </p:blipFill>
        <p:spPr>
          <a:xfrm>
            <a:off x="1214414" y="571480"/>
            <a:ext cx="6786610" cy="4572032"/>
          </a:xfrm>
        </p:spPr>
      </p:pic>
      <p:sp>
        <p:nvSpPr>
          <p:cNvPr id="8" name="TextBox 7"/>
          <p:cNvSpPr txBox="1"/>
          <p:nvPr/>
        </p:nvSpPr>
        <p:spPr>
          <a:xfrm>
            <a:off x="509558" y="5581664"/>
            <a:ext cx="8429684" cy="369332"/>
          </a:xfrm>
          <a:prstGeom prst="rect">
            <a:avLst/>
          </a:prstGeom>
          <a:noFill/>
        </p:spPr>
        <p:txBody>
          <a:bodyPr wrap="square" rtlCol="0">
            <a:spAutoFit/>
          </a:bodyPr>
          <a:lstStyle/>
          <a:p>
            <a:endParaRPr lang="en-US" dirty="0"/>
          </a:p>
        </p:txBody>
      </p:sp>
      <p:sp>
        <p:nvSpPr>
          <p:cNvPr id="9" name="TextBox 8"/>
          <p:cNvSpPr txBox="1"/>
          <p:nvPr/>
        </p:nvSpPr>
        <p:spPr>
          <a:xfrm>
            <a:off x="0" y="4786321"/>
            <a:ext cx="9144000" cy="1877437"/>
          </a:xfrm>
          <a:prstGeom prst="rect">
            <a:avLst/>
          </a:prstGeom>
          <a:noFill/>
        </p:spPr>
        <p:txBody>
          <a:bodyPr wrap="square" rtlCol="0">
            <a:spAutoFit/>
          </a:bodyPr>
          <a:lstStyle/>
          <a:p>
            <a:endParaRPr lang="en-IN" sz="2000" dirty="0"/>
          </a:p>
          <a:p>
            <a:r>
              <a:rPr lang="en-IN" sz="2000" dirty="0"/>
              <a:t>                                                                  </a:t>
            </a:r>
            <a:r>
              <a:rPr lang="en-IN" sz="2400" dirty="0"/>
              <a:t>(H&amp;E; 10x)</a:t>
            </a:r>
          </a:p>
          <a:p>
            <a:r>
              <a:rPr lang="en-IN" sz="3600" dirty="0"/>
              <a:t>   Epidermis – ulcerated; </a:t>
            </a:r>
            <a:r>
              <a:rPr lang="en-IN" sz="3600" dirty="0" err="1"/>
              <a:t>extravasation</a:t>
            </a:r>
            <a:r>
              <a:rPr lang="en-IN" sz="3600" dirty="0"/>
              <a:t> of RBC’s</a:t>
            </a:r>
          </a:p>
          <a:p>
            <a:r>
              <a:rPr lang="en-IN" sz="3600" dirty="0"/>
              <a:t>                         and areas of thrombosis</a:t>
            </a:r>
          </a:p>
        </p:txBody>
      </p:sp>
      <p:sp>
        <p:nvSpPr>
          <p:cNvPr id="6" name="TextBox 5"/>
          <p:cNvSpPr txBox="1"/>
          <p:nvPr/>
        </p:nvSpPr>
        <p:spPr>
          <a:xfrm>
            <a:off x="3929058" y="0"/>
            <a:ext cx="3286148" cy="646331"/>
          </a:xfrm>
          <a:prstGeom prst="rect">
            <a:avLst/>
          </a:prstGeom>
          <a:noFill/>
        </p:spPr>
        <p:txBody>
          <a:bodyPr wrap="square" rtlCol="0">
            <a:spAutoFit/>
          </a:bodyPr>
          <a:lstStyle/>
          <a:p>
            <a:r>
              <a:rPr lang="en-IN" sz="3600" dirty="0"/>
              <a:t>HPE</a:t>
            </a:r>
            <a:endParaRPr lang="en-US" dirty="0"/>
          </a:p>
        </p:txBody>
      </p:sp>
      <p:sp>
        <p:nvSpPr>
          <p:cNvPr id="7" name="Right Arrow 6"/>
          <p:cNvSpPr/>
          <p:nvPr/>
        </p:nvSpPr>
        <p:spPr>
          <a:xfrm>
            <a:off x="357158" y="1714488"/>
            <a:ext cx="1928826"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357158" y="2571744"/>
            <a:ext cx="4214842"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DC1EB1-F8E8-457F-A24A-1587C8401CAA}"/>
              </a:ext>
            </a:extLst>
          </p:cNvPr>
          <p:cNvSpPr>
            <a:spLocks noGrp="1"/>
          </p:cNvSpPr>
          <p:nvPr>
            <p:ph type="title"/>
          </p:nvPr>
        </p:nvSpPr>
        <p:spPr/>
        <p:txBody>
          <a:bodyPr/>
          <a:lstStyle/>
          <a:p>
            <a:endParaRPr lang="en-US"/>
          </a:p>
        </p:txBody>
      </p:sp>
      <p:pic>
        <p:nvPicPr>
          <p:cNvPr id="4" name="Content Placeholder 3" descr="file-8.jpeg">
            <a:extLst>
              <a:ext uri="{FF2B5EF4-FFF2-40B4-BE49-F238E27FC236}">
                <a16:creationId xmlns="" xmlns:a16="http://schemas.microsoft.com/office/drawing/2014/main" id="{FDB316F3-CC68-47CA-867A-C57238DD35DA}"/>
              </a:ext>
            </a:extLst>
          </p:cNvPr>
          <p:cNvPicPr>
            <a:picLocks noGrp="1" noChangeAspect="1"/>
          </p:cNvPicPr>
          <p:nvPr>
            <p:ph idx="1"/>
          </p:nvPr>
        </p:nvPicPr>
        <p:blipFill>
          <a:blip r:embed="rId3"/>
          <a:stretch>
            <a:fillRect/>
          </a:stretch>
        </p:blipFill>
        <p:spPr>
          <a:xfrm>
            <a:off x="1000100" y="500042"/>
            <a:ext cx="7072362" cy="5357850"/>
          </a:xfrm>
          <a:prstGeom prst="rect">
            <a:avLst/>
          </a:prstGeom>
        </p:spPr>
      </p:pic>
      <p:sp>
        <p:nvSpPr>
          <p:cNvPr id="5" name="TextBox 4"/>
          <p:cNvSpPr txBox="1"/>
          <p:nvPr/>
        </p:nvSpPr>
        <p:spPr>
          <a:xfrm>
            <a:off x="285720" y="5786454"/>
            <a:ext cx="8858280" cy="954107"/>
          </a:xfrm>
          <a:prstGeom prst="rect">
            <a:avLst/>
          </a:prstGeom>
          <a:noFill/>
        </p:spPr>
        <p:txBody>
          <a:bodyPr wrap="square" rtlCol="0">
            <a:spAutoFit/>
          </a:bodyPr>
          <a:lstStyle/>
          <a:p>
            <a:r>
              <a:rPr lang="en-IN" sz="2800" dirty="0"/>
              <a:t>                                          (H&amp;E;40x)</a:t>
            </a:r>
          </a:p>
          <a:p>
            <a:r>
              <a:rPr lang="en-IN" sz="2800" dirty="0" err="1"/>
              <a:t>Polymorphonuclear</a:t>
            </a:r>
            <a:r>
              <a:rPr lang="en-IN" sz="2800" dirty="0"/>
              <a:t> cell infiltrate in the superficial dermis </a:t>
            </a:r>
            <a:endParaRPr lang="en-US" sz="2800" dirty="0"/>
          </a:p>
        </p:txBody>
      </p:sp>
      <p:sp>
        <p:nvSpPr>
          <p:cNvPr id="6" name="Right Arrow 5"/>
          <p:cNvSpPr/>
          <p:nvPr/>
        </p:nvSpPr>
        <p:spPr>
          <a:xfrm>
            <a:off x="357158" y="2000240"/>
            <a:ext cx="4929222"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401548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6600" dirty="0"/>
              <a:t>Diagnosis</a:t>
            </a:r>
            <a:endParaRPr lang="en-US" sz="6600" dirty="0"/>
          </a:p>
        </p:txBody>
      </p:sp>
      <p:sp>
        <p:nvSpPr>
          <p:cNvPr id="3" name="Content Placeholder 2"/>
          <p:cNvSpPr>
            <a:spLocks noGrp="1"/>
          </p:cNvSpPr>
          <p:nvPr>
            <p:ph idx="1"/>
          </p:nvPr>
        </p:nvSpPr>
        <p:spPr>
          <a:xfrm>
            <a:off x="-357222" y="1600200"/>
            <a:ext cx="9501222" cy="4525963"/>
          </a:xfrm>
        </p:spPr>
        <p:txBody>
          <a:bodyPr/>
          <a:lstStyle/>
          <a:p>
            <a:pPr>
              <a:buNone/>
            </a:pPr>
            <a:r>
              <a:rPr lang="en-IN" dirty="0"/>
              <a:t>              </a:t>
            </a:r>
          </a:p>
          <a:p>
            <a:pPr>
              <a:buNone/>
            </a:pPr>
            <a:endParaRPr lang="en-IN" dirty="0"/>
          </a:p>
          <a:p>
            <a:pPr>
              <a:buNone/>
            </a:pPr>
            <a:r>
              <a:rPr lang="en-IN" sz="4000" dirty="0"/>
              <a:t>           </a:t>
            </a:r>
            <a:r>
              <a:rPr lang="en-IN" sz="6000" dirty="0" err="1"/>
              <a:t>Pyoderma</a:t>
            </a:r>
            <a:r>
              <a:rPr lang="en-IN" sz="6000" dirty="0"/>
              <a:t> </a:t>
            </a:r>
            <a:r>
              <a:rPr lang="en-IN" sz="6000" dirty="0" err="1"/>
              <a:t>gangrenosum</a:t>
            </a:r>
            <a:endParaRPr lang="en-US" sz="6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IN" sz="6600" dirty="0"/>
              <a:t>           Discussion</a:t>
            </a:r>
            <a:endParaRPr lang="en-US" sz="6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0"/>
            <a:ext cx="8229600" cy="6858000"/>
          </a:xfrm>
        </p:spPr>
        <p:txBody>
          <a:bodyPr>
            <a:normAutofit fontScale="85000" lnSpcReduction="10000"/>
          </a:bodyPr>
          <a:lstStyle/>
          <a:p>
            <a:r>
              <a:rPr lang="en-US" dirty="0" err="1"/>
              <a:t>Pyoderma</a:t>
            </a:r>
            <a:r>
              <a:rPr lang="en-US" dirty="0"/>
              <a:t> </a:t>
            </a:r>
            <a:r>
              <a:rPr lang="en-US" dirty="0" err="1"/>
              <a:t>gangrenosum</a:t>
            </a:r>
            <a:r>
              <a:rPr lang="en-US" dirty="0"/>
              <a:t> is a rare non‐infectious </a:t>
            </a:r>
            <a:r>
              <a:rPr lang="en-US" dirty="0" err="1"/>
              <a:t>neutrophilic</a:t>
            </a:r>
            <a:r>
              <a:rPr lang="en-US" dirty="0"/>
              <a:t> </a:t>
            </a:r>
            <a:r>
              <a:rPr lang="en-IN" dirty="0" err="1"/>
              <a:t>dermatosis</a:t>
            </a:r>
            <a:r>
              <a:rPr lang="en-IN" dirty="0"/>
              <a:t>  </a:t>
            </a:r>
          </a:p>
          <a:p>
            <a:r>
              <a:rPr lang="en-IN" dirty="0"/>
              <a:t>Incidence:0.63</a:t>
            </a:r>
            <a:r>
              <a:rPr lang="en-US" dirty="0"/>
              <a:t>/100,000 person-years</a:t>
            </a:r>
            <a:r>
              <a:rPr lang="en-IN" dirty="0"/>
              <a:t>;increasing with age</a:t>
            </a:r>
          </a:p>
          <a:p>
            <a:endParaRPr lang="en-IN" dirty="0"/>
          </a:p>
          <a:p>
            <a:pPr>
              <a:buNone/>
            </a:pPr>
            <a:r>
              <a:rPr lang="en-IN" dirty="0"/>
              <a:t>Classical-&gt;Ulcerative type </a:t>
            </a:r>
          </a:p>
          <a:p>
            <a:r>
              <a:rPr lang="en-IN" dirty="0"/>
              <a:t>Small, tender, red-blue papules , plaques, pustules that </a:t>
            </a:r>
            <a:r>
              <a:rPr lang="en-IN" b="1" dirty="0"/>
              <a:t>rapidly</a:t>
            </a:r>
            <a:r>
              <a:rPr lang="en-IN" dirty="0"/>
              <a:t> evolve into painful ulcers with characteristic </a:t>
            </a:r>
            <a:r>
              <a:rPr lang="en-IN" dirty="0" err="1"/>
              <a:t>violaceous</a:t>
            </a:r>
            <a:r>
              <a:rPr lang="en-IN" dirty="0"/>
              <a:t> undermined edges </a:t>
            </a:r>
          </a:p>
          <a:p>
            <a:endParaRPr lang="en-IN" dirty="0"/>
          </a:p>
          <a:p>
            <a:r>
              <a:rPr lang="en-IN" dirty="0"/>
              <a:t>Granulation tissue, necrosis or purulent </a:t>
            </a:r>
            <a:r>
              <a:rPr lang="en-IN" dirty="0" err="1"/>
              <a:t>exudate</a:t>
            </a:r>
            <a:r>
              <a:rPr lang="en-IN" dirty="0"/>
              <a:t> at the ulcer base </a:t>
            </a:r>
          </a:p>
          <a:p>
            <a:endParaRPr lang="en-IN" dirty="0"/>
          </a:p>
          <a:p>
            <a:r>
              <a:rPr lang="en-IN" dirty="0"/>
              <a:t>Healing with atrophic </a:t>
            </a:r>
            <a:r>
              <a:rPr lang="en-IN" b="1" dirty="0" err="1"/>
              <a:t>cribriform</a:t>
            </a:r>
            <a:r>
              <a:rPr lang="en-IN" dirty="0"/>
              <a:t> scarring</a:t>
            </a:r>
          </a:p>
          <a:p>
            <a:endParaRPr lang="en-IN" dirty="0"/>
          </a:p>
          <a:p>
            <a:r>
              <a:rPr lang="en-IN" b="1" dirty="0"/>
              <a:t>Fever</a:t>
            </a:r>
            <a:r>
              <a:rPr lang="en-IN" dirty="0"/>
              <a:t>, </a:t>
            </a:r>
            <a:r>
              <a:rPr lang="en-IN" dirty="0" err="1"/>
              <a:t>malaise,myalgia,arthralgia</a:t>
            </a:r>
            <a:r>
              <a:rPr lang="en-IN" dirty="0"/>
              <a:t> </a:t>
            </a:r>
            <a:endParaRPr lang="en-US" dirty="0"/>
          </a:p>
          <a:p>
            <a:pPr>
              <a:buNone/>
            </a:pPr>
            <a:endParaRPr lang="en-IN" dirty="0"/>
          </a:p>
          <a:p>
            <a:endParaRPr lang="en-IN" dirty="0"/>
          </a:p>
          <a:p>
            <a:endParaRPr lang="en-IN" dirty="0"/>
          </a:p>
          <a:p>
            <a:endParaRPr lang="en-IN" dirty="0"/>
          </a:p>
          <a:p>
            <a:endParaRPr lang="en-IN" dirty="0"/>
          </a:p>
          <a:p>
            <a:endParaRPr lang="en-IN" dirty="0"/>
          </a:p>
          <a:p>
            <a:endParaRPr lang="en-IN" dirty="0"/>
          </a:p>
          <a:p>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IN" dirty="0"/>
              <a:t>Atypical</a:t>
            </a:r>
            <a:r>
              <a:rPr lang="en-IN" dirty="0">
                <a:sym typeface="Wingdings" pitchFamily="2" charset="2"/>
              </a:rPr>
              <a:t> </a:t>
            </a:r>
            <a:r>
              <a:rPr lang="en-IN" dirty="0" err="1">
                <a:sym typeface="Wingdings" pitchFamily="2" charset="2"/>
              </a:rPr>
              <a:t>parastomal</a:t>
            </a:r>
            <a:endParaRPr lang="en-IN" dirty="0">
              <a:sym typeface="Wingdings" pitchFamily="2" charset="2"/>
            </a:endParaRPr>
          </a:p>
          <a:p>
            <a:pPr>
              <a:buNone/>
            </a:pPr>
            <a:r>
              <a:rPr lang="en-IN" dirty="0">
                <a:sym typeface="Wingdings" pitchFamily="2" charset="2"/>
              </a:rPr>
              <a:t>                    </a:t>
            </a:r>
            <a:r>
              <a:rPr lang="en-IN" dirty="0" err="1">
                <a:sym typeface="Wingdings" pitchFamily="2" charset="2"/>
              </a:rPr>
              <a:t>pustular</a:t>
            </a:r>
            <a:endParaRPr lang="en-IN" dirty="0">
              <a:sym typeface="Wingdings" pitchFamily="2" charset="2"/>
            </a:endParaRPr>
          </a:p>
          <a:p>
            <a:pPr>
              <a:buNone/>
            </a:pPr>
            <a:r>
              <a:rPr lang="en-IN" dirty="0">
                <a:sym typeface="Wingdings" pitchFamily="2" charset="2"/>
              </a:rPr>
              <a:t>                    </a:t>
            </a:r>
            <a:r>
              <a:rPr lang="en-IN" dirty="0" err="1">
                <a:sym typeface="Wingdings" pitchFamily="2" charset="2"/>
              </a:rPr>
              <a:t>bullous</a:t>
            </a:r>
            <a:endParaRPr lang="en-IN" dirty="0">
              <a:sym typeface="Wingdings" pitchFamily="2" charset="2"/>
            </a:endParaRPr>
          </a:p>
          <a:p>
            <a:pPr>
              <a:buNone/>
            </a:pPr>
            <a:r>
              <a:rPr lang="en-IN" dirty="0">
                <a:sym typeface="Wingdings" pitchFamily="2" charset="2"/>
              </a:rPr>
              <a:t>                    atypical</a:t>
            </a:r>
          </a:p>
          <a:p>
            <a:pPr>
              <a:buNone/>
            </a:pPr>
            <a:r>
              <a:rPr lang="en-IN" dirty="0">
                <a:sym typeface="Wingdings" pitchFamily="2" charset="2"/>
              </a:rPr>
              <a:t>                    </a:t>
            </a:r>
            <a:r>
              <a:rPr lang="en-IN" dirty="0" err="1">
                <a:sym typeface="Wingdings" pitchFamily="2" charset="2"/>
              </a:rPr>
              <a:t>granulomatous</a:t>
            </a:r>
            <a:r>
              <a:rPr lang="en-IN" dirty="0">
                <a:sym typeface="Wingdings" pitchFamily="2" charset="2"/>
              </a:rPr>
              <a:t> superficial</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Associations</a:t>
            </a:r>
            <a:endParaRPr lang="en-US" dirty="0"/>
          </a:p>
        </p:txBody>
      </p:sp>
      <p:graphicFrame>
        <p:nvGraphicFramePr>
          <p:cNvPr id="4" name="Content Placeholder 3"/>
          <p:cNvGraphicFramePr>
            <a:graphicFrameLocks noGrp="1"/>
          </p:cNvGraphicFramePr>
          <p:nvPr>
            <p:ph idx="1"/>
          </p:nvPr>
        </p:nvGraphicFramePr>
        <p:xfrm>
          <a:off x="500034" y="1357298"/>
          <a:ext cx="8229600" cy="4771392"/>
        </p:xfrm>
        <a:graphic>
          <a:graphicData uri="http://schemas.openxmlformats.org/drawingml/2006/table">
            <a:tbl>
              <a:tblPr firstRow="1" bandRow="1">
                <a:tableStyleId>{5C22544A-7EE6-4342-B048-85BDC9FD1C3A}</a:tableStyleId>
              </a:tblPr>
              <a:tblGrid>
                <a:gridCol w="4114800">
                  <a:extLst>
                    <a:ext uri="{9D8B030D-6E8A-4147-A177-3AD203B41FA5}">
                      <a16:colId xmlns="" xmlns:a16="http://schemas.microsoft.com/office/drawing/2014/main" val="20000"/>
                    </a:ext>
                  </a:extLst>
                </a:gridCol>
                <a:gridCol w="4114800">
                  <a:extLst>
                    <a:ext uri="{9D8B030D-6E8A-4147-A177-3AD203B41FA5}">
                      <a16:colId xmlns="" xmlns:a16="http://schemas.microsoft.com/office/drawing/2014/main" val="20001"/>
                    </a:ext>
                  </a:extLst>
                </a:gridCol>
              </a:tblGrid>
              <a:tr h="389060">
                <a:tc>
                  <a:txBody>
                    <a:bodyPr/>
                    <a:lstStyle/>
                    <a:p>
                      <a:r>
                        <a:rPr lang="en-IN" dirty="0" err="1"/>
                        <a:t>Pustular</a:t>
                      </a:r>
                      <a:r>
                        <a:rPr lang="en-IN" baseline="0" dirty="0"/>
                        <a:t> form</a:t>
                      </a:r>
                      <a:endParaRPr lang="en-US" dirty="0"/>
                    </a:p>
                  </a:txBody>
                  <a:tcPr/>
                </a:tc>
                <a:tc>
                  <a:txBody>
                    <a:bodyPr/>
                    <a:lstStyle/>
                    <a:p>
                      <a:r>
                        <a:rPr lang="en-IN" dirty="0"/>
                        <a:t>IBD 20-30%</a:t>
                      </a:r>
                      <a:endParaRPr lang="en-US" dirty="0"/>
                    </a:p>
                  </a:txBody>
                  <a:tcPr/>
                </a:tc>
                <a:extLst>
                  <a:ext uri="{0D108BD9-81ED-4DB2-BD59-A6C34878D82A}">
                    <a16:rowId xmlns="" xmlns:a16="http://schemas.microsoft.com/office/drawing/2014/main" val="10000"/>
                  </a:ext>
                </a:extLst>
              </a:tr>
              <a:tr h="1264446">
                <a:tc>
                  <a:txBody>
                    <a:bodyPr/>
                    <a:lstStyle/>
                    <a:p>
                      <a:r>
                        <a:rPr lang="en-IN" dirty="0" err="1"/>
                        <a:t>Bullous</a:t>
                      </a:r>
                      <a:r>
                        <a:rPr lang="en-IN" baseline="0" dirty="0"/>
                        <a:t> form</a:t>
                      </a:r>
                      <a:endParaRPr lang="en-US" dirty="0"/>
                    </a:p>
                  </a:txBody>
                  <a:tcPr/>
                </a:tc>
                <a:tc>
                  <a:txBody>
                    <a:bodyPr/>
                    <a:lstStyle/>
                    <a:p>
                      <a:r>
                        <a:rPr lang="en-IN" dirty="0"/>
                        <a:t>Haematological and visceral malignancies 5% </a:t>
                      </a:r>
                    </a:p>
                    <a:p>
                      <a:r>
                        <a:rPr lang="en-IN" dirty="0"/>
                        <a:t>Monoclonal</a:t>
                      </a:r>
                      <a:r>
                        <a:rPr lang="en-IN" baseline="0" dirty="0"/>
                        <a:t> </a:t>
                      </a:r>
                      <a:r>
                        <a:rPr lang="en-IN" baseline="0" dirty="0" err="1"/>
                        <a:t>gammopathies</a:t>
                      </a:r>
                      <a:r>
                        <a:rPr lang="en-IN" baseline="0" dirty="0"/>
                        <a:t> 5%</a:t>
                      </a:r>
                      <a:endParaRPr lang="en-IN" dirty="0"/>
                    </a:p>
                    <a:p>
                      <a:endParaRPr lang="en-US" dirty="0"/>
                    </a:p>
                  </a:txBody>
                  <a:tcPr/>
                </a:tc>
                <a:extLst>
                  <a:ext uri="{0D108BD9-81ED-4DB2-BD59-A6C34878D82A}">
                    <a16:rowId xmlns="" xmlns:a16="http://schemas.microsoft.com/office/drawing/2014/main" val="10001"/>
                  </a:ext>
                </a:extLst>
              </a:tr>
              <a:tr h="394464">
                <a:tc>
                  <a:txBody>
                    <a:bodyPr/>
                    <a:lstStyle/>
                    <a:p>
                      <a:endParaRPr lang="en-US"/>
                    </a:p>
                  </a:txBody>
                  <a:tcPr/>
                </a:tc>
                <a:tc>
                  <a:txBody>
                    <a:bodyPr/>
                    <a:lstStyle/>
                    <a:p>
                      <a:r>
                        <a:rPr lang="en-IN" dirty="0"/>
                        <a:t>Rheumatoid &amp; </a:t>
                      </a:r>
                      <a:r>
                        <a:rPr lang="en-IN" dirty="0" err="1"/>
                        <a:t>seronegative</a:t>
                      </a:r>
                      <a:r>
                        <a:rPr lang="en-IN" dirty="0"/>
                        <a:t> arthritis  10%</a:t>
                      </a:r>
                      <a:endParaRPr lang="en-US" dirty="0"/>
                    </a:p>
                  </a:txBody>
                  <a:tcPr/>
                </a:tc>
                <a:extLst>
                  <a:ext uri="{0D108BD9-81ED-4DB2-BD59-A6C34878D82A}">
                    <a16:rowId xmlns="" xmlns:a16="http://schemas.microsoft.com/office/drawing/2014/main" val="10002"/>
                  </a:ext>
                </a:extLst>
              </a:tr>
              <a:tr h="2723422">
                <a:tc>
                  <a:txBody>
                    <a:bodyPr/>
                    <a:lstStyle/>
                    <a:p>
                      <a:endParaRPr lang="en-US" dirty="0"/>
                    </a:p>
                  </a:txBody>
                  <a:tcPr/>
                </a:tc>
                <a:tc>
                  <a:txBody>
                    <a:bodyPr/>
                    <a:lstStyle/>
                    <a:p>
                      <a:r>
                        <a:rPr lang="en-IN" dirty="0"/>
                        <a:t>Thyroid disease,</a:t>
                      </a:r>
                      <a:r>
                        <a:rPr lang="en-IN" baseline="0" dirty="0"/>
                        <a:t> </a:t>
                      </a:r>
                      <a:r>
                        <a:rPr lang="en-US" sz="1800" kern="1200" baseline="0" dirty="0" err="1">
                          <a:solidFill>
                            <a:schemeClr val="tx1"/>
                          </a:solidFill>
                          <a:latin typeface="+mn-lt"/>
                          <a:ea typeface="+mn-ea"/>
                          <a:cs typeface="+mn-cs"/>
                        </a:rPr>
                        <a:t>spondylitis</a:t>
                      </a:r>
                      <a:r>
                        <a:rPr lang="en-US" sz="1800" kern="1200" baseline="0" dirty="0">
                          <a:solidFill>
                            <a:schemeClr val="tx1"/>
                          </a:solidFill>
                          <a:latin typeface="+mn-lt"/>
                          <a:ea typeface="+mn-ea"/>
                          <a:cs typeface="+mn-cs"/>
                        </a:rPr>
                        <a:t>, osteoarthritis, psoriatic arthritis, chronic active hepatitis, hepatitis </a:t>
                      </a:r>
                      <a:r>
                        <a:rPr lang="en-IN" sz="1800" kern="1200" baseline="0" dirty="0">
                          <a:solidFill>
                            <a:schemeClr val="tx1"/>
                          </a:solidFill>
                          <a:latin typeface="+mn-lt"/>
                          <a:ea typeface="+mn-ea"/>
                          <a:cs typeface="+mn-cs"/>
                        </a:rPr>
                        <a:t>C viral infection, primary </a:t>
                      </a:r>
                      <a:r>
                        <a:rPr lang="en-IN" sz="1800" kern="1200" baseline="0" dirty="0" err="1">
                          <a:solidFill>
                            <a:schemeClr val="tx1"/>
                          </a:solidFill>
                          <a:latin typeface="+mn-lt"/>
                          <a:ea typeface="+mn-ea"/>
                          <a:cs typeface="+mn-cs"/>
                        </a:rPr>
                        <a:t>biliary</a:t>
                      </a:r>
                      <a:r>
                        <a:rPr lang="en-IN" sz="1800" kern="1200" baseline="0" dirty="0">
                          <a:solidFill>
                            <a:schemeClr val="tx1"/>
                          </a:solidFill>
                          <a:latin typeface="+mn-lt"/>
                          <a:ea typeface="+mn-ea"/>
                          <a:cs typeface="+mn-cs"/>
                        </a:rPr>
                        <a:t> </a:t>
                      </a:r>
                      <a:r>
                        <a:rPr lang="en-IN" sz="1800" kern="1200" baseline="0" dirty="0" err="1">
                          <a:solidFill>
                            <a:schemeClr val="tx1"/>
                          </a:solidFill>
                          <a:latin typeface="+mn-lt"/>
                          <a:ea typeface="+mn-ea"/>
                          <a:cs typeface="+mn-cs"/>
                        </a:rPr>
                        <a:t>cirrhosis,SLE</a:t>
                      </a:r>
                      <a:r>
                        <a:rPr lang="en-IN" sz="1800" kern="1200" baseline="0" dirty="0">
                          <a:solidFill>
                            <a:schemeClr val="tx1"/>
                          </a:solidFill>
                          <a:latin typeface="+mn-lt"/>
                          <a:ea typeface="+mn-ea"/>
                          <a:cs typeface="+mn-cs"/>
                        </a:rPr>
                        <a:t>, </a:t>
                      </a:r>
                      <a:r>
                        <a:rPr lang="en-US" sz="1800" kern="1200" baseline="0" dirty="0">
                          <a:solidFill>
                            <a:schemeClr val="tx1"/>
                          </a:solidFill>
                          <a:latin typeface="+mn-lt"/>
                          <a:ea typeface="+mn-ea"/>
                          <a:cs typeface="+mn-cs"/>
                        </a:rPr>
                        <a:t>complement deficiency, </a:t>
                      </a:r>
                      <a:r>
                        <a:rPr lang="en-US" sz="1800" kern="1200" baseline="0" dirty="0" err="1">
                          <a:solidFill>
                            <a:schemeClr val="tx1"/>
                          </a:solidFill>
                          <a:latin typeface="+mn-lt"/>
                          <a:ea typeface="+mn-ea"/>
                          <a:cs typeface="+mn-cs"/>
                        </a:rPr>
                        <a:t>hypogammaglobulinaemia</a:t>
                      </a:r>
                      <a:r>
                        <a:rPr lang="en-US" sz="1800" kern="1200" baseline="0" dirty="0">
                          <a:solidFill>
                            <a:schemeClr val="tx1"/>
                          </a:solidFill>
                          <a:latin typeface="+mn-lt"/>
                          <a:ea typeface="+mn-ea"/>
                          <a:cs typeface="+mn-cs"/>
                        </a:rPr>
                        <a:t>, </a:t>
                      </a:r>
                      <a:r>
                        <a:rPr lang="en-US" sz="1800" kern="1200" baseline="0" dirty="0" err="1">
                          <a:solidFill>
                            <a:schemeClr val="tx1"/>
                          </a:solidFill>
                          <a:latin typeface="+mn-lt"/>
                          <a:ea typeface="+mn-ea"/>
                          <a:cs typeface="+mn-cs"/>
                        </a:rPr>
                        <a:t>hyperimmunoglobulin</a:t>
                      </a:r>
                      <a:r>
                        <a:rPr lang="en-US" sz="1800" kern="1200" baseline="0" dirty="0">
                          <a:solidFill>
                            <a:schemeClr val="tx1"/>
                          </a:solidFill>
                          <a:latin typeface="+mn-lt"/>
                          <a:ea typeface="+mn-ea"/>
                          <a:cs typeface="+mn-cs"/>
                        </a:rPr>
                        <a:t> E syndrome, AIDS, </a:t>
                      </a:r>
                      <a:r>
                        <a:rPr lang="en-US" sz="1800" kern="1200" baseline="0" dirty="0" err="1">
                          <a:solidFill>
                            <a:schemeClr val="tx1"/>
                          </a:solidFill>
                          <a:latin typeface="+mn-lt"/>
                          <a:ea typeface="+mn-ea"/>
                          <a:cs typeface="+mn-cs"/>
                        </a:rPr>
                        <a:t>sarcoidosis</a:t>
                      </a:r>
                      <a:r>
                        <a:rPr lang="en-US" sz="1800" kern="1200" baseline="0" dirty="0">
                          <a:solidFill>
                            <a:schemeClr val="tx1"/>
                          </a:solidFill>
                          <a:latin typeface="+mn-lt"/>
                          <a:ea typeface="+mn-ea"/>
                          <a:cs typeface="+mn-cs"/>
                        </a:rPr>
                        <a:t>, </a:t>
                      </a:r>
                      <a:r>
                        <a:rPr lang="en-US" sz="1800" kern="1200" baseline="0" dirty="0" err="1">
                          <a:solidFill>
                            <a:schemeClr val="tx1"/>
                          </a:solidFill>
                          <a:latin typeface="+mn-lt"/>
                          <a:ea typeface="+mn-ea"/>
                          <a:cs typeface="+mn-cs"/>
                        </a:rPr>
                        <a:t>Takayasu</a:t>
                      </a:r>
                      <a:endParaRPr lang="en-US" sz="1800" kern="1200" baseline="0" dirty="0">
                        <a:solidFill>
                          <a:schemeClr val="tx1"/>
                        </a:solidFill>
                        <a:latin typeface="+mn-lt"/>
                        <a:ea typeface="+mn-ea"/>
                        <a:cs typeface="+mn-cs"/>
                      </a:endParaRPr>
                    </a:p>
                    <a:p>
                      <a:r>
                        <a:rPr lang="en-US" sz="1800" kern="1200" baseline="0" dirty="0" err="1">
                          <a:solidFill>
                            <a:schemeClr val="tx1"/>
                          </a:solidFill>
                          <a:latin typeface="+mn-lt"/>
                          <a:ea typeface="+mn-ea"/>
                          <a:cs typeface="+mn-cs"/>
                        </a:rPr>
                        <a:t>arteritis</a:t>
                      </a:r>
                      <a:r>
                        <a:rPr lang="en-US" sz="1800" kern="1200" baseline="0" dirty="0">
                          <a:solidFill>
                            <a:schemeClr val="tx1"/>
                          </a:solidFill>
                          <a:latin typeface="+mn-lt"/>
                          <a:ea typeface="+mn-ea"/>
                          <a:cs typeface="+mn-cs"/>
                        </a:rPr>
                        <a:t>, HS , acne </a:t>
                      </a:r>
                      <a:r>
                        <a:rPr lang="en-US" sz="1800" kern="1200" baseline="0" dirty="0" err="1">
                          <a:solidFill>
                            <a:schemeClr val="tx1"/>
                          </a:solidFill>
                          <a:latin typeface="+mn-lt"/>
                          <a:ea typeface="+mn-ea"/>
                          <a:cs typeface="+mn-cs"/>
                        </a:rPr>
                        <a:t>conglobata</a:t>
                      </a:r>
                      <a:r>
                        <a:rPr lang="en-US" sz="1800" kern="1200" baseline="0" dirty="0">
                          <a:solidFill>
                            <a:schemeClr val="tx1"/>
                          </a:solidFill>
                          <a:latin typeface="+mn-lt"/>
                          <a:ea typeface="+mn-ea"/>
                          <a:cs typeface="+mn-cs"/>
                        </a:rPr>
                        <a:t> , COPD</a:t>
                      </a:r>
                    </a:p>
                    <a:p>
                      <a:endParaRPr lang="en-US" dirty="0"/>
                    </a:p>
                  </a:txBody>
                  <a:tcPr/>
                </a:tc>
                <a:extLst>
                  <a:ext uri="{0D108BD9-81ED-4DB2-BD59-A6C34878D82A}">
                    <a16:rowId xmlns="" xmlns:a16="http://schemas.microsoft.com/office/drawing/2014/main" val="10003"/>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file18.jpeg"/>
          <p:cNvPicPr>
            <a:picLocks noGrp="1" noChangeAspect="1"/>
          </p:cNvPicPr>
          <p:nvPr>
            <p:ph idx="1"/>
          </p:nvPr>
        </p:nvPicPr>
        <p:blipFill>
          <a:blip r:embed="rId3"/>
          <a:stretch>
            <a:fillRect/>
          </a:stretch>
        </p:blipFill>
        <p:spPr>
          <a:xfrm>
            <a:off x="2285984" y="857232"/>
            <a:ext cx="4286248" cy="5000661"/>
          </a:xfrm>
        </p:spPr>
      </p:pic>
      <p:sp>
        <p:nvSpPr>
          <p:cNvPr id="7" name="TextBox 6"/>
          <p:cNvSpPr txBox="1"/>
          <p:nvPr/>
        </p:nvSpPr>
        <p:spPr>
          <a:xfrm>
            <a:off x="214282" y="5786454"/>
            <a:ext cx="8715436" cy="646331"/>
          </a:xfrm>
          <a:prstGeom prst="rect">
            <a:avLst/>
          </a:prstGeom>
          <a:blipFill>
            <a:blip r:embed="rId4"/>
            <a:tile tx="0" ty="0" sx="100000" sy="100000" flip="none" algn="tl"/>
          </a:blip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IN" sz="3600" b="1" dirty="0"/>
              <a:t>              </a:t>
            </a:r>
            <a:r>
              <a:rPr lang="en-IN" sz="3600" dirty="0"/>
              <a:t>Pustules over the right cheek</a:t>
            </a:r>
            <a:endParaRPr lang="en-US" sz="3600" dirty="0"/>
          </a:p>
        </p:txBody>
      </p:sp>
      <p:sp>
        <p:nvSpPr>
          <p:cNvPr id="8" name="TextBox 7"/>
          <p:cNvSpPr txBox="1"/>
          <p:nvPr/>
        </p:nvSpPr>
        <p:spPr>
          <a:xfrm>
            <a:off x="642910" y="0"/>
            <a:ext cx="7143800" cy="584775"/>
          </a:xfrm>
          <a:prstGeom prst="rect">
            <a:avLst/>
          </a:prstGeom>
          <a:noFill/>
        </p:spPr>
        <p:txBody>
          <a:bodyPr wrap="square" rtlCol="0">
            <a:spAutoFit/>
          </a:bodyPr>
          <a:lstStyle/>
          <a:p>
            <a:r>
              <a:rPr lang="en-IN" sz="3200" dirty="0" err="1"/>
              <a:t>Pramod</a:t>
            </a:r>
            <a:r>
              <a:rPr lang="en-IN" sz="3200" dirty="0"/>
              <a:t>/24 Y/M/Unmarried</a:t>
            </a: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71438"/>
            <a:ext cx="8929718" cy="6429396"/>
          </a:xfrm>
        </p:spPr>
        <p:txBody>
          <a:bodyPr>
            <a:noAutofit/>
          </a:bodyPr>
          <a:lstStyle/>
          <a:p>
            <a:pPr>
              <a:buNone/>
            </a:pPr>
            <a:r>
              <a:rPr lang="en-IN" sz="2800" b="1" dirty="0"/>
              <a:t>Major criteria</a:t>
            </a:r>
          </a:p>
          <a:p>
            <a:pPr marL="87313" indent="-87313">
              <a:buNone/>
              <a:tabLst>
                <a:tab pos="0" algn="l"/>
              </a:tabLst>
            </a:pPr>
            <a:r>
              <a:rPr lang="en-IN" sz="2400" dirty="0"/>
              <a:t> Rapid progression of a painful </a:t>
            </a:r>
            <a:r>
              <a:rPr lang="en-IN" sz="2400" dirty="0" err="1"/>
              <a:t>necrolytic</a:t>
            </a:r>
            <a:r>
              <a:rPr lang="en-IN" sz="2400" dirty="0"/>
              <a:t> ulcer, </a:t>
            </a:r>
            <a:r>
              <a:rPr lang="en-IN" sz="2400" dirty="0" err="1"/>
              <a:t>irregular;violaceous</a:t>
            </a:r>
            <a:r>
              <a:rPr lang="en-IN" sz="2400" dirty="0"/>
              <a:t> undermined border</a:t>
            </a:r>
          </a:p>
          <a:p>
            <a:pPr>
              <a:buNone/>
            </a:pPr>
            <a:endParaRPr lang="en-IN" sz="2400" dirty="0"/>
          </a:p>
          <a:p>
            <a:pPr>
              <a:buNone/>
            </a:pPr>
            <a:r>
              <a:rPr lang="en-IN" sz="2800" b="1" dirty="0"/>
              <a:t>Minor criteria (any two)</a:t>
            </a:r>
          </a:p>
          <a:p>
            <a:pPr marL="514350" indent="-514350">
              <a:buNone/>
            </a:pPr>
            <a:r>
              <a:rPr lang="en-IN" sz="2400" dirty="0"/>
              <a:t>(</a:t>
            </a:r>
            <a:r>
              <a:rPr lang="en-IN" sz="2400" dirty="0" err="1"/>
              <a:t>i</a:t>
            </a:r>
            <a:r>
              <a:rPr lang="en-IN" sz="2400" dirty="0"/>
              <a:t>)H/s/o </a:t>
            </a:r>
            <a:r>
              <a:rPr lang="en-IN" sz="2400" dirty="0" err="1"/>
              <a:t>pathergy</a:t>
            </a:r>
            <a:endParaRPr lang="en-IN" sz="2400" dirty="0"/>
          </a:p>
          <a:p>
            <a:pPr marL="514350" indent="-514350">
              <a:buAutoNum type="romanLcParenBoth"/>
            </a:pPr>
            <a:endParaRPr lang="en-IN" sz="2400" dirty="0"/>
          </a:p>
          <a:p>
            <a:pPr>
              <a:buNone/>
            </a:pPr>
            <a:r>
              <a:rPr lang="en-IN" sz="2400" dirty="0"/>
              <a:t>(ii)</a:t>
            </a:r>
            <a:r>
              <a:rPr lang="en-IN" sz="2400" dirty="0" err="1"/>
              <a:t>Cribriform</a:t>
            </a:r>
            <a:r>
              <a:rPr lang="en-IN" sz="2400" dirty="0"/>
              <a:t> scarring</a:t>
            </a:r>
          </a:p>
          <a:p>
            <a:pPr>
              <a:buNone/>
            </a:pPr>
            <a:endParaRPr lang="en-IN" sz="2400" dirty="0"/>
          </a:p>
          <a:p>
            <a:pPr>
              <a:buNone/>
            </a:pPr>
            <a:r>
              <a:rPr lang="en-IN" sz="2400" dirty="0"/>
              <a:t>(iii)Systemic diseases known to be associated with PG</a:t>
            </a:r>
          </a:p>
          <a:p>
            <a:pPr>
              <a:buNone/>
            </a:pPr>
            <a:endParaRPr lang="en-IN" sz="2400" dirty="0"/>
          </a:p>
          <a:p>
            <a:pPr>
              <a:buNone/>
            </a:pPr>
            <a:r>
              <a:rPr lang="en-IN" sz="2400" dirty="0"/>
              <a:t>(iv)Sterile dermal </a:t>
            </a:r>
            <a:r>
              <a:rPr lang="en-IN" sz="2400" dirty="0" err="1"/>
              <a:t>neutrophilia</a:t>
            </a:r>
            <a:r>
              <a:rPr lang="en-IN" sz="2400" dirty="0"/>
              <a:t>, +/- mixed inflammatory infiltrate</a:t>
            </a:r>
          </a:p>
          <a:p>
            <a:pPr>
              <a:buNone/>
            </a:pPr>
            <a:endParaRPr lang="en-IN" sz="2400" dirty="0"/>
          </a:p>
          <a:p>
            <a:pPr>
              <a:buNone/>
            </a:pPr>
            <a:r>
              <a:rPr lang="en-IN" sz="2400" dirty="0"/>
              <a:t>(v)Rapid response to systemic </a:t>
            </a:r>
            <a:r>
              <a:rPr lang="en-US" sz="2400" dirty="0"/>
              <a:t>corticosteroids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r>
              <a:rPr lang="en-IN" dirty="0"/>
              <a:t>Pathogenesis</a:t>
            </a:r>
            <a:endParaRPr lang="en-US" dirty="0"/>
          </a:p>
        </p:txBody>
      </p:sp>
      <p:sp>
        <p:nvSpPr>
          <p:cNvPr id="3" name="Content Placeholder 2"/>
          <p:cNvSpPr>
            <a:spLocks noGrp="1"/>
          </p:cNvSpPr>
          <p:nvPr>
            <p:ph idx="1"/>
          </p:nvPr>
        </p:nvSpPr>
        <p:spPr>
          <a:xfrm>
            <a:off x="428596" y="1142984"/>
            <a:ext cx="8229600" cy="5357850"/>
          </a:xfrm>
        </p:spPr>
        <p:txBody>
          <a:bodyPr>
            <a:normAutofit/>
          </a:bodyPr>
          <a:lstStyle/>
          <a:p>
            <a:r>
              <a:rPr lang="en-IN" sz="2800" dirty="0" err="1"/>
              <a:t>Neutrophil</a:t>
            </a:r>
            <a:r>
              <a:rPr lang="en-IN" sz="2800" dirty="0"/>
              <a:t> trafficking and activation being </a:t>
            </a:r>
            <a:r>
              <a:rPr lang="en-IN" sz="2800" b="1" dirty="0"/>
              <a:t>central</a:t>
            </a:r>
          </a:p>
          <a:p>
            <a:endParaRPr lang="en-IN" sz="2800" dirty="0"/>
          </a:p>
          <a:p>
            <a:r>
              <a:rPr lang="en-IN" sz="2800" dirty="0"/>
              <a:t>Predisposition to an inflammatory cascade of events</a:t>
            </a:r>
          </a:p>
          <a:p>
            <a:pPr>
              <a:buNone/>
            </a:pPr>
            <a:endParaRPr lang="en-IN" sz="2800" dirty="0"/>
          </a:p>
          <a:p>
            <a:r>
              <a:rPr lang="en-IN" sz="2800" dirty="0"/>
              <a:t>Innate immunity </a:t>
            </a:r>
          </a:p>
          <a:p>
            <a:endParaRPr lang="en-IN" sz="2800" dirty="0"/>
          </a:p>
          <a:p>
            <a:r>
              <a:rPr lang="en-IN" sz="2800" dirty="0" err="1"/>
              <a:t>Autoinflammatory</a:t>
            </a:r>
            <a:r>
              <a:rPr lang="en-IN" sz="2800" dirty="0"/>
              <a:t> pathways </a:t>
            </a:r>
          </a:p>
          <a:p>
            <a:endParaRPr lang="en-IN" sz="2800" dirty="0"/>
          </a:p>
          <a:p>
            <a:r>
              <a:rPr lang="en-IN" sz="2800" dirty="0"/>
              <a:t>Cytokines </a:t>
            </a:r>
            <a:r>
              <a:rPr lang="en-IN" sz="2800" dirty="0">
                <a:sym typeface="Wingdings" pitchFamily="2" charset="2"/>
              </a:rPr>
              <a:t></a:t>
            </a:r>
            <a:r>
              <a:rPr lang="en-IN" sz="2800" dirty="0"/>
              <a:t>IL‐1β,TNF‐α, IL-8, IL-23, MMP 9</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28604"/>
            <a:ext cx="8229600" cy="5697559"/>
          </a:xfrm>
        </p:spPr>
        <p:txBody>
          <a:bodyPr>
            <a:normAutofit fontScale="92500" lnSpcReduction="10000"/>
          </a:bodyPr>
          <a:lstStyle/>
          <a:p>
            <a:pPr>
              <a:buNone/>
            </a:pPr>
            <a:r>
              <a:rPr lang="en-IN" b="1" dirty="0"/>
              <a:t>Predisposing factors</a:t>
            </a:r>
          </a:p>
          <a:p>
            <a:pPr>
              <a:buNone/>
            </a:pPr>
            <a:endParaRPr lang="en-IN" b="1" dirty="0"/>
          </a:p>
          <a:p>
            <a:r>
              <a:rPr lang="en-IN" dirty="0" err="1"/>
              <a:t>Pathergy</a:t>
            </a:r>
            <a:endParaRPr lang="en-IN" dirty="0"/>
          </a:p>
          <a:p>
            <a:endParaRPr lang="en-IN" dirty="0"/>
          </a:p>
          <a:p>
            <a:r>
              <a:rPr lang="en-IN" dirty="0"/>
              <a:t>Smoking </a:t>
            </a:r>
          </a:p>
          <a:p>
            <a:endParaRPr lang="en-IN" dirty="0"/>
          </a:p>
          <a:p>
            <a:r>
              <a:rPr lang="en-IN" dirty="0" err="1"/>
              <a:t>Appendicectomy</a:t>
            </a:r>
            <a:endParaRPr lang="en-IN" dirty="0"/>
          </a:p>
          <a:p>
            <a:endParaRPr lang="en-IN" dirty="0"/>
          </a:p>
          <a:p>
            <a:r>
              <a:rPr lang="en-IN" dirty="0" err="1"/>
              <a:t>E.coli</a:t>
            </a:r>
            <a:endParaRPr lang="en-IN" dirty="0"/>
          </a:p>
          <a:p>
            <a:endParaRPr lang="en-IN" dirty="0"/>
          </a:p>
          <a:p>
            <a:r>
              <a:rPr lang="en-IN" dirty="0"/>
              <a:t>PAPA </a:t>
            </a:r>
            <a:r>
              <a:rPr lang="en-IN" dirty="0" err="1"/>
              <a:t>Sx</a:t>
            </a:r>
            <a:r>
              <a:rPr lang="en-IN" dirty="0">
                <a:sym typeface="Wingdings" pitchFamily="2" charset="2"/>
              </a:rPr>
              <a:t> PSTPIP1/CD2BP1 gene</a:t>
            </a:r>
          </a:p>
          <a:p>
            <a:pPr>
              <a:buNone/>
            </a:pPr>
            <a:endParaRPr lang="en-IN" dirty="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endParaRPr lang="en-IN" dirty="0"/>
          </a:p>
          <a:p>
            <a:r>
              <a:rPr lang="en-IN" dirty="0"/>
              <a:t>Disease course and prognosis: months to years</a:t>
            </a:r>
          </a:p>
          <a:p>
            <a:endParaRPr lang="en-IN" dirty="0"/>
          </a:p>
          <a:p>
            <a:r>
              <a:rPr lang="en-IN" dirty="0"/>
              <a:t>Recurrence:16-61%</a:t>
            </a:r>
          </a:p>
          <a:p>
            <a:endParaRPr lang="en-IN" dirty="0"/>
          </a:p>
          <a:p>
            <a:r>
              <a:rPr lang="en-IN" dirty="0"/>
              <a:t>Mortality of 16% over 8 years</a:t>
            </a:r>
          </a:p>
          <a:p>
            <a:endParaRPr lang="en-IN" dirty="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Atypical features in our case</a:t>
            </a:r>
            <a:endParaRPr lang="en-US" dirty="0"/>
          </a:p>
        </p:txBody>
      </p:sp>
      <p:graphicFrame>
        <p:nvGraphicFramePr>
          <p:cNvPr id="4" name="Content Placeholder 3"/>
          <p:cNvGraphicFramePr>
            <a:graphicFrameLocks noGrp="1"/>
          </p:cNvGraphicFramePr>
          <p:nvPr>
            <p:ph idx="1"/>
          </p:nvPr>
        </p:nvGraphicFramePr>
        <p:xfrm>
          <a:off x="457200" y="1935163"/>
          <a:ext cx="8229600" cy="3520456"/>
        </p:xfrm>
        <a:graphic>
          <a:graphicData uri="http://schemas.openxmlformats.org/drawingml/2006/table">
            <a:tbl>
              <a:tblPr firstRow="1" bandRow="1">
                <a:tableStyleId>{5C22544A-7EE6-4342-B048-85BDC9FD1C3A}</a:tableStyleId>
              </a:tblPr>
              <a:tblGrid>
                <a:gridCol w="4114800">
                  <a:extLst>
                    <a:ext uri="{9D8B030D-6E8A-4147-A177-3AD203B41FA5}">
                      <a16:colId xmlns="" xmlns:a16="http://schemas.microsoft.com/office/drawing/2014/main" val="20000"/>
                    </a:ext>
                  </a:extLst>
                </a:gridCol>
                <a:gridCol w="4114800">
                  <a:extLst>
                    <a:ext uri="{9D8B030D-6E8A-4147-A177-3AD203B41FA5}">
                      <a16:colId xmlns="" xmlns:a16="http://schemas.microsoft.com/office/drawing/2014/main" val="20001"/>
                    </a:ext>
                  </a:extLst>
                </a:gridCol>
              </a:tblGrid>
              <a:tr h="880114">
                <a:tc>
                  <a:txBody>
                    <a:bodyPr/>
                    <a:lstStyle/>
                    <a:p>
                      <a:r>
                        <a:rPr lang="en-IN" dirty="0"/>
                        <a:t>Female</a:t>
                      </a:r>
                      <a:endParaRPr lang="en-US" dirty="0"/>
                    </a:p>
                  </a:txBody>
                  <a:tcPr/>
                </a:tc>
                <a:tc>
                  <a:txBody>
                    <a:bodyPr/>
                    <a:lstStyle/>
                    <a:p>
                      <a:r>
                        <a:rPr lang="en-IN" dirty="0"/>
                        <a:t>Male</a:t>
                      </a:r>
                      <a:endParaRPr lang="en-US" dirty="0"/>
                    </a:p>
                  </a:txBody>
                  <a:tcPr/>
                </a:tc>
                <a:extLst>
                  <a:ext uri="{0D108BD9-81ED-4DB2-BD59-A6C34878D82A}">
                    <a16:rowId xmlns="" xmlns:a16="http://schemas.microsoft.com/office/drawing/2014/main" val="10000"/>
                  </a:ext>
                </a:extLst>
              </a:tr>
              <a:tr h="880114">
                <a:tc>
                  <a:txBody>
                    <a:bodyPr/>
                    <a:lstStyle/>
                    <a:p>
                      <a:r>
                        <a:rPr lang="en-IN" dirty="0"/>
                        <a:t>Older</a:t>
                      </a:r>
                      <a:endParaRPr lang="en-US" dirty="0"/>
                    </a:p>
                  </a:txBody>
                  <a:tcPr/>
                </a:tc>
                <a:tc>
                  <a:txBody>
                    <a:bodyPr/>
                    <a:lstStyle/>
                    <a:p>
                      <a:r>
                        <a:rPr lang="en-IN" dirty="0"/>
                        <a:t>Young</a:t>
                      </a:r>
                      <a:endParaRPr lang="en-US" dirty="0"/>
                    </a:p>
                  </a:txBody>
                  <a:tcPr/>
                </a:tc>
                <a:extLst>
                  <a:ext uri="{0D108BD9-81ED-4DB2-BD59-A6C34878D82A}">
                    <a16:rowId xmlns="" xmlns:a16="http://schemas.microsoft.com/office/drawing/2014/main" val="10001"/>
                  </a:ext>
                </a:extLst>
              </a:tr>
              <a:tr h="880114">
                <a:tc>
                  <a:txBody>
                    <a:bodyPr/>
                    <a:lstStyle/>
                    <a:p>
                      <a:r>
                        <a:rPr lang="en-IN" dirty="0"/>
                        <a:t>Lower</a:t>
                      </a:r>
                      <a:r>
                        <a:rPr lang="en-IN" baseline="0" dirty="0"/>
                        <a:t> extremities</a:t>
                      </a:r>
                      <a:endParaRPr lang="en-US" dirty="0"/>
                    </a:p>
                  </a:txBody>
                  <a:tcPr/>
                </a:tc>
                <a:tc>
                  <a:txBody>
                    <a:bodyPr/>
                    <a:lstStyle/>
                    <a:p>
                      <a:r>
                        <a:rPr lang="en-IN" dirty="0"/>
                        <a:t>Face</a:t>
                      </a:r>
                      <a:endParaRPr lang="en-US" dirty="0"/>
                    </a:p>
                  </a:txBody>
                  <a:tcPr/>
                </a:tc>
                <a:extLst>
                  <a:ext uri="{0D108BD9-81ED-4DB2-BD59-A6C34878D82A}">
                    <a16:rowId xmlns="" xmlns:a16="http://schemas.microsoft.com/office/drawing/2014/main" val="10002"/>
                  </a:ext>
                </a:extLst>
              </a:tr>
              <a:tr h="880114">
                <a:tc>
                  <a:txBody>
                    <a:bodyPr/>
                    <a:lstStyle/>
                    <a:p>
                      <a:r>
                        <a:rPr lang="en-IN" dirty="0"/>
                        <a:t>50% systemic associations</a:t>
                      </a:r>
                      <a:endParaRPr lang="en-US" dirty="0"/>
                    </a:p>
                  </a:txBody>
                  <a:tcPr/>
                </a:tc>
                <a:tc>
                  <a:txBody>
                    <a:bodyPr/>
                    <a:lstStyle/>
                    <a:p>
                      <a:r>
                        <a:rPr lang="en-IN" dirty="0"/>
                        <a:t>No systemic associations</a:t>
                      </a:r>
                      <a:endParaRPr lang="en-US" dirty="0"/>
                    </a:p>
                  </a:txBody>
                  <a:tcPr/>
                </a:tc>
                <a:extLst>
                  <a:ext uri="{0D108BD9-81ED-4DB2-BD59-A6C34878D82A}">
                    <a16:rowId xmlns="" xmlns:a16="http://schemas.microsoft.com/office/drawing/2014/main" val="10003"/>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14282" y="357166"/>
            <a:ext cx="8686800" cy="6500834"/>
          </a:xfrm>
        </p:spPr>
        <p:txBody>
          <a:bodyPr>
            <a:normAutofit fontScale="92500"/>
          </a:bodyPr>
          <a:lstStyle/>
          <a:p>
            <a:pPr>
              <a:buNone/>
            </a:pPr>
            <a:r>
              <a:rPr lang="en-IN" sz="4000" dirty="0"/>
              <a:t>Treatment options</a:t>
            </a:r>
          </a:p>
          <a:p>
            <a:pPr>
              <a:buNone/>
            </a:pPr>
            <a:endParaRPr lang="en-IN" sz="4000" dirty="0"/>
          </a:p>
          <a:p>
            <a:r>
              <a:rPr lang="en-IN" sz="3500" dirty="0" err="1"/>
              <a:t>Prednisolone</a:t>
            </a:r>
            <a:r>
              <a:rPr lang="en-IN" sz="3500" dirty="0"/>
              <a:t> 0.5-1mg/kg/day</a:t>
            </a:r>
          </a:p>
          <a:p>
            <a:r>
              <a:rPr lang="en-IN" sz="3500" dirty="0"/>
              <a:t>Cyclosporine 5mg/kg</a:t>
            </a:r>
          </a:p>
          <a:p>
            <a:r>
              <a:rPr lang="en-IN" sz="3500" dirty="0"/>
              <a:t>Pulsed </a:t>
            </a:r>
            <a:r>
              <a:rPr lang="en-IN" sz="3500" dirty="0" err="1"/>
              <a:t>prednisolone</a:t>
            </a:r>
            <a:r>
              <a:rPr lang="en-IN" sz="3500" dirty="0"/>
              <a:t> 1g/day x 5 days </a:t>
            </a:r>
          </a:p>
          <a:p>
            <a:endParaRPr lang="en-IN" sz="3500" dirty="0"/>
          </a:p>
          <a:p>
            <a:r>
              <a:rPr lang="en-IN" sz="3500" dirty="0" err="1"/>
              <a:t>Biologicals:Infliximab</a:t>
            </a:r>
            <a:r>
              <a:rPr lang="en-IN" sz="3500" dirty="0"/>
              <a:t>, </a:t>
            </a:r>
            <a:r>
              <a:rPr lang="en-IN" sz="3500" dirty="0" err="1"/>
              <a:t>Adalimumab,Etanercept,Anakinra,IVIG</a:t>
            </a:r>
            <a:endParaRPr lang="en-IN" sz="3500" dirty="0"/>
          </a:p>
          <a:p>
            <a:endParaRPr lang="en-IN" sz="3500" dirty="0"/>
          </a:p>
          <a:p>
            <a:r>
              <a:rPr lang="en-IN" sz="3500" dirty="0"/>
              <a:t>Skin </a:t>
            </a:r>
            <a:r>
              <a:rPr lang="en-IN" sz="3500" dirty="0" err="1"/>
              <a:t>graft,granulocyte</a:t>
            </a:r>
            <a:r>
              <a:rPr lang="en-IN" sz="3500" dirty="0"/>
              <a:t> </a:t>
            </a:r>
            <a:r>
              <a:rPr lang="en-IN" sz="3500" dirty="0" err="1"/>
              <a:t>apheresis,topical</a:t>
            </a:r>
            <a:r>
              <a:rPr lang="en-IN" sz="3500" dirty="0"/>
              <a:t> sodium </a:t>
            </a:r>
            <a:r>
              <a:rPr lang="en-IN" sz="3500" dirty="0" err="1"/>
              <a:t>cromoglycate,topical</a:t>
            </a:r>
            <a:r>
              <a:rPr lang="en-IN" sz="3500" dirty="0"/>
              <a:t> </a:t>
            </a:r>
            <a:r>
              <a:rPr lang="en-IN" sz="3500" dirty="0" err="1"/>
              <a:t>nicotine,hyperbaric</a:t>
            </a:r>
            <a:r>
              <a:rPr lang="en-IN" sz="3500" dirty="0"/>
              <a:t> oxygen</a:t>
            </a:r>
          </a:p>
          <a:p>
            <a:pPr>
              <a:buNone/>
            </a:pPr>
            <a:endParaRPr lang="en-US" sz="4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36" y="2571744"/>
            <a:ext cx="10287072" cy="1143000"/>
          </a:xfrm>
        </p:spPr>
        <p:txBody>
          <a:bodyPr>
            <a:noAutofit/>
          </a:bodyPr>
          <a:lstStyle/>
          <a:p>
            <a:r>
              <a:rPr lang="en-IN" sz="5400" dirty="0"/>
              <a:t>Case 2-following lower segment caesarean section</a:t>
            </a:r>
            <a:endParaRPr lang="en-US" sz="5400"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fe20210-8622-4d7f-91c8-0a6a098c8dd8.JPG"/>
          <p:cNvPicPr>
            <a:picLocks noGrp="1" noChangeAspect="1"/>
          </p:cNvPicPr>
          <p:nvPr>
            <p:ph idx="1"/>
          </p:nvPr>
        </p:nvPicPr>
        <p:blipFill>
          <a:blip r:embed="rId3"/>
          <a:stretch>
            <a:fillRect/>
          </a:stretch>
        </p:blipFill>
        <p:spPr>
          <a:xfrm>
            <a:off x="1285852" y="214290"/>
            <a:ext cx="6740541" cy="6383375"/>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Image result for thank you flowers">
            <a:extLst>
              <a:ext uri="{FF2B5EF4-FFF2-40B4-BE49-F238E27FC236}">
                <a16:creationId xmlns="" xmlns:a16="http://schemas.microsoft.com/office/drawing/2014/main" id="{8489976C-D360-4CC5-8DEA-1B9769E9522B}"/>
              </a:ext>
            </a:extLst>
          </p:cNvPr>
          <p:cNvPicPr>
            <a:picLocks noGrp="1" noChangeAspect="1" noChangeArrowheads="1"/>
          </p:cNvPicPr>
          <p:nvPr>
            <p:ph idx="1"/>
          </p:nvPr>
        </p:nvPicPr>
        <p:blipFill rotWithShape="1">
          <a:blip r:embed="rId2">
            <a:extLst>
              <a:ext uri="{28A0092B-C50C-407E-A947-70E740481C1C}">
                <a14:useLocalDpi xmlns="" xmlns:a14="http://schemas.microsoft.com/office/drawing/2010/main" val="0"/>
              </a:ext>
            </a:extLst>
          </a:blip>
          <a:srcRect b="5714"/>
          <a:stretch/>
        </p:blipFill>
        <p:spPr bwMode="auto">
          <a:xfrm>
            <a:off x="176203" y="685800"/>
            <a:ext cx="8791594" cy="54102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ile19.jpeg"/>
          <p:cNvPicPr>
            <a:picLocks noGrp="1" noChangeAspect="1"/>
          </p:cNvPicPr>
          <p:nvPr>
            <p:ph idx="1"/>
          </p:nvPr>
        </p:nvPicPr>
        <p:blipFill>
          <a:blip r:embed="rId3"/>
          <a:stretch>
            <a:fillRect/>
          </a:stretch>
        </p:blipFill>
        <p:spPr>
          <a:xfrm>
            <a:off x="1928794" y="285728"/>
            <a:ext cx="5075063" cy="648102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file-7 (1).jpeg"/>
          <p:cNvPicPr>
            <a:picLocks noGrp="1" noChangeAspect="1"/>
          </p:cNvPicPr>
          <p:nvPr>
            <p:ph idx="1"/>
          </p:nvPr>
        </p:nvPicPr>
        <p:blipFill>
          <a:blip r:embed="rId3"/>
          <a:stretch>
            <a:fillRect/>
          </a:stretch>
        </p:blipFill>
        <p:spPr>
          <a:xfrm>
            <a:off x="214282" y="1299836"/>
            <a:ext cx="4786346" cy="5254548"/>
          </a:xfrm>
        </p:spPr>
      </p:pic>
      <p:sp>
        <p:nvSpPr>
          <p:cNvPr id="7" name="TextBox 6"/>
          <p:cNvSpPr txBox="1"/>
          <p:nvPr/>
        </p:nvSpPr>
        <p:spPr>
          <a:xfrm>
            <a:off x="5072066" y="714356"/>
            <a:ext cx="4429124" cy="6001643"/>
          </a:xfrm>
          <a:prstGeom prst="rect">
            <a:avLst/>
          </a:prstGeom>
          <a:noFill/>
        </p:spPr>
        <p:txBody>
          <a:bodyPr wrap="square" rtlCol="0">
            <a:spAutoFit/>
          </a:bodyPr>
          <a:lstStyle/>
          <a:p>
            <a:endParaRPr lang="en-IN" sz="3200" b="1" dirty="0"/>
          </a:p>
          <a:p>
            <a:pPr>
              <a:buFont typeface="Arial" pitchFamily="34" charset="0"/>
              <a:buChar char="•"/>
            </a:pPr>
            <a:r>
              <a:rPr lang="en-IN" sz="3200" dirty="0" err="1"/>
              <a:t>Erythematous</a:t>
            </a:r>
            <a:r>
              <a:rPr lang="en-IN" sz="3200" dirty="0"/>
              <a:t> </a:t>
            </a:r>
          </a:p>
          <a:p>
            <a:pPr>
              <a:buFont typeface="Arial" pitchFamily="34" charset="0"/>
              <a:buChar char="•"/>
            </a:pPr>
            <a:endParaRPr lang="en-IN" sz="3200" b="1" dirty="0"/>
          </a:p>
          <a:p>
            <a:pPr>
              <a:buFont typeface="Arial" pitchFamily="34" charset="0"/>
              <a:buChar char="•"/>
            </a:pPr>
            <a:r>
              <a:rPr lang="en-IN" sz="3200" dirty="0" err="1"/>
              <a:t>Indurated</a:t>
            </a:r>
            <a:r>
              <a:rPr lang="en-IN" sz="3200" dirty="0"/>
              <a:t> plaque</a:t>
            </a:r>
          </a:p>
          <a:p>
            <a:endParaRPr lang="en-IN" sz="3200" dirty="0"/>
          </a:p>
          <a:p>
            <a:pPr>
              <a:buFont typeface="Arial" pitchFamily="34" charset="0"/>
              <a:buChar char="•"/>
            </a:pPr>
            <a:r>
              <a:rPr lang="en-IN" sz="3200" dirty="0"/>
              <a:t>Pustules</a:t>
            </a:r>
          </a:p>
          <a:p>
            <a:pPr>
              <a:buFont typeface="Arial" pitchFamily="34" charset="0"/>
              <a:buChar char="•"/>
            </a:pPr>
            <a:endParaRPr lang="en-IN" sz="3200" dirty="0"/>
          </a:p>
          <a:p>
            <a:pPr>
              <a:buFont typeface="Arial" pitchFamily="34" charset="0"/>
              <a:buChar char="•"/>
            </a:pPr>
            <a:r>
              <a:rPr lang="en-IN" sz="3200" dirty="0"/>
              <a:t>Erosions</a:t>
            </a:r>
          </a:p>
          <a:p>
            <a:pPr>
              <a:buFont typeface="Arial" pitchFamily="34" charset="0"/>
              <a:buChar char="•"/>
            </a:pPr>
            <a:endParaRPr lang="en-IN" sz="3200" dirty="0"/>
          </a:p>
          <a:p>
            <a:pPr>
              <a:buFont typeface="Arial" pitchFamily="34" charset="0"/>
              <a:buChar char="•"/>
            </a:pPr>
            <a:r>
              <a:rPr lang="en-IN" sz="3200" dirty="0"/>
              <a:t>Crusting</a:t>
            </a:r>
          </a:p>
          <a:p>
            <a:pPr>
              <a:buFont typeface="Arial" pitchFamily="34" charset="0"/>
              <a:buChar char="•"/>
            </a:pPr>
            <a:endParaRPr lang="en-IN" sz="3200" dirty="0"/>
          </a:p>
          <a:p>
            <a:pPr>
              <a:buFont typeface="Arial" pitchFamily="34" charset="0"/>
              <a:buChar char="•"/>
            </a:pPr>
            <a:r>
              <a:rPr lang="en-IN" sz="3200" dirty="0" err="1"/>
              <a:t>Violaceous</a:t>
            </a:r>
            <a:r>
              <a:rPr lang="en-IN" sz="3200" dirty="0"/>
              <a:t> border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ile1-1.jpeg"/>
          <p:cNvPicPr>
            <a:picLocks noGrp="1" noChangeAspect="1"/>
          </p:cNvPicPr>
          <p:nvPr>
            <p:ph idx="1"/>
          </p:nvPr>
        </p:nvPicPr>
        <p:blipFill>
          <a:blip r:embed="rId3"/>
          <a:stretch>
            <a:fillRect/>
          </a:stretch>
        </p:blipFill>
        <p:spPr>
          <a:xfrm>
            <a:off x="1000100" y="214290"/>
            <a:ext cx="6786610" cy="5929354"/>
          </a:xfrm>
        </p:spPr>
      </p:pic>
      <p:sp>
        <p:nvSpPr>
          <p:cNvPr id="6" name="TextBox 5"/>
          <p:cNvSpPr txBox="1"/>
          <p:nvPr/>
        </p:nvSpPr>
        <p:spPr>
          <a:xfrm>
            <a:off x="357158" y="5786454"/>
            <a:ext cx="8572560" cy="830997"/>
          </a:xfrm>
          <a:prstGeom prst="rect">
            <a:avLst/>
          </a:prstGeom>
          <a:noFill/>
        </p:spPr>
        <p:txBody>
          <a:bodyPr wrap="square" rtlCol="0">
            <a:spAutoFit/>
          </a:bodyPr>
          <a:lstStyle/>
          <a:p>
            <a:endParaRPr lang="en-IN" sz="2400" dirty="0"/>
          </a:p>
          <a:p>
            <a:r>
              <a:rPr lang="en-IN" sz="2400" dirty="0" err="1"/>
              <a:t>Necrolytic</a:t>
            </a:r>
            <a:r>
              <a:rPr lang="en-IN" sz="2400" dirty="0"/>
              <a:t> </a:t>
            </a:r>
            <a:r>
              <a:rPr lang="en-IN" sz="2400" dirty="0" err="1"/>
              <a:t>cutaneous</a:t>
            </a:r>
            <a:r>
              <a:rPr lang="en-IN" sz="2400" dirty="0"/>
              <a:t> ulcer with </a:t>
            </a:r>
            <a:r>
              <a:rPr lang="en-IN" sz="2400" dirty="0" err="1"/>
              <a:t>violaceous</a:t>
            </a:r>
            <a:r>
              <a:rPr lang="en-IN" sz="2400" dirty="0"/>
              <a:t> undermined edges</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IN" dirty="0" err="1"/>
              <a:t>Inj.</a:t>
            </a:r>
            <a:r>
              <a:rPr lang="en-IN" b="1" dirty="0" err="1"/>
              <a:t>Monocef</a:t>
            </a:r>
            <a:r>
              <a:rPr lang="en-IN" dirty="0"/>
              <a:t> 1gm IV 12 hourly</a:t>
            </a:r>
          </a:p>
          <a:p>
            <a:endParaRPr lang="en-IN" dirty="0"/>
          </a:p>
          <a:p>
            <a:r>
              <a:rPr lang="en-IN" dirty="0" err="1"/>
              <a:t>Inj.</a:t>
            </a:r>
            <a:r>
              <a:rPr lang="en-IN" b="1" dirty="0" err="1"/>
              <a:t>Metrogyl</a:t>
            </a:r>
            <a:r>
              <a:rPr lang="en-IN" dirty="0"/>
              <a:t> 500mg IV 12 hourly</a:t>
            </a:r>
          </a:p>
          <a:p>
            <a:endParaRPr lang="en-IN" dirty="0"/>
          </a:p>
          <a:p>
            <a:r>
              <a:rPr lang="en-IN" dirty="0" err="1"/>
              <a:t>Inj.</a:t>
            </a:r>
            <a:r>
              <a:rPr lang="en-IN" b="1" dirty="0" err="1"/>
              <a:t>Linezolid</a:t>
            </a:r>
            <a:r>
              <a:rPr lang="en-IN" dirty="0"/>
              <a:t> 600mg IV 12 hourly</a:t>
            </a:r>
          </a:p>
          <a:p>
            <a:endParaRPr lang="en-IN" dirty="0"/>
          </a:p>
          <a:p>
            <a:r>
              <a:rPr lang="en-IN" dirty="0" err="1"/>
              <a:t>Inj.</a:t>
            </a:r>
            <a:r>
              <a:rPr lang="en-IN" b="1" dirty="0" err="1"/>
              <a:t>Piperacillin</a:t>
            </a:r>
            <a:r>
              <a:rPr lang="en-IN" b="1" dirty="0"/>
              <a:t> </a:t>
            </a:r>
            <a:r>
              <a:rPr lang="en-IN" b="1" dirty="0" err="1"/>
              <a:t>tazobactam</a:t>
            </a:r>
            <a:r>
              <a:rPr lang="en-IN" b="1" dirty="0"/>
              <a:t> </a:t>
            </a:r>
            <a:r>
              <a:rPr lang="en-IN" dirty="0"/>
              <a:t>4.5g IV 8 hourly</a:t>
            </a:r>
          </a:p>
          <a:p>
            <a:endParaRPr lang="en-IN" dirty="0"/>
          </a:p>
          <a:p>
            <a:r>
              <a:rPr lang="en-IN" dirty="0" err="1"/>
              <a:t>Sofratulle</a:t>
            </a:r>
            <a:r>
              <a:rPr lang="en-IN" dirty="0"/>
              <a:t> dressing with </a:t>
            </a:r>
            <a:r>
              <a:rPr lang="en-IN" dirty="0" err="1"/>
              <a:t>soframycin</a:t>
            </a:r>
            <a:r>
              <a:rPr lang="en-IN" dirty="0"/>
              <a:t> twice daily</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57166"/>
            <a:ext cx="8229600" cy="5768997"/>
          </a:xfrm>
        </p:spPr>
        <p:txBody>
          <a:bodyPr>
            <a:normAutofit fontScale="77500" lnSpcReduction="20000"/>
          </a:bodyPr>
          <a:lstStyle/>
          <a:p>
            <a:pPr marL="82296" indent="0" algn="ctr">
              <a:buNone/>
            </a:pPr>
            <a:r>
              <a:rPr lang="en-US" sz="4000" dirty="0">
                <a:solidFill>
                  <a:schemeClr val="tx2"/>
                </a:solidFill>
                <a:cs typeface="Calibri"/>
              </a:rPr>
              <a:t>General examination</a:t>
            </a:r>
          </a:p>
          <a:p>
            <a:pPr marL="82296" indent="0" algn="ctr">
              <a:buNone/>
            </a:pPr>
            <a:endParaRPr lang="en-US" sz="4000" dirty="0">
              <a:solidFill>
                <a:schemeClr val="tx2"/>
              </a:solidFill>
              <a:cs typeface="Calibri"/>
            </a:endParaRPr>
          </a:p>
          <a:p>
            <a:r>
              <a:rPr lang="en-US" dirty="0">
                <a:cs typeface="Calibri"/>
              </a:rPr>
              <a:t>Conscious, cooperative, well oriented</a:t>
            </a:r>
          </a:p>
          <a:p>
            <a:endParaRPr lang="en-US" dirty="0">
              <a:cs typeface="Calibri"/>
            </a:endParaRPr>
          </a:p>
          <a:p>
            <a:r>
              <a:rPr lang="en-IN" dirty="0">
                <a:cs typeface="Calibri"/>
              </a:rPr>
              <a:t>Patient was </a:t>
            </a:r>
            <a:r>
              <a:rPr lang="en-IN" b="1" dirty="0">
                <a:cs typeface="Calibri"/>
              </a:rPr>
              <a:t>febrile-102.2 F</a:t>
            </a:r>
            <a:endParaRPr lang="en-US" b="1" dirty="0">
              <a:cs typeface="Calibri"/>
            </a:endParaRPr>
          </a:p>
          <a:p>
            <a:endParaRPr lang="en-US" dirty="0">
              <a:cs typeface="Calibri"/>
            </a:endParaRPr>
          </a:p>
          <a:p>
            <a:r>
              <a:rPr lang="en-US" b="1" dirty="0">
                <a:cs typeface="Calibri"/>
              </a:rPr>
              <a:t>P-100bpm</a:t>
            </a:r>
          </a:p>
          <a:p>
            <a:endParaRPr lang="en-US" dirty="0">
              <a:cs typeface="Calibri"/>
            </a:endParaRPr>
          </a:p>
          <a:p>
            <a:r>
              <a:rPr lang="en-US" dirty="0">
                <a:cs typeface="Calibri"/>
              </a:rPr>
              <a:t>R/BP- Normal</a:t>
            </a:r>
          </a:p>
          <a:p>
            <a:endParaRPr lang="en-US" dirty="0">
              <a:cs typeface="Calibri"/>
            </a:endParaRPr>
          </a:p>
          <a:p>
            <a:r>
              <a:rPr lang="en-US" dirty="0">
                <a:cs typeface="Calibri"/>
              </a:rPr>
              <a:t>No pallor, </a:t>
            </a:r>
            <a:r>
              <a:rPr lang="en-US" dirty="0" err="1">
                <a:cs typeface="Calibri"/>
              </a:rPr>
              <a:t>icterus</a:t>
            </a:r>
            <a:r>
              <a:rPr lang="en-US" dirty="0">
                <a:cs typeface="Calibri"/>
              </a:rPr>
              <a:t>, cyanosis, clubbing, </a:t>
            </a:r>
            <a:r>
              <a:rPr lang="en-US" dirty="0" err="1">
                <a:cs typeface="Calibri"/>
              </a:rPr>
              <a:t>lymphadenopathy</a:t>
            </a:r>
            <a:endParaRPr lang="en-US" dirty="0">
              <a:cs typeface="Calibri"/>
            </a:endParaRPr>
          </a:p>
          <a:p>
            <a:endParaRPr lang="en-US" dirty="0">
              <a:solidFill>
                <a:srgbClr val="FF0000"/>
              </a:solidFill>
              <a:cs typeface="Calibri"/>
            </a:endParaRPr>
          </a:p>
          <a:p>
            <a:pPr marL="82296" indent="0">
              <a:buNone/>
            </a:pPr>
            <a:r>
              <a:rPr lang="en-US" sz="4000" dirty="0">
                <a:solidFill>
                  <a:schemeClr val="tx2"/>
                </a:solidFill>
                <a:cs typeface="Calibri"/>
              </a:rPr>
              <a:t>Systemic examination- NAD</a:t>
            </a:r>
            <a:endParaRPr lang="en-US" sz="4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Investigations</a:t>
            </a:r>
            <a:endParaRPr lang="en-US" dirty="0"/>
          </a:p>
        </p:txBody>
      </p:sp>
      <p:sp>
        <p:nvSpPr>
          <p:cNvPr id="3" name="Content Placeholder 2"/>
          <p:cNvSpPr>
            <a:spLocks noGrp="1"/>
          </p:cNvSpPr>
          <p:nvPr>
            <p:ph idx="1"/>
          </p:nvPr>
        </p:nvSpPr>
        <p:spPr/>
        <p:txBody>
          <a:bodyPr>
            <a:normAutofit lnSpcReduction="10000"/>
          </a:bodyPr>
          <a:lstStyle/>
          <a:p>
            <a:r>
              <a:rPr lang="en-IN" b="1" dirty="0"/>
              <a:t>Hb-7.9</a:t>
            </a:r>
          </a:p>
          <a:p>
            <a:r>
              <a:rPr lang="en-IN" b="1" dirty="0"/>
              <a:t>TLC-20,000</a:t>
            </a:r>
          </a:p>
          <a:p>
            <a:r>
              <a:rPr lang="en-IN" b="1" dirty="0"/>
              <a:t>P-80%</a:t>
            </a:r>
            <a:r>
              <a:rPr lang="en-IN" dirty="0"/>
              <a:t> L-10% E-02% M-08%</a:t>
            </a:r>
          </a:p>
          <a:p>
            <a:r>
              <a:rPr lang="en-IN" dirty="0"/>
              <a:t>Platelet count- 3.20 L/</a:t>
            </a:r>
            <a:r>
              <a:rPr lang="en-IN" dirty="0" err="1"/>
              <a:t>cumm</a:t>
            </a:r>
            <a:endParaRPr lang="en-IN" dirty="0"/>
          </a:p>
          <a:p>
            <a:r>
              <a:rPr lang="en-IN" b="1" dirty="0"/>
              <a:t>CRP +</a:t>
            </a:r>
          </a:p>
          <a:p>
            <a:r>
              <a:rPr lang="en-IN" dirty="0"/>
              <a:t>LFT/RFT-N</a:t>
            </a:r>
          </a:p>
          <a:p>
            <a:r>
              <a:rPr lang="en-IN" dirty="0"/>
              <a:t>Blood sugar-N</a:t>
            </a:r>
          </a:p>
          <a:p>
            <a:r>
              <a:rPr lang="en-IN" dirty="0" err="1"/>
              <a:t>S.Electrolytes</a:t>
            </a:r>
            <a:r>
              <a:rPr lang="en-IN" dirty="0"/>
              <a:t>-N</a:t>
            </a:r>
          </a:p>
          <a:p>
            <a:endParaRPr lang="en-US" dirty="0"/>
          </a:p>
        </p:txBody>
      </p:sp>
      <p:sp>
        <p:nvSpPr>
          <p:cNvPr id="4" name="TextBox 3"/>
          <p:cNvSpPr txBox="1"/>
          <p:nvPr/>
        </p:nvSpPr>
        <p:spPr>
          <a:xfrm>
            <a:off x="4214810" y="4786322"/>
            <a:ext cx="4357718" cy="1077218"/>
          </a:xfrm>
          <a:prstGeom prst="rect">
            <a:avLst/>
          </a:prstGeom>
          <a:noFill/>
        </p:spPr>
        <p:txBody>
          <a:bodyPr wrap="square" rtlCol="0">
            <a:spAutoFit/>
          </a:bodyPr>
          <a:lstStyle/>
          <a:p>
            <a:r>
              <a:rPr lang="en-IN" sz="3200" dirty="0"/>
              <a:t>USG </a:t>
            </a:r>
            <a:r>
              <a:rPr lang="en-IN" sz="3200" dirty="0" err="1"/>
              <a:t>Abdo</a:t>
            </a:r>
            <a:r>
              <a:rPr lang="en-IN" sz="3200" dirty="0"/>
              <a:t>/Pelvis-WNL</a:t>
            </a:r>
          </a:p>
          <a:p>
            <a:r>
              <a:rPr lang="en-IN" sz="3200" dirty="0"/>
              <a:t>Pus C/S-no growth</a:t>
            </a: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Provisional diagnosis</a:t>
            </a:r>
            <a:endParaRPr lang="en-US" dirty="0"/>
          </a:p>
        </p:txBody>
      </p:sp>
      <p:sp>
        <p:nvSpPr>
          <p:cNvPr id="3" name="Content Placeholder 2"/>
          <p:cNvSpPr>
            <a:spLocks noGrp="1"/>
          </p:cNvSpPr>
          <p:nvPr>
            <p:ph idx="1"/>
          </p:nvPr>
        </p:nvSpPr>
        <p:spPr/>
        <p:txBody>
          <a:bodyPr>
            <a:normAutofit lnSpcReduction="10000"/>
          </a:bodyPr>
          <a:lstStyle/>
          <a:p>
            <a:r>
              <a:rPr lang="en-IN" dirty="0" err="1"/>
              <a:t>Pyoderma</a:t>
            </a:r>
            <a:r>
              <a:rPr lang="en-IN" dirty="0"/>
              <a:t> </a:t>
            </a:r>
            <a:r>
              <a:rPr lang="en-IN" dirty="0" err="1"/>
              <a:t>gangrenosum</a:t>
            </a:r>
            <a:endParaRPr lang="en-IN" dirty="0"/>
          </a:p>
          <a:p>
            <a:endParaRPr lang="en-IN" dirty="0"/>
          </a:p>
          <a:p>
            <a:pPr>
              <a:buNone/>
            </a:pPr>
            <a:r>
              <a:rPr lang="en-IN" dirty="0"/>
              <a:t>Probable differentials</a:t>
            </a:r>
          </a:p>
          <a:p>
            <a:r>
              <a:rPr lang="en-IN" dirty="0" err="1"/>
              <a:t>Cellulitis</a:t>
            </a:r>
            <a:r>
              <a:rPr lang="en-IN" dirty="0"/>
              <a:t> </a:t>
            </a:r>
          </a:p>
          <a:p>
            <a:endParaRPr lang="en-IN" dirty="0"/>
          </a:p>
          <a:p>
            <a:r>
              <a:rPr lang="en-IN" dirty="0" err="1"/>
              <a:t>Ecthyma</a:t>
            </a:r>
            <a:r>
              <a:rPr lang="en-IN" dirty="0"/>
              <a:t> </a:t>
            </a:r>
            <a:r>
              <a:rPr lang="en-IN" dirty="0" err="1"/>
              <a:t>gangrenosum</a:t>
            </a:r>
            <a:endParaRPr lang="en-IN" dirty="0"/>
          </a:p>
          <a:p>
            <a:endParaRPr lang="en-IN" dirty="0"/>
          </a:p>
          <a:p>
            <a:r>
              <a:rPr lang="en-IN" dirty="0"/>
              <a:t>Necrotising insect bite </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2669</TotalTime>
  <Words>1369</Words>
  <Application>Microsoft Office PowerPoint</Application>
  <PresentationFormat>On-screen Show (4:3)</PresentationFormat>
  <Paragraphs>236</Paragraphs>
  <Slides>28</Slides>
  <Notes>25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Pyoderma gangrenosum                                                                        -Dr Dipti Mathias </vt:lpstr>
      <vt:lpstr>Slide 2</vt:lpstr>
      <vt:lpstr>Slide 3</vt:lpstr>
      <vt:lpstr>Slide 4</vt:lpstr>
      <vt:lpstr>Slide 5</vt:lpstr>
      <vt:lpstr>Slide 6</vt:lpstr>
      <vt:lpstr>Slide 7</vt:lpstr>
      <vt:lpstr>Investigations</vt:lpstr>
      <vt:lpstr>Provisional diagnosis</vt:lpstr>
      <vt:lpstr>Slide 10</vt:lpstr>
      <vt:lpstr>Slide 11</vt:lpstr>
      <vt:lpstr>Slide 12</vt:lpstr>
      <vt:lpstr>Slide 13</vt:lpstr>
      <vt:lpstr>Slide 14</vt:lpstr>
      <vt:lpstr>Diagnosis</vt:lpstr>
      <vt:lpstr>Slide 16</vt:lpstr>
      <vt:lpstr>Slide 17</vt:lpstr>
      <vt:lpstr>Slide 18</vt:lpstr>
      <vt:lpstr>Associations</vt:lpstr>
      <vt:lpstr>Slide 20</vt:lpstr>
      <vt:lpstr>Pathogenesis</vt:lpstr>
      <vt:lpstr>Slide 22</vt:lpstr>
      <vt:lpstr>Slide 23</vt:lpstr>
      <vt:lpstr>Atypical features in our case</vt:lpstr>
      <vt:lpstr>Slide 25</vt:lpstr>
      <vt:lpstr>Case 2-following lower segment caesarean section</vt:lpstr>
      <vt:lpstr>Slide 27</vt:lpstr>
      <vt:lpstr>Slide 28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Brooke-Spiegler Syndrome</dc:title>
  <dc:creator>aishwarya raheja</dc:creator>
  <cp:lastModifiedBy>Windows User</cp:lastModifiedBy>
  <cp:revision>163</cp:revision>
  <dcterms:created xsi:type="dcterms:W3CDTF">2006-08-16T00:00:00Z</dcterms:created>
  <dcterms:modified xsi:type="dcterms:W3CDTF">2019-09-13T09:53:51Z</dcterms:modified>
</cp:coreProperties>
</file>