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8"/>
  </p:notesMasterIdLst>
  <p:sldIdLst>
    <p:sldId id="426" r:id="rId2"/>
    <p:sldId id="427" r:id="rId3"/>
    <p:sldId id="428" r:id="rId4"/>
    <p:sldId id="429" r:id="rId5"/>
    <p:sldId id="430" r:id="rId6"/>
    <p:sldId id="431" r:id="rId7"/>
    <p:sldId id="432" r:id="rId8"/>
    <p:sldId id="433" r:id="rId9"/>
    <p:sldId id="434" r:id="rId10"/>
    <p:sldId id="435" r:id="rId11"/>
    <p:sldId id="436" r:id="rId12"/>
    <p:sldId id="437" r:id="rId13"/>
    <p:sldId id="438" r:id="rId14"/>
    <p:sldId id="439" r:id="rId15"/>
    <p:sldId id="440" r:id="rId16"/>
    <p:sldId id="462" r:id="rId17"/>
    <p:sldId id="441" r:id="rId18"/>
    <p:sldId id="442" r:id="rId19"/>
    <p:sldId id="443" r:id="rId20"/>
    <p:sldId id="444" r:id="rId21"/>
    <p:sldId id="445" r:id="rId22"/>
    <p:sldId id="446" r:id="rId23"/>
    <p:sldId id="447" r:id="rId24"/>
    <p:sldId id="448" r:id="rId25"/>
    <p:sldId id="449" r:id="rId26"/>
    <p:sldId id="450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ijal GUPTA" initials="sG" lastIdx="2" clrIdx="0">
    <p:extLst>
      <p:ext uri="{19B8F6BF-5375-455C-9EA6-DF929625EA0E}">
        <p15:presenceInfo xmlns="" xmlns:p15="http://schemas.microsoft.com/office/powerpoint/2012/main" userId="028a16eb4078b42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8DF6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C9C662-0442-418A-88A2-882A2FABC85E}" v="500" dt="2019-08-20T14:35:24.8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0059" autoAdjust="0"/>
    <p:restoredTop sz="93817" autoAdjust="0"/>
  </p:normalViewPr>
  <p:slideViewPr>
    <p:cSldViewPr>
      <p:cViewPr>
        <p:scale>
          <a:sx n="70" d="100"/>
          <a:sy n="70" d="100"/>
        </p:scale>
        <p:origin x="-384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136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A00165-66E4-49E0-A78D-60DF31C4B935}" type="datetimeFigureOut">
              <a:rPr lang="en-IN" smtClean="0"/>
              <a:pPr/>
              <a:t>13-09-2019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4B9B1B-F2BC-4769-9BAD-2F47AA37293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245000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B9B1B-F2BC-4769-9BAD-2F47AA37293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17560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Mc on scalp-  turban tumor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B9B1B-F2BC-4769-9BAD-2F47AA37293E}" type="slidenum">
              <a:rPr lang="en-IN" smtClean="0"/>
              <a:pPr/>
              <a:t>19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3889755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B9B1B-F2BC-4769-9BAD-2F47AA37293E}" type="slidenum">
              <a:rPr lang="en-IN" smtClean="0"/>
              <a:pPr/>
              <a:t>24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4223915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Various ablative options available include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B9B1B-F2BC-4769-9BAD-2F47AA37293E}" type="slidenum">
              <a:rPr lang="en-IN" smtClean="0"/>
              <a:pPr/>
              <a:t>25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85055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However there </a:t>
            </a:r>
            <a:r>
              <a:rPr lang="en-US" dirty="0" err="1"/>
              <a:t>ws</a:t>
            </a:r>
            <a:r>
              <a:rPr lang="en-US" dirty="0"/>
              <a:t> an increase……………………  of nodules over scalp since 2m which made his mother bring him to our </a:t>
            </a:r>
            <a:r>
              <a:rPr lang="en-US" dirty="0" err="1"/>
              <a:t>opd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B9B1B-F2BC-4769-9BAD-2F47AA37293E}" type="slidenum">
              <a:rPr lang="en-IN" smtClean="0"/>
              <a:pPr/>
              <a:t>3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034301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 she too </a:t>
            </a:r>
            <a:r>
              <a:rPr lang="en-IN" baseline="0" dirty="0"/>
              <a:t>was noticed to have similar lesions on t area of her face which on interrogation she said was present since 15 years.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B9B1B-F2BC-4769-9BAD-2F47AA37293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039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Dermatological</a:t>
            </a:r>
            <a:r>
              <a:rPr lang="en-IN" baseline="0" dirty="0"/>
              <a:t> </a:t>
            </a:r>
            <a:r>
              <a:rPr lang="en-IN" baseline="0" dirty="0" err="1"/>
              <a:t>examn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B9B1B-F2BC-4769-9BAD-2F47AA37293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715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the basis of clinical presentation, various hamartomas were kept as it’s differential diagnosis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B9B1B-F2BC-4769-9BAD-2F47AA37293E}" type="slidenum">
              <a:rPr lang="en-IN" smtClean="0"/>
              <a:pPr/>
              <a:t>8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166846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As it’s mandatory for diagnosis of </a:t>
            </a:r>
            <a:r>
              <a:rPr lang="en-IN" dirty="0" err="1"/>
              <a:t>hamortomas</a:t>
            </a:r>
            <a:r>
              <a:rPr lang="en-IN" dirty="0"/>
              <a:t>, 1 biopsy each from scalp and nose was sent for </a:t>
            </a:r>
            <a:r>
              <a:rPr lang="en-IN" dirty="0" err="1"/>
              <a:t>histopath</a:t>
            </a:r>
            <a:r>
              <a:rPr lang="en-IN" dirty="0"/>
              <a:t> exam</a:t>
            </a:r>
          </a:p>
          <a:p>
            <a:endParaRPr lang="en-IN" dirty="0"/>
          </a:p>
          <a:p>
            <a:r>
              <a:rPr lang="en-IN" dirty="0"/>
              <a:t>In the deep dermis and subcutaneous planes,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B9B1B-F2BC-4769-9BAD-2F47AA37293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5810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err="1"/>
              <a:t>Hpe</a:t>
            </a:r>
            <a:r>
              <a:rPr lang="en-IN" dirty="0"/>
              <a:t> of face lesion showed characteristic horn cysts in basaloid cell collections. The surrounding stroma was fibrous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B9B1B-F2BC-4769-9BAD-2F47AA37293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4755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baseline="0" dirty="0"/>
              <a:t>In this high power, surrounding fibrous stroma can be better appreciated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B9B1B-F2BC-4769-9BAD-2F47AA37293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846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err="1"/>
              <a:t>Nfkb</a:t>
            </a:r>
            <a:r>
              <a:rPr lang="en-IN" dirty="0"/>
              <a:t>- adnexal proliferation inducer</a:t>
            </a:r>
          </a:p>
          <a:p>
            <a:endParaRPr lang="en-IN" dirty="0"/>
          </a:p>
          <a:p>
            <a:r>
              <a:rPr lang="en-IN" dirty="0"/>
              <a:t>Mutated gene leads to upregulation of adnexal proliferation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B9B1B-F2BC-4769-9BAD-2F47AA37293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8906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5319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59149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44806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10228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4091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21504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39335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12644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98146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44260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00449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0221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057400"/>
            <a:ext cx="9144000" cy="1793167"/>
          </a:xfrm>
        </p:spPr>
        <p:txBody>
          <a:bodyPr>
            <a:noAutofit/>
          </a:bodyPr>
          <a:lstStyle/>
          <a:p>
            <a:r>
              <a:rPr lang="en-IN" sz="6000" dirty="0"/>
              <a:t>Brooke-</a:t>
            </a:r>
            <a:r>
              <a:rPr lang="en-IN" sz="6000" dirty="0" err="1"/>
              <a:t>Spiegler</a:t>
            </a:r>
            <a:r>
              <a:rPr lang="en-IN" sz="6000" dirty="0"/>
              <a:t> syndrome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4419600"/>
            <a:ext cx="5637010" cy="882119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en-IN" dirty="0"/>
              <a:t>                                                                       </a:t>
            </a:r>
            <a:r>
              <a:rPr lang="en-IN" sz="3000" b="1" dirty="0" err="1">
                <a:solidFill>
                  <a:schemeClr val="tx2"/>
                </a:solidFill>
              </a:rPr>
              <a:t>Dr.</a:t>
            </a:r>
            <a:r>
              <a:rPr lang="en-IN" sz="3000" b="1" dirty="0">
                <a:solidFill>
                  <a:schemeClr val="tx2"/>
                </a:solidFill>
              </a:rPr>
              <a:t> Aishwarya Raheja</a:t>
            </a:r>
          </a:p>
        </p:txBody>
      </p:sp>
    </p:spTree>
    <p:extLst>
      <p:ext uri="{BB962C8B-B14F-4D97-AF65-F5344CB8AC3E}">
        <p14:creationId xmlns="" xmlns:p14="http://schemas.microsoft.com/office/powerpoint/2010/main" val="144060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0"/>
            <a:ext cx="6781800" cy="1600200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410200"/>
            <a:ext cx="7543800" cy="12954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N" sz="2400" dirty="0"/>
              <a:t>(H&amp;E;40x)           </a:t>
            </a:r>
          </a:p>
          <a:p>
            <a:pPr marL="0" indent="0" algn="ctr">
              <a:buNone/>
            </a:pPr>
            <a:r>
              <a:rPr lang="en-IN" sz="2400" dirty="0"/>
              <a:t>Periphery</a:t>
            </a:r>
            <a:r>
              <a:rPr lang="en-IN" sz="2400" dirty="0">
                <a:sym typeface="Wingdings" pitchFamily="2" charset="2"/>
              </a:rPr>
              <a:t> small &amp; basophilic</a:t>
            </a:r>
          </a:p>
          <a:p>
            <a:pPr marL="0" indent="0" algn="ctr">
              <a:buNone/>
            </a:pPr>
            <a:r>
              <a:rPr lang="en-IN" sz="2400" dirty="0">
                <a:sym typeface="Wingdings" pitchFamily="2" charset="2"/>
              </a:rPr>
              <a:t>   Centre larger and pale stained</a:t>
            </a:r>
            <a:endParaRPr lang="en-IN" sz="2400" dirty="0"/>
          </a:p>
          <a:p>
            <a:pPr marL="0" indent="0" algn="ctr">
              <a:buNone/>
            </a:pPr>
            <a:r>
              <a:rPr lang="en-IN" sz="2400" dirty="0"/>
              <a:t>           </a:t>
            </a:r>
          </a:p>
        </p:txBody>
      </p:sp>
      <p:pic>
        <p:nvPicPr>
          <p:cNvPr id="5" name="Picture 4" descr="A picture containing clothing&#10;&#10;Description automatically generated">
            <a:extLst>
              <a:ext uri="{FF2B5EF4-FFF2-40B4-BE49-F238E27FC236}">
                <a16:creationId xmlns="" xmlns:a16="http://schemas.microsoft.com/office/drawing/2014/main" id="{333ABC60-3120-422E-9B01-7CA4B2A074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81011"/>
            <a:ext cx="7772400" cy="4973173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="" xmlns:a16="http://schemas.microsoft.com/office/drawing/2014/main" id="{8F10383F-0ED4-4E4C-8AC0-9BC773D0AB31}"/>
              </a:ext>
            </a:extLst>
          </p:cNvPr>
          <p:cNvSpPr/>
          <p:nvPr/>
        </p:nvSpPr>
        <p:spPr>
          <a:xfrm>
            <a:off x="533400" y="1008458"/>
            <a:ext cx="2743200" cy="3309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="" xmlns:a16="http://schemas.microsoft.com/office/drawing/2014/main" id="{8555A74E-C241-452C-A79C-997A386C30CD}"/>
              </a:ext>
            </a:extLst>
          </p:cNvPr>
          <p:cNvSpPr/>
          <p:nvPr/>
        </p:nvSpPr>
        <p:spPr>
          <a:xfrm>
            <a:off x="533400" y="2590800"/>
            <a:ext cx="2133600" cy="2725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59352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81000"/>
            <a:ext cx="6781800" cy="1600200"/>
          </a:xfrm>
        </p:spPr>
        <p:txBody>
          <a:bodyPr>
            <a:normAutofit/>
          </a:bodyPr>
          <a:lstStyle/>
          <a:p>
            <a:pPr algn="ctr"/>
            <a:r>
              <a:rPr lang="en-IN" dirty="0"/>
              <a:t>HPE- face lesion</a:t>
            </a:r>
          </a:p>
        </p:txBody>
      </p:sp>
      <p:pic>
        <p:nvPicPr>
          <p:cNvPr id="1027" name="Picture 3" descr="C:\Users\aishwarya raheja\Downloads\2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58651"/>
            <a:ext cx="5105400" cy="3886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5715000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(H&amp;E;10x)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Basaloid</a:t>
            </a: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cells collections with immature follicular papillae and </a:t>
            </a: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horn cysts </a:t>
            </a: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were seen, surrounding fibrous </a:t>
            </a:r>
            <a:r>
              <a:rPr kumimoji="0" lang="en-I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stroma</a:t>
            </a: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62800" y="53456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Horn cyst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957" y="2002436"/>
            <a:ext cx="3124200" cy="332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5216978" y="4776623"/>
            <a:ext cx="1641022" cy="3164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55718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>
        <p14:flash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 descr="C:\Users\aishwarya raheja\Downloads\4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467600" cy="5410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0600" y="6248400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   </a:t>
            </a: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(H&amp;E;40x)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="" xmlns:a16="http://schemas.microsoft.com/office/drawing/2014/main" id="{50DA79EE-9293-4718-937F-BE91C8C29FBA}"/>
              </a:ext>
            </a:extLst>
          </p:cNvPr>
          <p:cNvSpPr/>
          <p:nvPr/>
        </p:nvSpPr>
        <p:spPr>
          <a:xfrm>
            <a:off x="228600" y="3429000"/>
            <a:ext cx="17526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38754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381000"/>
            <a:ext cx="7239000" cy="914400"/>
          </a:xfrm>
        </p:spPr>
        <p:txBody>
          <a:bodyPr/>
          <a:lstStyle/>
          <a:p>
            <a:pPr algn="ctr"/>
            <a:r>
              <a:rPr lang="en-IN" dirty="0"/>
              <a:t>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981200"/>
            <a:ext cx="7543800" cy="3962400"/>
          </a:xfrm>
        </p:spPr>
        <p:txBody>
          <a:bodyPr>
            <a:normAutofit/>
          </a:bodyPr>
          <a:lstStyle/>
          <a:p>
            <a:pPr algn="ctr"/>
            <a:r>
              <a:rPr lang="en-IN" sz="4000" dirty="0"/>
              <a:t>Scalp lesion</a:t>
            </a:r>
          </a:p>
          <a:p>
            <a:pPr marL="0" indent="0" algn="ctr">
              <a:buNone/>
            </a:pPr>
            <a:r>
              <a:rPr lang="en-IN" sz="3200" dirty="0">
                <a:solidFill>
                  <a:srgbClr val="FF0000"/>
                </a:solidFill>
                <a:sym typeface="Wingdings" pitchFamily="2" charset="2"/>
              </a:rPr>
              <a:t>   </a:t>
            </a:r>
            <a:r>
              <a:rPr lang="en-IN" sz="3200" dirty="0" err="1">
                <a:solidFill>
                  <a:schemeClr val="tx2"/>
                </a:solidFill>
                <a:sym typeface="Wingdings" pitchFamily="2" charset="2"/>
              </a:rPr>
              <a:t>Cylindroma</a:t>
            </a:r>
            <a:endParaRPr lang="en-IN" sz="3200" dirty="0">
              <a:solidFill>
                <a:schemeClr val="tx2"/>
              </a:solidFill>
              <a:sym typeface="Wingdings" pitchFamily="2" charset="2"/>
            </a:endParaRPr>
          </a:p>
          <a:p>
            <a:pPr marL="0" indent="0" algn="ctr">
              <a:buNone/>
            </a:pPr>
            <a:endParaRPr lang="en-IN" sz="3200" dirty="0">
              <a:solidFill>
                <a:srgbClr val="FF0000"/>
              </a:solidFill>
              <a:sym typeface="Wingdings" pitchFamily="2" charset="2"/>
            </a:endParaRPr>
          </a:p>
          <a:p>
            <a:pPr algn="ctr"/>
            <a:r>
              <a:rPr lang="en-IN" sz="4000" dirty="0">
                <a:sym typeface="Wingdings" pitchFamily="2" charset="2"/>
              </a:rPr>
              <a:t>Face lesion</a:t>
            </a:r>
          </a:p>
          <a:p>
            <a:pPr marL="0" indent="0" algn="ctr">
              <a:buNone/>
            </a:pPr>
            <a:r>
              <a:rPr lang="en-IN" sz="3200" dirty="0">
                <a:solidFill>
                  <a:srgbClr val="FF0000"/>
                </a:solidFill>
                <a:sym typeface="Wingdings" pitchFamily="2" charset="2"/>
              </a:rPr>
              <a:t>       </a:t>
            </a:r>
            <a:r>
              <a:rPr lang="en-IN" sz="3200" dirty="0">
                <a:solidFill>
                  <a:schemeClr val="tx2"/>
                </a:solidFill>
                <a:sym typeface="Wingdings" pitchFamily="2" charset="2"/>
              </a:rPr>
              <a:t>Trichoepithelioma</a:t>
            </a:r>
          </a:p>
          <a:p>
            <a:pPr marL="0" indent="0" algn="ctr">
              <a:buNone/>
            </a:pPr>
            <a:endParaRPr lang="en-IN" sz="3200" dirty="0">
              <a:solidFill>
                <a:srgbClr val="FF0000"/>
              </a:solidFill>
              <a:sym typeface="Wingdings" pitchFamily="2" charset="2"/>
            </a:endParaRPr>
          </a:p>
          <a:p>
            <a:pPr marL="0" indent="0" algn="ctr">
              <a:buNone/>
            </a:pPr>
            <a:endParaRPr lang="en-I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8937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-228600"/>
            <a:ext cx="6781800" cy="1600200"/>
          </a:xfrm>
        </p:spPr>
        <p:txBody>
          <a:bodyPr/>
          <a:lstStyle/>
          <a:p>
            <a:pPr algn="ctr"/>
            <a:r>
              <a:rPr lang="en-IN" dirty="0"/>
              <a:t>Treatment</a:t>
            </a:r>
          </a:p>
        </p:txBody>
      </p:sp>
      <p:pic>
        <p:nvPicPr>
          <p:cNvPr id="2050" name="Picture 2" descr="C:\Users\aishwarya raheja\Downloads\IMG_3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1869" y="2238375"/>
            <a:ext cx="3370811" cy="3886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09800"/>
            <a:ext cx="3200400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3810000" y="3733800"/>
            <a:ext cx="1371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5400" y="1371600"/>
            <a:ext cx="61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Cylindroma</a:t>
            </a:r>
            <a:r>
              <a:rPr kumimoji="0" lang="en-IN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over the scalp was excised.</a:t>
            </a:r>
          </a:p>
        </p:txBody>
      </p:sp>
    </p:spTree>
    <p:extLst>
      <p:ext uri="{BB962C8B-B14F-4D97-AF65-F5344CB8AC3E}">
        <p14:creationId xmlns="" xmlns:p14="http://schemas.microsoft.com/office/powerpoint/2010/main" val="2304329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ecff6a8-7770-4343-9cde-e050d1c5177c (2) (2)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1600200"/>
            <a:ext cx="6116638" cy="4779962"/>
          </a:xfrm>
        </p:spPr>
      </p:pic>
      <p:sp>
        <p:nvSpPr>
          <p:cNvPr id="5" name="TextBox 4"/>
          <p:cNvSpPr txBox="1"/>
          <p:nvPr/>
        </p:nvSpPr>
        <p:spPr>
          <a:xfrm>
            <a:off x="870857" y="68580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2800" b="1" dirty="0">
                <a:solidFill>
                  <a:srgbClr val="1F497D"/>
                </a:solidFill>
                <a:latin typeface="Calibri"/>
              </a:rPr>
              <a:t>CO2</a:t>
            </a: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laser treatment of trichoepitheliomas</a:t>
            </a:r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914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1AC598-17D1-4676-ADFD-635294B25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chemeClr val="tx2"/>
                </a:solidFill>
              </a:rPr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D62E10C-256C-4D4E-9C46-BC7E13727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581401"/>
            <a:ext cx="8229600" cy="254476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30066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543800" cy="1219200"/>
          </a:xfrm>
        </p:spPr>
        <p:txBody>
          <a:bodyPr>
            <a:normAutofit fontScale="90000"/>
          </a:bodyPr>
          <a:lstStyle/>
          <a:p>
            <a:r>
              <a:rPr lang="en-IN" sz="4000" b="1" dirty="0"/>
              <a:t/>
            </a:r>
            <a:br>
              <a:rPr lang="en-IN" sz="4000" b="1" dirty="0"/>
            </a:br>
            <a:r>
              <a:rPr lang="en-IN" sz="4000" b="1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19800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q"/>
            </a:pPr>
            <a:endParaRPr lang="en-IN" sz="3300" dirty="0"/>
          </a:p>
          <a:p>
            <a:r>
              <a:rPr lang="en-IN" sz="4000" dirty="0"/>
              <a:t>This </a:t>
            </a:r>
            <a:r>
              <a:rPr lang="en-IN" sz="4000" dirty="0" err="1"/>
              <a:t>hamartomatous</a:t>
            </a:r>
            <a:r>
              <a:rPr lang="en-IN" sz="4000" dirty="0"/>
              <a:t> syndrome involves concurrent  presence of adnexal </a:t>
            </a:r>
            <a:r>
              <a:rPr lang="en-IN" sz="4000" dirty="0" err="1"/>
              <a:t>tumors</a:t>
            </a:r>
            <a:r>
              <a:rPr lang="en-IN" sz="4000" dirty="0"/>
              <a:t> ,in particular </a:t>
            </a:r>
            <a:r>
              <a:rPr lang="en-IN" sz="4000" dirty="0">
                <a:solidFill>
                  <a:schemeClr val="tx2"/>
                </a:solidFill>
              </a:rPr>
              <a:t>trichoepithelioma, </a:t>
            </a:r>
            <a:r>
              <a:rPr lang="en-IN" sz="4000" dirty="0" err="1">
                <a:solidFill>
                  <a:schemeClr val="tx2"/>
                </a:solidFill>
              </a:rPr>
              <a:t>cylindroma</a:t>
            </a:r>
            <a:r>
              <a:rPr lang="en-IN" sz="4000" dirty="0">
                <a:solidFill>
                  <a:schemeClr val="tx2"/>
                </a:solidFill>
              </a:rPr>
              <a:t>  &amp; occasionally  </a:t>
            </a:r>
            <a:r>
              <a:rPr lang="en-IN" sz="4000" dirty="0" err="1">
                <a:solidFill>
                  <a:schemeClr val="tx2"/>
                </a:solidFill>
              </a:rPr>
              <a:t>spiradenoma</a:t>
            </a:r>
            <a:r>
              <a:rPr lang="en-IN" sz="4000" dirty="0">
                <a:solidFill>
                  <a:schemeClr val="tx2"/>
                </a:solidFill>
              </a:rPr>
              <a:t>, </a:t>
            </a:r>
            <a:r>
              <a:rPr lang="en-IN" sz="4000" dirty="0"/>
              <a:t>all originating from germ cell of hair follicle</a:t>
            </a:r>
          </a:p>
          <a:p>
            <a:pPr marL="0" indent="0">
              <a:buNone/>
            </a:pPr>
            <a:endParaRPr lang="en-IN" sz="4000" dirty="0"/>
          </a:p>
          <a:p>
            <a:r>
              <a:rPr lang="en-IN" sz="4000" dirty="0"/>
              <a:t>Autosomal dominant mode of inheritance</a:t>
            </a:r>
          </a:p>
          <a:p>
            <a:pPr marL="0" indent="0">
              <a:buNone/>
            </a:pPr>
            <a:endParaRPr lang="en-IN" sz="4000" dirty="0"/>
          </a:p>
          <a:p>
            <a:r>
              <a:rPr lang="en-IN" sz="4000" dirty="0"/>
              <a:t>The mutated gene CYLD1 on 16q12-q13 </a:t>
            </a:r>
          </a:p>
          <a:p>
            <a:endParaRPr lang="en-IN" sz="4000" dirty="0"/>
          </a:p>
          <a:p>
            <a:r>
              <a:rPr lang="en-IN" sz="4000" dirty="0"/>
              <a:t>Penetration - 60-100%</a:t>
            </a:r>
          </a:p>
          <a:p>
            <a:pPr>
              <a:buFont typeface="Wingdings" pitchFamily="2" charset="2"/>
              <a:buChar char="q"/>
            </a:pPr>
            <a:endParaRPr lang="en-IN" sz="2900" dirty="0"/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  <a:p>
            <a:pPr>
              <a:buFont typeface="Wingdings" pitchFamily="2" charset="2"/>
              <a:buChar char="q"/>
            </a:pP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1745186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Mechanism of tumorigenesis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7384"/>
            <a:ext cx="8229600" cy="5867400"/>
          </a:xfrm>
        </p:spPr>
        <p:txBody>
          <a:bodyPr>
            <a:noAutofit/>
          </a:bodyPr>
          <a:lstStyle/>
          <a:p>
            <a:r>
              <a:rPr lang="en-IN" sz="2800" dirty="0"/>
              <a:t>                                   CYLD gene</a:t>
            </a:r>
          </a:p>
          <a:p>
            <a:endParaRPr lang="en-IN" sz="2800" dirty="0"/>
          </a:p>
          <a:p>
            <a:pPr marL="0" indent="0">
              <a:buNone/>
            </a:pPr>
            <a:r>
              <a:rPr lang="en-IN" sz="2800" dirty="0"/>
              <a:t>                      encodes a </a:t>
            </a:r>
            <a:r>
              <a:rPr lang="en-IN" sz="2800" dirty="0" err="1"/>
              <a:t>deubiquinating</a:t>
            </a:r>
            <a:r>
              <a:rPr lang="en-IN" sz="2800" dirty="0"/>
              <a:t> enzyme </a:t>
            </a:r>
          </a:p>
          <a:p>
            <a:pPr marL="0" indent="0">
              <a:buNone/>
            </a:pPr>
            <a:endParaRPr lang="en-IN" sz="2800" dirty="0"/>
          </a:p>
          <a:p>
            <a:pPr marL="0" indent="0" algn="ctr">
              <a:buNone/>
            </a:pPr>
            <a:r>
              <a:rPr lang="en-IN" sz="2800" dirty="0"/>
              <a:t>           negative regulator of </a:t>
            </a:r>
            <a:r>
              <a:rPr lang="en-IN" sz="2800" dirty="0">
                <a:solidFill>
                  <a:schemeClr val="tx2"/>
                </a:solidFill>
              </a:rPr>
              <a:t>NFK</a:t>
            </a:r>
            <a:r>
              <a:rPr lang="en-US" sz="2800" dirty="0">
                <a:solidFill>
                  <a:schemeClr val="tx2"/>
                </a:solidFill>
              </a:rPr>
              <a:t>ẞ                                                                                     (adnexal proliferation)</a:t>
            </a:r>
            <a:endParaRPr lang="en-IN" sz="2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IN" sz="2800" dirty="0">
                <a:solidFill>
                  <a:schemeClr val="tx2"/>
                </a:solidFill>
              </a:rPr>
              <a:t>                 </a:t>
            </a:r>
          </a:p>
          <a:p>
            <a:r>
              <a:rPr lang="en-IN" sz="2800" dirty="0">
                <a:solidFill>
                  <a:schemeClr val="tx2"/>
                </a:solidFill>
              </a:rPr>
              <a:t>                              </a:t>
            </a:r>
            <a:r>
              <a:rPr lang="en-IN" sz="2800" dirty="0"/>
              <a:t>Mutated CYLD gene</a:t>
            </a:r>
            <a:endParaRPr lang="en-IN" sz="2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IN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IN" sz="2800" dirty="0">
                <a:solidFill>
                  <a:srgbClr val="FF0000"/>
                </a:solidFill>
              </a:rPr>
              <a:t>                                   </a:t>
            </a:r>
            <a:r>
              <a:rPr lang="en-IN" sz="2800" dirty="0">
                <a:solidFill>
                  <a:schemeClr val="tx2"/>
                </a:solidFill>
              </a:rPr>
              <a:t> Tumorigenesis</a:t>
            </a:r>
          </a:p>
        </p:txBody>
      </p:sp>
      <p:sp>
        <p:nvSpPr>
          <p:cNvPr id="4" name="Down Arrow 3"/>
          <p:cNvSpPr/>
          <p:nvPr/>
        </p:nvSpPr>
        <p:spPr>
          <a:xfrm>
            <a:off x="4161015" y="1600200"/>
            <a:ext cx="242316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4161015" y="2651919"/>
            <a:ext cx="242316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="" xmlns:a16="http://schemas.microsoft.com/office/drawing/2014/main" id="{0651DB52-1ED0-42AB-8965-39A1AEEAE8D2}"/>
              </a:ext>
            </a:extLst>
          </p:cNvPr>
          <p:cNvSpPr/>
          <p:nvPr/>
        </p:nvSpPr>
        <p:spPr>
          <a:xfrm>
            <a:off x="4161015" y="5105400"/>
            <a:ext cx="282969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67610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81000"/>
            <a:ext cx="6781800" cy="609600"/>
          </a:xfrm>
        </p:spPr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28600"/>
            <a:ext cx="9067800" cy="6477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4000" b="1" dirty="0" err="1">
                <a:solidFill>
                  <a:schemeClr val="tx1"/>
                </a:solidFill>
              </a:rPr>
              <a:t>Cylindroma</a:t>
            </a:r>
            <a:endParaRPr lang="en-IN" sz="4000" b="1" dirty="0">
              <a:solidFill>
                <a:schemeClr val="tx1"/>
              </a:solidFill>
              <a:sym typeface="Wingdings" pitchFamily="2" charset="2"/>
            </a:endParaRPr>
          </a:p>
          <a:p>
            <a:pPr>
              <a:buFont typeface="Wingdings" pitchFamily="2" charset="2"/>
              <a:buChar char="§"/>
            </a:pPr>
            <a:r>
              <a:rPr lang="en-IN" sz="3000" dirty="0">
                <a:solidFill>
                  <a:schemeClr val="tx1"/>
                </a:solidFill>
                <a:sym typeface="Wingdings" pitchFamily="2" charset="2"/>
              </a:rPr>
              <a:t>Apocrine and eccrine sweat gland differentiation.</a:t>
            </a:r>
          </a:p>
          <a:p>
            <a:pPr>
              <a:buFont typeface="Wingdings" pitchFamily="2" charset="2"/>
              <a:buChar char="§"/>
            </a:pPr>
            <a:endParaRPr lang="en-IN" sz="3000" dirty="0">
              <a:solidFill>
                <a:schemeClr val="tx1"/>
              </a:solidFill>
              <a:sym typeface="Wingdings" pitchFamily="2" charset="2"/>
            </a:endParaRPr>
          </a:p>
          <a:p>
            <a:pPr>
              <a:buFont typeface="Wingdings" pitchFamily="2" charset="2"/>
              <a:buChar char="§"/>
            </a:pPr>
            <a:r>
              <a:rPr lang="en-IN" sz="3000" dirty="0">
                <a:sym typeface="Wingdings" pitchFamily="2" charset="2"/>
              </a:rPr>
              <a:t>M</a:t>
            </a:r>
            <a:r>
              <a:rPr lang="en-IN" sz="3000" dirty="0">
                <a:solidFill>
                  <a:schemeClr val="tx1"/>
                </a:solidFill>
                <a:sym typeface="Wingdings" pitchFamily="2" charset="2"/>
              </a:rPr>
              <a:t>ay be </a:t>
            </a:r>
            <a:r>
              <a:rPr lang="en-IN" sz="3000" i="1" dirty="0">
                <a:solidFill>
                  <a:schemeClr val="tx1"/>
                </a:solidFill>
                <a:sym typeface="Wingdings" pitchFamily="2" charset="2"/>
              </a:rPr>
              <a:t>solitary</a:t>
            </a:r>
            <a:r>
              <a:rPr lang="en-IN" sz="3000" dirty="0">
                <a:solidFill>
                  <a:schemeClr val="tx1"/>
                </a:solidFill>
                <a:sym typeface="Wingdings" pitchFamily="2" charset="2"/>
              </a:rPr>
              <a:t>(most common) or </a:t>
            </a:r>
            <a:r>
              <a:rPr lang="en-IN" sz="3000" i="1" dirty="0">
                <a:solidFill>
                  <a:schemeClr val="tx1"/>
                </a:solidFill>
                <a:sym typeface="Wingdings" pitchFamily="2" charset="2"/>
              </a:rPr>
              <a:t>multiple</a:t>
            </a:r>
            <a:r>
              <a:rPr lang="en-IN" sz="3000" dirty="0">
                <a:solidFill>
                  <a:schemeClr val="tx1"/>
                </a:solidFill>
                <a:sym typeface="Wingdings" pitchFamily="2" charset="2"/>
              </a:rPr>
              <a:t> and usually occur in </a:t>
            </a:r>
            <a:r>
              <a:rPr lang="en-IN" sz="3000" i="1" dirty="0">
                <a:solidFill>
                  <a:schemeClr val="tx1"/>
                </a:solidFill>
                <a:sym typeface="Wingdings" pitchFamily="2" charset="2"/>
              </a:rPr>
              <a:t>adults</a:t>
            </a:r>
            <a:r>
              <a:rPr lang="en-IN" sz="3000" dirty="0">
                <a:solidFill>
                  <a:schemeClr val="tx1"/>
                </a:solidFill>
                <a:sym typeface="Wingdings" pitchFamily="2" charset="2"/>
              </a:rPr>
              <a:t> and increase in size </a:t>
            </a:r>
            <a:r>
              <a:rPr lang="en-IN" sz="3000" i="1" dirty="0">
                <a:solidFill>
                  <a:schemeClr val="tx1"/>
                </a:solidFill>
                <a:sym typeface="Wingdings" pitchFamily="2" charset="2"/>
              </a:rPr>
              <a:t>throughout</a:t>
            </a:r>
            <a:r>
              <a:rPr lang="en-IN" sz="3000" dirty="0">
                <a:solidFill>
                  <a:schemeClr val="tx1"/>
                </a:solidFill>
                <a:sym typeface="Wingdings" pitchFamily="2" charset="2"/>
              </a:rPr>
              <a:t> life.</a:t>
            </a:r>
          </a:p>
          <a:p>
            <a:pPr>
              <a:buFont typeface="Wingdings" pitchFamily="2" charset="2"/>
              <a:buChar char="§"/>
            </a:pPr>
            <a:endParaRPr lang="en-IN" sz="3000" dirty="0">
              <a:solidFill>
                <a:schemeClr val="tx1"/>
              </a:solidFill>
              <a:sym typeface="Wingdings" pitchFamily="2" charset="2"/>
            </a:endParaRPr>
          </a:p>
          <a:p>
            <a:pPr>
              <a:buFont typeface="Wingdings" pitchFamily="2" charset="2"/>
              <a:buChar char="§"/>
            </a:pPr>
            <a:r>
              <a:rPr lang="en-IN" sz="3000" dirty="0">
                <a:solidFill>
                  <a:schemeClr val="tx1"/>
                </a:solidFill>
                <a:sym typeface="Wingdings" pitchFamily="2" charset="2"/>
              </a:rPr>
              <a:t>Erythematous/skin </a:t>
            </a:r>
            <a:r>
              <a:rPr lang="en-IN" sz="3000" dirty="0" err="1">
                <a:solidFill>
                  <a:schemeClr val="tx1"/>
                </a:solidFill>
                <a:sym typeface="Wingdings" pitchFamily="2" charset="2"/>
              </a:rPr>
              <a:t>colored</a:t>
            </a:r>
            <a:r>
              <a:rPr lang="en-IN" sz="3000" dirty="0">
                <a:solidFill>
                  <a:schemeClr val="tx1"/>
                </a:solidFill>
                <a:sym typeface="Wingdings" pitchFamily="2" charset="2"/>
              </a:rPr>
              <a:t>  scalp, head and neck or trunk.</a:t>
            </a:r>
          </a:p>
          <a:p>
            <a:pPr>
              <a:buFont typeface="Wingdings" pitchFamily="2" charset="2"/>
              <a:buChar char="§"/>
            </a:pPr>
            <a:endParaRPr lang="en-IN" sz="3000" dirty="0">
              <a:solidFill>
                <a:schemeClr val="tx1"/>
              </a:solidFill>
              <a:sym typeface="Wingdings" pitchFamily="2" charset="2"/>
            </a:endParaRPr>
          </a:p>
          <a:p>
            <a:pPr>
              <a:buFont typeface="Wingdings" pitchFamily="2" charset="2"/>
              <a:buChar char="§"/>
            </a:pPr>
            <a:r>
              <a:rPr lang="en-IN" sz="3000" dirty="0">
                <a:solidFill>
                  <a:schemeClr val="tx1"/>
                </a:solidFill>
                <a:sym typeface="Wingdings" pitchFamily="2" charset="2"/>
              </a:rPr>
              <a:t>Some are </a:t>
            </a:r>
            <a:r>
              <a:rPr lang="en-IN" sz="3000" i="1" dirty="0">
                <a:solidFill>
                  <a:schemeClr val="tx1"/>
                </a:solidFill>
                <a:sym typeface="Wingdings" pitchFamily="2" charset="2"/>
              </a:rPr>
              <a:t>painful</a:t>
            </a:r>
            <a:r>
              <a:rPr lang="en-IN" sz="3000" dirty="0">
                <a:solidFill>
                  <a:schemeClr val="tx1"/>
                </a:solidFill>
                <a:sym typeface="Wingdings" pitchFamily="2" charset="2"/>
              </a:rPr>
              <a:t>.</a:t>
            </a:r>
            <a:endParaRPr lang="en-IN" sz="3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9241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2450" y="370628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Mahesh </a:t>
            </a:r>
            <a:r>
              <a:rPr kumimoji="0" lang="en-I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Gode</a:t>
            </a:r>
            <a:r>
              <a:rPr kumimoji="0" lang="en-I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24Y/M/Unmarried</a:t>
            </a:r>
          </a:p>
        </p:txBody>
      </p:sp>
      <p:pic>
        <p:nvPicPr>
          <p:cNvPr id="1027" name="Picture 3" descr="C:\Users\aishwarya raheja\Downloads\IMG_091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8427" t="-5519" r="-9550" b="-7053"/>
          <a:stretch/>
        </p:blipFill>
        <p:spPr bwMode="auto">
          <a:xfrm>
            <a:off x="2171700" y="1098974"/>
            <a:ext cx="4000500" cy="40064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5403699"/>
            <a:ext cx="876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Multiple skin </a:t>
            </a:r>
            <a:r>
              <a:rPr kumimoji="0" lang="en-I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colored</a:t>
            </a:r>
            <a:r>
              <a:rPr kumimoji="0" lang="en-I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papules over face -8 years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3DBCC91-D9D2-4D8C-A63D-3BE266D9CFBA}"/>
              </a:ext>
            </a:extLst>
          </p:cNvPr>
          <p:cNvSpPr/>
          <p:nvPr/>
        </p:nvSpPr>
        <p:spPr>
          <a:xfrm>
            <a:off x="3124200" y="2417051"/>
            <a:ext cx="20574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295400" y="2645439"/>
            <a:ext cx="2514600" cy="2937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2340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0"/>
            <a:ext cx="6781800" cy="76200"/>
          </a:xfrm>
        </p:spPr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5638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N" sz="4000" b="1" dirty="0">
                <a:solidFill>
                  <a:schemeClr val="tx2"/>
                </a:solidFill>
              </a:rPr>
              <a:t>Histopathology</a:t>
            </a:r>
            <a:endParaRPr lang="en-IN" sz="4000" b="1" dirty="0">
              <a:solidFill>
                <a:schemeClr val="tx2"/>
              </a:solidFill>
              <a:sym typeface="Wingdings" pitchFamily="2" charset="2"/>
            </a:endParaRPr>
          </a:p>
          <a:p>
            <a:endParaRPr lang="en-IN" sz="2800" dirty="0"/>
          </a:p>
          <a:p>
            <a:r>
              <a:rPr lang="en-IN" sz="2800" dirty="0"/>
              <a:t>Circumscribed, </a:t>
            </a:r>
            <a:r>
              <a:rPr lang="en-IN" sz="2800" dirty="0" err="1"/>
              <a:t>nonencapsulated</a:t>
            </a:r>
            <a:r>
              <a:rPr lang="en-IN" sz="2800" dirty="0"/>
              <a:t> dermal nodules composed of </a:t>
            </a:r>
            <a:r>
              <a:rPr lang="en-IN" sz="2800" dirty="0">
                <a:solidFill>
                  <a:schemeClr val="tx2"/>
                </a:solidFill>
              </a:rPr>
              <a:t>islands and cords of basaloid cells</a:t>
            </a:r>
            <a:r>
              <a:rPr lang="en-IN" sz="2800" dirty="0">
                <a:solidFill>
                  <a:srgbClr val="FF0000"/>
                </a:solidFill>
              </a:rPr>
              <a:t> </a:t>
            </a:r>
            <a:r>
              <a:rPr lang="en-IN" sz="2800" dirty="0"/>
              <a:t>with</a:t>
            </a:r>
            <a:r>
              <a:rPr lang="en-IN" sz="2800" dirty="0">
                <a:solidFill>
                  <a:srgbClr val="FF0000"/>
                </a:solidFill>
              </a:rPr>
              <a:t> </a:t>
            </a:r>
            <a:r>
              <a:rPr lang="en-IN" sz="2800" dirty="0"/>
              <a:t>“</a:t>
            </a:r>
            <a:r>
              <a:rPr lang="en-IN" sz="2800" dirty="0">
                <a:solidFill>
                  <a:schemeClr val="tx2"/>
                </a:solidFill>
              </a:rPr>
              <a:t>jigsaw-puzzle</a:t>
            </a:r>
            <a:r>
              <a:rPr lang="en-IN" sz="2800" dirty="0"/>
              <a:t>-” like architecture</a:t>
            </a:r>
          </a:p>
          <a:p>
            <a:endParaRPr lang="en-IN" sz="2800" dirty="0"/>
          </a:p>
          <a:p>
            <a:endParaRPr lang="en-IN" sz="2800" dirty="0"/>
          </a:p>
          <a:p>
            <a:r>
              <a:rPr lang="en-IN" sz="2800" dirty="0"/>
              <a:t> Surrounded by a thick, </a:t>
            </a:r>
            <a:r>
              <a:rPr lang="en-IN" sz="2800" dirty="0">
                <a:solidFill>
                  <a:schemeClr val="tx2"/>
                </a:solidFill>
              </a:rPr>
              <a:t>hyalinized</a:t>
            </a:r>
            <a:r>
              <a:rPr lang="en-IN" sz="2800" dirty="0"/>
              <a:t>, PAS-positive basement membrane. 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9311005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6781800" cy="76200"/>
          </a:xfrm>
        </p:spPr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43000"/>
            <a:ext cx="80010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4000" b="1" dirty="0">
                <a:solidFill>
                  <a:schemeClr val="tx1"/>
                </a:solidFill>
              </a:rPr>
              <a:t>Trichoepithelioma</a:t>
            </a:r>
            <a:endParaRPr lang="en-IN" sz="4000" b="1" dirty="0">
              <a:solidFill>
                <a:schemeClr val="tx1"/>
              </a:solidFill>
              <a:sym typeface="Wingdings" pitchFamily="2" charset="2"/>
            </a:endParaRPr>
          </a:p>
          <a:p>
            <a:endParaRPr lang="en-IN" sz="2800" dirty="0"/>
          </a:p>
          <a:p>
            <a:r>
              <a:rPr lang="en-IN" sz="2800" dirty="0"/>
              <a:t>Hamartomas with </a:t>
            </a:r>
            <a:r>
              <a:rPr lang="en-IN" sz="2800" i="1" dirty="0"/>
              <a:t>follicular</a:t>
            </a:r>
            <a:r>
              <a:rPr lang="en-IN" sz="2800" dirty="0"/>
              <a:t> differentiation</a:t>
            </a:r>
          </a:p>
          <a:p>
            <a:endParaRPr lang="en-IN" sz="2800" dirty="0"/>
          </a:p>
          <a:p>
            <a:r>
              <a:rPr lang="en-IN" sz="2800" dirty="0"/>
              <a:t>Solitary or multiple</a:t>
            </a:r>
          </a:p>
          <a:p>
            <a:endParaRPr lang="en-IN" sz="2800" dirty="0"/>
          </a:p>
          <a:p>
            <a:r>
              <a:rPr lang="en-IN" sz="2800" dirty="0"/>
              <a:t>Multiple, usually </a:t>
            </a:r>
            <a:r>
              <a:rPr lang="en-IN" sz="2800" i="1" dirty="0">
                <a:solidFill>
                  <a:schemeClr val="tx2"/>
                </a:solidFill>
              </a:rPr>
              <a:t>familial</a:t>
            </a:r>
            <a:r>
              <a:rPr lang="en-IN" sz="2800" dirty="0"/>
              <a:t> appearing </a:t>
            </a:r>
            <a:r>
              <a:rPr lang="en-IN" sz="2800" i="1" dirty="0" err="1">
                <a:solidFill>
                  <a:schemeClr val="tx2"/>
                </a:solidFill>
              </a:rPr>
              <a:t>centrofacially</a:t>
            </a:r>
            <a:r>
              <a:rPr lang="en-IN" sz="2800" i="1" dirty="0">
                <a:solidFill>
                  <a:srgbClr val="FF0000"/>
                </a:solidFill>
              </a:rPr>
              <a:t> </a:t>
            </a:r>
            <a:r>
              <a:rPr lang="en-IN" sz="2800" i="1" dirty="0"/>
              <a:t>as </a:t>
            </a:r>
            <a:r>
              <a:rPr lang="en-IN" sz="2800" dirty="0"/>
              <a:t>firm, elevated, flesh coloured nodules usually less than 2 cm in diameter. </a:t>
            </a:r>
            <a:endParaRPr lang="en-IN" sz="2800" b="1" dirty="0">
              <a:solidFill>
                <a:schemeClr val="tx1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652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46138"/>
            <a:ext cx="7543800" cy="5638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N" sz="4000" b="1" dirty="0">
                <a:solidFill>
                  <a:schemeClr val="tx2"/>
                </a:solidFill>
              </a:rPr>
              <a:t>Histopathology</a:t>
            </a:r>
            <a:endParaRPr lang="en-IN" sz="4000" b="1" dirty="0">
              <a:solidFill>
                <a:schemeClr val="tx2"/>
              </a:solidFill>
              <a:sym typeface="Wingdings" pitchFamily="2" charset="2"/>
            </a:endParaRPr>
          </a:p>
          <a:p>
            <a:pPr marL="0" indent="0">
              <a:buNone/>
            </a:pPr>
            <a:endParaRPr lang="en-IN" sz="2800" dirty="0"/>
          </a:p>
          <a:p>
            <a:r>
              <a:rPr lang="en-IN" sz="2800" dirty="0"/>
              <a:t>Symmetric lesion containing basaloid cells collections with immature follicular papillae and </a:t>
            </a:r>
            <a:r>
              <a:rPr lang="en-IN" sz="2800" i="1" dirty="0">
                <a:solidFill>
                  <a:schemeClr val="tx2"/>
                </a:solidFill>
              </a:rPr>
              <a:t>horn cysts</a:t>
            </a:r>
            <a:r>
              <a:rPr lang="en-IN" sz="2800" dirty="0"/>
              <a:t>, </a:t>
            </a:r>
          </a:p>
          <a:p>
            <a:endParaRPr lang="en-IN" sz="2800" dirty="0"/>
          </a:p>
          <a:p>
            <a:r>
              <a:rPr lang="en-IN" sz="2800" dirty="0"/>
              <a:t>The surrounding stroma containing these structures is typically </a:t>
            </a:r>
            <a:r>
              <a:rPr lang="en-IN" sz="2800" i="1" dirty="0">
                <a:solidFill>
                  <a:schemeClr val="tx2"/>
                </a:solidFill>
              </a:rPr>
              <a:t>fibrotic</a:t>
            </a:r>
            <a:r>
              <a:rPr lang="en-IN" sz="2800" dirty="0"/>
              <a:t> </a:t>
            </a:r>
            <a:endParaRPr lang="en-IN" sz="2800" b="1" dirty="0">
              <a:solidFill>
                <a:srgbClr val="FF0000"/>
              </a:solidFill>
              <a:sym typeface="Wingdings" pitchFamily="2" charset="2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1707182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" y="609600"/>
            <a:ext cx="8183880" cy="51054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IN" sz="16000" b="1" dirty="0" err="1"/>
              <a:t>Spiradenoma</a:t>
            </a:r>
            <a:endParaRPr lang="en-IN" sz="5200" b="1" dirty="0">
              <a:sym typeface="Wingdings" pitchFamily="2" charset="2"/>
            </a:endParaRPr>
          </a:p>
          <a:p>
            <a:pPr marL="0" indent="0">
              <a:buNone/>
            </a:pPr>
            <a:endParaRPr lang="en-IN" b="1" dirty="0">
              <a:sym typeface="Wingdings" pitchFamily="2" charset="2"/>
            </a:endParaRPr>
          </a:p>
          <a:p>
            <a:r>
              <a:rPr lang="en-IN" sz="11200" dirty="0">
                <a:solidFill>
                  <a:schemeClr val="tx2"/>
                </a:solidFill>
                <a:sym typeface="Wingdings" pitchFamily="2" charset="2"/>
              </a:rPr>
              <a:t>Eccrine </a:t>
            </a:r>
            <a:r>
              <a:rPr lang="en-IN" sz="11200" dirty="0">
                <a:sym typeface="Wingdings" pitchFamily="2" charset="2"/>
              </a:rPr>
              <a:t>sweat gland differentiation</a:t>
            </a:r>
          </a:p>
          <a:p>
            <a:endParaRPr lang="en-IN" sz="11200" dirty="0">
              <a:sym typeface="Wingdings" pitchFamily="2" charset="2"/>
            </a:endParaRPr>
          </a:p>
          <a:p>
            <a:r>
              <a:rPr lang="en-IN" sz="11200" dirty="0"/>
              <a:t>Relatively uncommon </a:t>
            </a:r>
          </a:p>
          <a:p>
            <a:endParaRPr lang="en-IN" sz="11200" dirty="0"/>
          </a:p>
          <a:p>
            <a:r>
              <a:rPr lang="en-IN" sz="11200" dirty="0"/>
              <a:t>Rarely familial</a:t>
            </a:r>
          </a:p>
          <a:p>
            <a:endParaRPr lang="en-IN" sz="11200" dirty="0"/>
          </a:p>
          <a:p>
            <a:r>
              <a:rPr lang="en-IN" sz="11200" dirty="0"/>
              <a:t>Usually </a:t>
            </a:r>
            <a:r>
              <a:rPr lang="en-IN" sz="11200" dirty="0">
                <a:solidFill>
                  <a:schemeClr val="tx2"/>
                </a:solidFill>
              </a:rPr>
              <a:t>solitary</a:t>
            </a:r>
            <a:r>
              <a:rPr lang="en-IN" sz="11200" dirty="0"/>
              <a:t>, painful firm rounded bluish dermal nodule 3–50 mm </a:t>
            </a:r>
            <a:r>
              <a:rPr lang="en-IN" sz="11200" dirty="0" err="1"/>
              <a:t>dia</a:t>
            </a:r>
            <a:r>
              <a:rPr lang="en-IN" sz="11200" dirty="0"/>
              <a:t> over </a:t>
            </a:r>
            <a:r>
              <a:rPr lang="en-IN" sz="11200" dirty="0">
                <a:sym typeface="Wingdings" pitchFamily="2" charset="2"/>
              </a:rPr>
              <a:t> </a:t>
            </a:r>
            <a:r>
              <a:rPr lang="en-IN" sz="11200" dirty="0"/>
              <a:t>front of the </a:t>
            </a:r>
            <a:r>
              <a:rPr lang="en-IN" sz="11200" dirty="0">
                <a:solidFill>
                  <a:schemeClr val="tx2"/>
                </a:solidFill>
              </a:rPr>
              <a:t>trunk and proximal limbs</a:t>
            </a:r>
          </a:p>
          <a:p>
            <a:endParaRPr lang="en-IN" sz="11200" dirty="0"/>
          </a:p>
          <a:p>
            <a:r>
              <a:rPr lang="en-IN" sz="11200" dirty="0"/>
              <a:t>Rare sites - vulva, breast and external ear</a:t>
            </a:r>
            <a:endParaRPr lang="en-IN" sz="11200" dirty="0">
              <a:sym typeface="Wingdings" pitchFamily="2" charset="2"/>
            </a:endParaRPr>
          </a:p>
          <a:p>
            <a:endParaRPr lang="en-IN" b="1" dirty="0"/>
          </a:p>
        </p:txBody>
      </p:sp>
    </p:spTree>
    <p:extLst>
      <p:ext uri="{BB962C8B-B14F-4D97-AF65-F5344CB8AC3E}">
        <p14:creationId xmlns="" xmlns:p14="http://schemas.microsoft.com/office/powerpoint/2010/main" val="30021323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924" y="657224"/>
            <a:ext cx="8143875" cy="59721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N" sz="4700" b="1" dirty="0">
                <a:solidFill>
                  <a:schemeClr val="tx2"/>
                </a:solidFill>
              </a:rPr>
              <a:t>Histopathology</a:t>
            </a:r>
            <a:endParaRPr lang="en-IN" sz="4700" b="1" dirty="0">
              <a:solidFill>
                <a:schemeClr val="tx2"/>
              </a:solidFill>
              <a:sym typeface="Wingdings" pitchFamily="2" charset="2"/>
            </a:endParaRPr>
          </a:p>
          <a:p>
            <a:r>
              <a:rPr lang="en-IN" sz="3300" dirty="0"/>
              <a:t>The tumour is </a:t>
            </a:r>
            <a:r>
              <a:rPr lang="en-IN" sz="3300" dirty="0">
                <a:solidFill>
                  <a:schemeClr val="tx2"/>
                </a:solidFill>
              </a:rPr>
              <a:t>lobular</a:t>
            </a:r>
            <a:r>
              <a:rPr lang="en-IN" sz="3300" dirty="0"/>
              <a:t>, with larger </a:t>
            </a:r>
            <a:r>
              <a:rPr lang="en-IN" sz="3300" dirty="0">
                <a:solidFill>
                  <a:schemeClr val="tx2"/>
                </a:solidFill>
              </a:rPr>
              <a:t>paler</a:t>
            </a:r>
            <a:r>
              <a:rPr lang="en-IN" sz="3300" dirty="0"/>
              <a:t> cells-  around </a:t>
            </a:r>
            <a:r>
              <a:rPr lang="en-IN" sz="3300" dirty="0" err="1">
                <a:solidFill>
                  <a:schemeClr val="tx2"/>
                </a:solidFill>
              </a:rPr>
              <a:t>lumina</a:t>
            </a:r>
            <a:r>
              <a:rPr lang="en-IN" sz="3300" dirty="0"/>
              <a:t>; </a:t>
            </a:r>
            <a:r>
              <a:rPr lang="en-IN" sz="3300" dirty="0">
                <a:solidFill>
                  <a:schemeClr val="tx2"/>
                </a:solidFill>
              </a:rPr>
              <a:t>smaller</a:t>
            </a:r>
            <a:r>
              <a:rPr lang="en-IN" sz="3300" dirty="0"/>
              <a:t> darker cells form the </a:t>
            </a:r>
            <a:r>
              <a:rPr lang="en-IN" sz="3300" dirty="0">
                <a:solidFill>
                  <a:schemeClr val="tx2"/>
                </a:solidFill>
              </a:rPr>
              <a:t>periphery</a:t>
            </a:r>
          </a:p>
          <a:p>
            <a:pPr marL="0" indent="0">
              <a:buNone/>
            </a:pPr>
            <a:endParaRPr lang="en-IN" sz="3300" dirty="0"/>
          </a:p>
          <a:p>
            <a:r>
              <a:rPr lang="en-IN" sz="3300" dirty="0"/>
              <a:t>Small </a:t>
            </a:r>
            <a:r>
              <a:rPr lang="en-IN" sz="3300" dirty="0">
                <a:solidFill>
                  <a:schemeClr val="tx2"/>
                </a:solidFill>
              </a:rPr>
              <a:t>tubular structures or cystic spaces </a:t>
            </a:r>
            <a:r>
              <a:rPr lang="en-IN" sz="3300" dirty="0"/>
              <a:t>and</a:t>
            </a:r>
            <a:r>
              <a:rPr lang="en-IN" sz="3300" dirty="0">
                <a:solidFill>
                  <a:srgbClr val="FF0000"/>
                </a:solidFill>
              </a:rPr>
              <a:t> </a:t>
            </a:r>
            <a:r>
              <a:rPr lang="en-IN" sz="3300" dirty="0"/>
              <a:t>large dilated vascular channels present </a:t>
            </a:r>
          </a:p>
          <a:p>
            <a:pPr marL="0" indent="0">
              <a:buNone/>
            </a:pPr>
            <a:endParaRPr lang="en-IN" sz="3300" dirty="0">
              <a:solidFill>
                <a:schemeClr val="tx2"/>
              </a:solidFill>
            </a:endParaRPr>
          </a:p>
          <a:p>
            <a:r>
              <a:rPr lang="en-IN" sz="3300" dirty="0">
                <a:solidFill>
                  <a:schemeClr val="tx2"/>
                </a:solidFill>
              </a:rPr>
              <a:t> Degenerative changes </a:t>
            </a:r>
            <a:r>
              <a:rPr lang="en-IN" sz="3300" dirty="0"/>
              <a:t>seen</a:t>
            </a:r>
            <a:r>
              <a:rPr lang="en-IN" sz="3300" dirty="0">
                <a:solidFill>
                  <a:srgbClr val="FF0000"/>
                </a:solidFill>
              </a:rPr>
              <a:t> </a:t>
            </a:r>
            <a:r>
              <a:rPr lang="en-IN" sz="3300" dirty="0"/>
              <a:t>in old tumours</a:t>
            </a:r>
            <a:endParaRPr lang="en-IN" sz="3300" b="1" dirty="0"/>
          </a:p>
        </p:txBody>
      </p:sp>
    </p:spTree>
    <p:extLst>
      <p:ext uri="{BB962C8B-B14F-4D97-AF65-F5344CB8AC3E}">
        <p14:creationId xmlns="" xmlns:p14="http://schemas.microsoft.com/office/powerpoint/2010/main" val="1556005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6781800" cy="1295400"/>
          </a:xfrm>
        </p:spPr>
        <p:txBody>
          <a:bodyPr>
            <a:normAutofit/>
          </a:bodyPr>
          <a:lstStyle/>
          <a:p>
            <a:pPr algn="ctr"/>
            <a:r>
              <a:rPr lang="en-IN" sz="4000" b="1" dirty="0"/>
              <a:t>Treatment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629888"/>
            <a:ext cx="9144000" cy="4419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IN" sz="2800" dirty="0"/>
          </a:p>
          <a:p>
            <a:r>
              <a:rPr lang="en-IN" sz="3900" dirty="0"/>
              <a:t>Excision </a:t>
            </a:r>
          </a:p>
          <a:p>
            <a:r>
              <a:rPr lang="en-IN" sz="3900" dirty="0"/>
              <a:t>Dermabrasion</a:t>
            </a:r>
          </a:p>
          <a:p>
            <a:r>
              <a:rPr lang="en-IN" sz="3900" dirty="0"/>
              <a:t>Electrodessication</a:t>
            </a:r>
          </a:p>
          <a:p>
            <a:r>
              <a:rPr lang="en-IN" sz="3900" dirty="0" err="1"/>
              <a:t>Cryotherapy</a:t>
            </a:r>
            <a:endParaRPr lang="en-IN" sz="3900" dirty="0"/>
          </a:p>
          <a:p>
            <a:r>
              <a:rPr lang="en-IN" sz="3900" dirty="0"/>
              <a:t>Argon and Co2 lasers</a:t>
            </a:r>
          </a:p>
        </p:txBody>
      </p:sp>
    </p:spTree>
    <p:extLst>
      <p:ext uri="{BB962C8B-B14F-4D97-AF65-F5344CB8AC3E}">
        <p14:creationId xmlns="" xmlns:p14="http://schemas.microsoft.com/office/powerpoint/2010/main" val="23575945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------------890</a:t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23EC602F-5FC6-4C8A-9046-672DA06AF1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8839200" cy="6400800"/>
          </a:xfr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1F0C96C-D9FC-47F2-943A-8EADA9C72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3301753" cy="24763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45375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334000"/>
            <a:ext cx="8762999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N" sz="2800" dirty="0"/>
              <a:t>Two reddish nodules over scalp -2 years</a:t>
            </a:r>
          </a:p>
          <a:p>
            <a:pPr marL="0" indent="0" algn="ctr">
              <a:buNone/>
            </a:pPr>
            <a:r>
              <a:rPr lang="en-IN" sz="2800" dirty="0"/>
              <a:t>Increasing in size and number- 2 months</a:t>
            </a:r>
          </a:p>
        </p:txBody>
      </p:sp>
      <p:pic>
        <p:nvPicPr>
          <p:cNvPr id="2050" name="Picture 2" descr="C:\Users\aishwarya raheja\Downloads\IMG_09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33400"/>
            <a:ext cx="3638550" cy="45373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extLst>
              <a:ext uri="{FF2B5EF4-FFF2-40B4-BE49-F238E27FC236}">
                <a16:creationId xmlns="" xmlns:a16="http://schemas.microsoft.com/office/drawing/2014/main" id="{E7BF0611-9126-447E-B1D5-F5337B7C8F66}"/>
              </a:ext>
            </a:extLst>
          </p:cNvPr>
          <p:cNvSpPr/>
          <p:nvPr/>
        </p:nvSpPr>
        <p:spPr>
          <a:xfrm>
            <a:off x="1524000" y="1143000"/>
            <a:ext cx="2286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="" xmlns:a16="http://schemas.microsoft.com/office/drawing/2014/main" id="{8FB3D0E8-F308-4F12-93D3-50C2293881F5}"/>
              </a:ext>
            </a:extLst>
          </p:cNvPr>
          <p:cNvSpPr/>
          <p:nvPr/>
        </p:nvSpPr>
        <p:spPr>
          <a:xfrm>
            <a:off x="2667000" y="1905000"/>
            <a:ext cx="1676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6810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575139"/>
            <a:ext cx="7543800" cy="1295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N" sz="2800" dirty="0"/>
              <a:t>History of similar lesions in the mother- 15 years</a:t>
            </a:r>
          </a:p>
          <a:p>
            <a:pPr marL="0" indent="0" algn="ctr">
              <a:buNone/>
            </a:pPr>
            <a:r>
              <a:rPr lang="en-IN" sz="2800" dirty="0"/>
              <a:t>None of other family members – similar lesions</a:t>
            </a:r>
          </a:p>
        </p:txBody>
      </p:sp>
      <p:pic>
        <p:nvPicPr>
          <p:cNvPr id="3074" name="Picture 2" descr="C:\Users\aishwarya raheja\Downloads\IMG_09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1158"/>
            <a:ext cx="5410200" cy="53152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9ADD86E-AEE6-4D88-84B7-0728A7A4DA92}"/>
              </a:ext>
            </a:extLst>
          </p:cNvPr>
          <p:cNvSpPr/>
          <p:nvPr/>
        </p:nvSpPr>
        <p:spPr>
          <a:xfrm>
            <a:off x="2057400" y="2438400"/>
            <a:ext cx="3581400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7001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152400"/>
            <a:ext cx="6781800" cy="1600200"/>
          </a:xfrm>
        </p:spPr>
        <p:txBody>
          <a:bodyPr>
            <a:normAutofit/>
          </a:bodyPr>
          <a:lstStyle/>
          <a:p>
            <a:pPr algn="ctr"/>
            <a:r>
              <a:rPr lang="en-IN" sz="4000" b="1" dirty="0"/>
              <a:t>Examination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2286000"/>
            <a:ext cx="7543800" cy="388620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sz="3600" b="1" dirty="0">
                <a:latin typeface="Calibri"/>
                <a:cs typeface="Calibri"/>
              </a:rPr>
              <a:t>General examination- </a:t>
            </a:r>
            <a:r>
              <a:rPr lang="en-US" sz="3600" dirty="0">
                <a:latin typeface="Calibri"/>
                <a:cs typeface="Calibri"/>
              </a:rPr>
              <a:t>NAD</a:t>
            </a:r>
          </a:p>
          <a:p>
            <a:pPr marL="82296" indent="0">
              <a:buNone/>
            </a:pPr>
            <a:endParaRPr lang="en-US" sz="3600" b="1" dirty="0">
              <a:latin typeface="Calibri"/>
              <a:cs typeface="Calibri"/>
            </a:endParaRPr>
          </a:p>
          <a:p>
            <a:pPr marL="82296" indent="0">
              <a:buNone/>
            </a:pPr>
            <a:endParaRPr lang="en-US" sz="3600" b="1" dirty="0">
              <a:latin typeface="Calibri"/>
              <a:cs typeface="Calibri"/>
            </a:endParaRPr>
          </a:p>
          <a:p>
            <a:pPr marL="82296" indent="0">
              <a:buNone/>
            </a:pPr>
            <a:r>
              <a:rPr lang="en-US" sz="3600" b="1" dirty="0">
                <a:latin typeface="Calibri"/>
                <a:cs typeface="Calibri"/>
              </a:rPr>
              <a:t>Systemic examination- </a:t>
            </a:r>
            <a:r>
              <a:rPr lang="en-US" sz="3600" dirty="0">
                <a:latin typeface="Calibri"/>
                <a:cs typeface="Calibri"/>
              </a:rPr>
              <a:t>NAD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4136139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ishwarya raheja\Downloads\IMG_0964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057400"/>
            <a:ext cx="3657600" cy="3733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381000"/>
            <a:ext cx="762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Round skin-</a:t>
            </a:r>
            <a:r>
              <a:rPr kumimoji="0" lang="en-I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colored</a:t>
            </a:r>
            <a:r>
              <a:rPr kumimoji="0" lang="en-I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2-8 mm , smooth pearly-appearing non-tender papules over mid face, particularly nose and nasolabial folds</a:t>
            </a:r>
          </a:p>
        </p:txBody>
      </p:sp>
      <p:sp>
        <p:nvSpPr>
          <p:cNvPr id="5" name="Right Arrow 4"/>
          <p:cNvSpPr/>
          <p:nvPr/>
        </p:nvSpPr>
        <p:spPr>
          <a:xfrm>
            <a:off x="2286000" y="3733800"/>
            <a:ext cx="15240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F45FF70-5F26-40C1-9EB8-5B3B6C76616A}"/>
              </a:ext>
            </a:extLst>
          </p:cNvPr>
          <p:cNvSpPr/>
          <p:nvPr/>
        </p:nvSpPr>
        <p:spPr>
          <a:xfrm>
            <a:off x="2971800" y="3414944"/>
            <a:ext cx="838200" cy="228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5184816F-C335-4B72-B19C-2308F0ED0181}"/>
              </a:ext>
            </a:extLst>
          </p:cNvPr>
          <p:cNvSpPr/>
          <p:nvPr/>
        </p:nvSpPr>
        <p:spPr>
          <a:xfrm>
            <a:off x="4648200" y="3364456"/>
            <a:ext cx="914400" cy="2457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4617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ishwarya raheja\Downloads\IMG_092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2642" t="-123" r="4017" b="33415"/>
          <a:stretch/>
        </p:blipFill>
        <p:spPr bwMode="auto">
          <a:xfrm>
            <a:off x="2667000" y="2057400"/>
            <a:ext cx="4539252" cy="36623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2379980" y="2678367"/>
            <a:ext cx="19050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2400300" y="3736181"/>
            <a:ext cx="2438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520300"/>
            <a:ext cx="7679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Two larger (1-3cm) well defined reddish, dome-shaped, indurated, non-tender </a:t>
            </a:r>
            <a:r>
              <a:rPr kumimoji="0" lang="en-I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papulo</a:t>
            </a:r>
            <a:r>
              <a:rPr kumimoji="0" lang="en-I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-nodules</a:t>
            </a:r>
          </a:p>
        </p:txBody>
      </p:sp>
    </p:spTree>
    <p:extLst>
      <p:ext uri="{BB962C8B-B14F-4D97-AF65-F5344CB8AC3E}">
        <p14:creationId xmlns="" xmlns:p14="http://schemas.microsoft.com/office/powerpoint/2010/main" val="2687666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467600" cy="1219200"/>
          </a:xfrm>
        </p:spPr>
        <p:txBody>
          <a:bodyPr>
            <a:normAutofit/>
          </a:bodyPr>
          <a:lstStyle/>
          <a:p>
            <a:pPr algn="ctr"/>
            <a:r>
              <a:rPr lang="en-IN" sz="4400" dirty="0"/>
              <a:t>D/D </a:t>
            </a:r>
            <a:r>
              <a:rPr lang="en-IN" sz="4400" dirty="0">
                <a:sym typeface="Wingdings" pitchFamily="2" charset="2"/>
              </a:rPr>
              <a:t> </a:t>
            </a:r>
            <a:r>
              <a:rPr lang="en-IN" sz="4400" dirty="0" err="1">
                <a:sym typeface="Wingdings" pitchFamily="2" charset="2"/>
              </a:rPr>
              <a:t>Hamartomas</a:t>
            </a:r>
            <a:r>
              <a:rPr lang="en-IN" sz="4400" dirty="0">
                <a:sym typeface="Wingdings" pitchFamily="2" charset="2"/>
              </a:rPr>
              <a:t> </a:t>
            </a:r>
            <a:endParaRPr lang="en-IN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1907877"/>
            <a:ext cx="71628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Trichoepithelioma</a:t>
            </a:r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Syringoma</a:t>
            </a:r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Adenoma </a:t>
            </a:r>
            <a:r>
              <a:rPr kumimoji="0" lang="en-I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sebaceum</a:t>
            </a:r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Scalp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Cylindroma</a:t>
            </a:r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Dermatofibroma</a:t>
            </a:r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Spiradenoma</a:t>
            </a:r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Follicular </a:t>
            </a:r>
            <a:r>
              <a:rPr kumimoji="0" lang="en-I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infundibular</a:t>
            </a:r>
            <a:r>
              <a:rPr kumimoji="0" lang="en-I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tumor</a:t>
            </a:r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Trichoepithelioma</a:t>
            </a:r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8407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2033"/>
            <a:ext cx="6781800" cy="1219200"/>
          </a:xfrm>
        </p:spPr>
        <p:txBody>
          <a:bodyPr>
            <a:normAutofit/>
          </a:bodyPr>
          <a:lstStyle/>
          <a:p>
            <a:r>
              <a:rPr lang="en-IN" sz="4000" dirty="0"/>
              <a:t>       HPE - scalp lesion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18E39329-A332-406F-ACE4-A92B447CE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95400"/>
            <a:ext cx="8153400" cy="4419600"/>
          </a:xfrm>
        </p:spPr>
      </p:pic>
      <p:sp>
        <p:nvSpPr>
          <p:cNvPr id="4" name="TextBox 3"/>
          <p:cNvSpPr txBox="1"/>
          <p:nvPr/>
        </p:nvSpPr>
        <p:spPr>
          <a:xfrm>
            <a:off x="1028700" y="5657671"/>
            <a:ext cx="708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(H&amp;E;10x)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Islands of </a:t>
            </a: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basaloid cells  in a jig-saw puzzle pattern,                </a:t>
            </a:r>
            <a:r>
              <a:rPr lang="en-IN" sz="2400" dirty="0">
                <a:latin typeface="Calibri"/>
              </a:rPr>
              <a:t>with </a:t>
            </a: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surrounding  hyalinized</a:t>
            </a: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material. 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="" xmlns:a16="http://schemas.microsoft.com/office/drawing/2014/main" id="{FDA9C910-9783-4162-A3F1-2EEE62DA7474}"/>
              </a:ext>
            </a:extLst>
          </p:cNvPr>
          <p:cNvSpPr/>
          <p:nvPr/>
        </p:nvSpPr>
        <p:spPr>
          <a:xfrm>
            <a:off x="228600" y="2743200"/>
            <a:ext cx="19050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="" xmlns:a16="http://schemas.microsoft.com/office/drawing/2014/main" id="{E7071F8F-49B6-4FC6-94A6-FA1D0943DA28}"/>
              </a:ext>
            </a:extLst>
          </p:cNvPr>
          <p:cNvSpPr/>
          <p:nvPr/>
        </p:nvSpPr>
        <p:spPr>
          <a:xfrm>
            <a:off x="228600" y="4193767"/>
            <a:ext cx="9906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196791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2670</TotalTime>
  <Words>639</Words>
  <Application>Microsoft Office PowerPoint</Application>
  <PresentationFormat>On-screen Show (4:3)</PresentationFormat>
  <Paragraphs>148</Paragraphs>
  <Slides>26</Slides>
  <Notes>12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Brooke-Spiegler syndrome</vt:lpstr>
      <vt:lpstr>Slide 2</vt:lpstr>
      <vt:lpstr>Slide 3</vt:lpstr>
      <vt:lpstr>Slide 4</vt:lpstr>
      <vt:lpstr>Examination</vt:lpstr>
      <vt:lpstr>Slide 6</vt:lpstr>
      <vt:lpstr>Slide 7</vt:lpstr>
      <vt:lpstr>D/D  Hamartomas </vt:lpstr>
      <vt:lpstr>       HPE - scalp lesion</vt:lpstr>
      <vt:lpstr>Slide 10</vt:lpstr>
      <vt:lpstr>HPE- face lesion</vt:lpstr>
      <vt:lpstr>Slide 12</vt:lpstr>
      <vt:lpstr>Diagnosis</vt:lpstr>
      <vt:lpstr>Treatment</vt:lpstr>
      <vt:lpstr>Slide 15</vt:lpstr>
      <vt:lpstr>Discussion</vt:lpstr>
      <vt:lpstr>  </vt:lpstr>
      <vt:lpstr>Mechanism of tumorigenesis</vt:lpstr>
      <vt:lpstr>Slide 19</vt:lpstr>
      <vt:lpstr>Slide 20</vt:lpstr>
      <vt:lpstr>Slide 21</vt:lpstr>
      <vt:lpstr>Slide 22</vt:lpstr>
      <vt:lpstr>Slide 23</vt:lpstr>
      <vt:lpstr>Slide 24</vt:lpstr>
      <vt:lpstr>Treatment options</vt:lpstr>
      <vt:lpstr>------------890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Brooke-Spiegler Syndrome</dc:title>
  <dc:creator>aishwarya raheja</dc:creator>
  <cp:lastModifiedBy>Windows User</cp:lastModifiedBy>
  <cp:revision>163</cp:revision>
  <dcterms:created xsi:type="dcterms:W3CDTF">2006-08-16T00:00:00Z</dcterms:created>
  <dcterms:modified xsi:type="dcterms:W3CDTF">2019-09-13T09:53:32Z</dcterms:modified>
</cp:coreProperties>
</file>