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92" r:id="rId4"/>
    <p:sldId id="276" r:id="rId5"/>
    <p:sldId id="270" r:id="rId6"/>
    <p:sldId id="277" r:id="rId7"/>
    <p:sldId id="275" r:id="rId8"/>
    <p:sldId id="289" r:id="rId9"/>
    <p:sldId id="278" r:id="rId10"/>
    <p:sldId id="293" r:id="rId11"/>
    <p:sldId id="280" r:id="rId12"/>
    <p:sldId id="282" r:id="rId13"/>
    <p:sldId id="284" r:id="rId14"/>
    <p:sldId id="285" r:id="rId15"/>
    <p:sldId id="283" r:id="rId16"/>
    <p:sldId id="288" r:id="rId17"/>
    <p:sldId id="294" r:id="rId18"/>
    <p:sldId id="287" r:id="rId19"/>
    <p:sldId id="295" r:id="rId20"/>
    <p:sldId id="290" r:id="rId21"/>
    <p:sldId id="291" r:id="rId22"/>
    <p:sldId id="268" r:id="rId23"/>
    <p:sldId id="297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 snapToGrid="0">
      <p:cViewPr varScale="1">
        <p:scale>
          <a:sx n="107" d="100"/>
          <a:sy n="107" d="100"/>
        </p:scale>
        <p:origin x="72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F58C-D27E-468A-9A09-00158F986B04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B1989-DC57-4FB0-92F4-B1DFD2BF97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41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87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893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85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4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66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509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11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4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4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536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41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A7AD-75C1-4086-8320-94FB11691196}" type="datetimeFigureOut">
              <a:rPr lang="en-IN" smtClean="0"/>
              <a:pPr/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25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452757" cy="2387600"/>
          </a:xfrm>
        </p:spPr>
        <p:txBody>
          <a:bodyPr/>
          <a:lstStyle/>
          <a:p>
            <a:r>
              <a:rPr lang="en-US" dirty="0"/>
              <a:t>A two case series of Hydatid cyst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/>
              <a:t>Department of Microbiology</a:t>
            </a:r>
          </a:p>
          <a:p>
            <a:r>
              <a:rPr lang="en-IN" dirty="0"/>
              <a:t>Presenter: Dr </a:t>
            </a:r>
            <a:r>
              <a:rPr lang="en-IN" dirty="0" err="1"/>
              <a:t>Nikunja</a:t>
            </a:r>
            <a:r>
              <a:rPr lang="en-IN" dirty="0"/>
              <a:t> </a:t>
            </a:r>
            <a:r>
              <a:rPr lang="en-IN" dirty="0" err="1"/>
              <a:t>kumar</a:t>
            </a:r>
            <a:r>
              <a:rPr lang="en-IN" dirty="0"/>
              <a:t> Das</a:t>
            </a:r>
          </a:p>
          <a:p>
            <a:r>
              <a:rPr lang="en-IN" dirty="0"/>
              <a:t>Assistant Professor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021" y="459242"/>
            <a:ext cx="22479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4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 patient of  35 Y/HF came to surgery OPD with C/O sudden onset of pain in Rt. </a:t>
            </a:r>
            <a:r>
              <a:rPr lang="en-US" dirty="0" err="1"/>
              <a:t>Hypochondrium</a:t>
            </a:r>
            <a:r>
              <a:rPr lang="en-US" dirty="0"/>
              <a:t> for 10 days, and over an operated scar on (14/6/19)</a:t>
            </a:r>
          </a:p>
          <a:p>
            <a:pPr>
              <a:lnSpc>
                <a:spcPct val="100000"/>
              </a:lnSpc>
            </a:pPr>
            <a:r>
              <a:rPr lang="en-US" b="1" dirty="0"/>
              <a:t>HOPI</a:t>
            </a:r>
            <a:r>
              <a:rPr lang="en-US" dirty="0"/>
              <a:t>: </a:t>
            </a:r>
            <a:r>
              <a:rPr lang="en-US" b="1" dirty="0"/>
              <a:t>O/C/O</a:t>
            </a:r>
            <a:r>
              <a:rPr lang="en-US" dirty="0"/>
              <a:t> Hydatid cyst, Exploratory laparotomy with excision and </a:t>
            </a:r>
            <a:r>
              <a:rPr lang="en-US" dirty="0" err="1"/>
              <a:t>Ectocyst</a:t>
            </a:r>
            <a:r>
              <a:rPr lang="en-US" dirty="0"/>
              <a:t> drainage on 21/01/19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US" dirty="0"/>
              <a:t>Pain was sudden in onset, progressive, dragging, non radiating, with no aggravating or relieving factor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No H/O </a:t>
            </a:r>
            <a:r>
              <a:rPr lang="en-US" dirty="0" err="1"/>
              <a:t>Diarrhoea</a:t>
            </a:r>
            <a:r>
              <a:rPr lang="en-US" dirty="0"/>
              <a:t>, constipation, fever, nausea, vomiting, jaundice, melena, burning micturition, loss of appetite, weight loss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88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30643" cy="4836432"/>
          </a:xfrm>
        </p:spPr>
        <p:txBody>
          <a:bodyPr>
            <a:normAutofit/>
          </a:bodyPr>
          <a:lstStyle/>
          <a:p>
            <a:r>
              <a:rPr lang="en-US" b="1" dirty="0"/>
              <a:t>Personal History</a:t>
            </a:r>
            <a:r>
              <a:rPr lang="en-US" dirty="0"/>
              <a:t>: Farmer by occupation, Exposure to dogs present, Resident of Malegaon</a:t>
            </a:r>
          </a:p>
          <a:p>
            <a:r>
              <a:rPr lang="en-US" b="1" dirty="0"/>
              <a:t>O/E-</a:t>
            </a:r>
            <a:r>
              <a:rPr lang="en-US" dirty="0"/>
              <a:t> </a:t>
            </a:r>
          </a:p>
          <a:p>
            <a:r>
              <a:rPr lang="en-US" dirty="0"/>
              <a:t>Afebrile, No icterus, pallor, Lymphadenopathy, clubbing, edema etc.</a:t>
            </a:r>
          </a:p>
          <a:p>
            <a:r>
              <a:rPr lang="en-US" dirty="0"/>
              <a:t> BP-130/90 mm of Hg, PR- 76/min </a:t>
            </a:r>
          </a:p>
          <a:p>
            <a:r>
              <a:rPr lang="en-US" b="1" dirty="0"/>
              <a:t>P/A</a:t>
            </a:r>
            <a:r>
              <a:rPr lang="en-US" dirty="0"/>
              <a:t>- No </a:t>
            </a:r>
            <a:r>
              <a:rPr lang="en-US" dirty="0" err="1"/>
              <a:t>organomegaly</a:t>
            </a:r>
            <a:r>
              <a:rPr lang="en-US" dirty="0"/>
              <a:t>, No palpable lumps, healthy scar</a:t>
            </a:r>
          </a:p>
          <a:p>
            <a:r>
              <a:rPr lang="en-US" dirty="0"/>
              <a:t>CVS- NAD</a:t>
            </a:r>
          </a:p>
          <a:p>
            <a:r>
              <a:rPr lang="en-US" dirty="0"/>
              <a:t>RS-NAD</a:t>
            </a:r>
          </a:p>
          <a:p>
            <a:r>
              <a:rPr lang="en-US" dirty="0"/>
              <a:t>CNS-NAD</a:t>
            </a:r>
          </a:p>
        </p:txBody>
      </p:sp>
    </p:spTree>
    <p:extLst>
      <p:ext uri="{BB962C8B-B14F-4D97-AF65-F5344CB8AC3E}">
        <p14:creationId xmlns:p14="http://schemas.microsoft.com/office/powerpoint/2010/main" val="249154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Hb</a:t>
            </a:r>
            <a:r>
              <a:rPr lang="en-US" dirty="0"/>
              <a:t>- 11.5 g/dl, TWBC- 5400/µL, P-63%, E-3%, </a:t>
            </a:r>
            <a:r>
              <a:rPr lang="en-US" b="1" dirty="0"/>
              <a:t>ESR-24 mm/</a:t>
            </a:r>
            <a:r>
              <a:rPr lang="en-US" b="1" dirty="0" err="1"/>
              <a:t>Hr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/>
              <a:t>PC-2.60 L/µL</a:t>
            </a:r>
          </a:p>
          <a:p>
            <a:pPr>
              <a:lnSpc>
                <a:spcPct val="150000"/>
              </a:lnSpc>
            </a:pPr>
            <a:r>
              <a:rPr lang="en-US" dirty="0"/>
              <a:t>BSL- 126 mg/dl</a:t>
            </a:r>
          </a:p>
          <a:p>
            <a:pPr>
              <a:lnSpc>
                <a:spcPct val="150000"/>
              </a:lnSpc>
            </a:pPr>
            <a:r>
              <a:rPr lang="en-US" dirty="0"/>
              <a:t>LFT-Normal, RFT- Normal</a:t>
            </a:r>
          </a:p>
          <a:p>
            <a:pPr>
              <a:lnSpc>
                <a:spcPct val="150000"/>
              </a:lnSpc>
            </a:pPr>
            <a:r>
              <a:rPr lang="en-US" dirty="0"/>
              <a:t>Malaria: </a:t>
            </a:r>
            <a:r>
              <a:rPr lang="en-US" dirty="0" err="1"/>
              <a:t>Neg</a:t>
            </a:r>
            <a:r>
              <a:rPr lang="en-US" dirty="0"/>
              <a:t>, WIDAL- </a:t>
            </a:r>
            <a:r>
              <a:rPr lang="en-US" dirty="0" err="1"/>
              <a:t>Neg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1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CXR- WNL</a:t>
            </a:r>
          </a:p>
          <a:p>
            <a:endParaRPr lang="en-US" b="1" dirty="0"/>
          </a:p>
          <a:p>
            <a:r>
              <a:rPr lang="en-US" b="1" dirty="0"/>
              <a:t>USG</a:t>
            </a:r>
            <a:r>
              <a:rPr lang="en-US" dirty="0"/>
              <a:t> (17/6/19): 5×5 cm Heterogeneous </a:t>
            </a:r>
            <a:r>
              <a:rPr lang="en-US" dirty="0" err="1"/>
              <a:t>Anechoeic</a:t>
            </a:r>
            <a:r>
              <a:rPr lang="en-US" dirty="0"/>
              <a:t> lesion in Rt. Lobe of liver to be </a:t>
            </a:r>
            <a:r>
              <a:rPr lang="en-US" b="1" dirty="0"/>
              <a:t>S/O residual hydatid cyst</a:t>
            </a:r>
          </a:p>
          <a:p>
            <a:endParaRPr lang="en-US" b="1" dirty="0"/>
          </a:p>
          <a:p>
            <a:r>
              <a:rPr lang="en-US" b="1" dirty="0"/>
              <a:t>CT scan</a:t>
            </a:r>
            <a:r>
              <a:rPr lang="en-US" dirty="0"/>
              <a:t> (18/6): Residual and recurrent cyst 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588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posted for P.A.I.R and pigtail </a:t>
            </a:r>
            <a:r>
              <a:rPr lang="en-US" dirty="0" err="1"/>
              <a:t>catheterisation</a:t>
            </a:r>
            <a:r>
              <a:rPr lang="en-US" dirty="0"/>
              <a:t> on 21/6/19</a:t>
            </a:r>
          </a:p>
          <a:p>
            <a:endParaRPr lang="en-US" dirty="0"/>
          </a:p>
          <a:p>
            <a:r>
              <a:rPr lang="en-US" dirty="0"/>
              <a:t>Fluid sent for Microscopical examination: </a:t>
            </a:r>
            <a:r>
              <a:rPr lang="en-US" b="1" dirty="0" err="1"/>
              <a:t>Protoscolices</a:t>
            </a:r>
            <a:r>
              <a:rPr lang="en-US" b="1" dirty="0"/>
              <a:t> with internal </a:t>
            </a:r>
            <a:r>
              <a:rPr lang="en-US" b="1" dirty="0" err="1"/>
              <a:t>hooklets</a:t>
            </a:r>
            <a:r>
              <a:rPr lang="en-US" b="1" dirty="0"/>
              <a:t> seen in the wet mount S/O </a:t>
            </a:r>
            <a:r>
              <a:rPr lang="en-US" b="1" dirty="0" err="1"/>
              <a:t>Echinococcosis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8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 Mount (Microscope)</a:t>
            </a:r>
          </a:p>
        </p:txBody>
      </p:sp>
      <p:pic>
        <p:nvPicPr>
          <p:cNvPr id="2050" name="Picture 2" descr="C:\Users\HP\Desktop\20190829_1253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t="10011" r="19199" b="1"/>
          <a:stretch/>
        </p:blipFill>
        <p:spPr bwMode="auto">
          <a:xfrm>
            <a:off x="1894114" y="1567550"/>
            <a:ext cx="5694591" cy="5111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8" idx="1"/>
          </p:cNvCxnSpPr>
          <p:nvPr/>
        </p:nvCxnSpPr>
        <p:spPr>
          <a:xfrm rot="10800000">
            <a:off x="5894617" y="3853543"/>
            <a:ext cx="1843917" cy="310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38533" y="3979333"/>
            <a:ext cx="330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Scolex</a:t>
            </a:r>
            <a:r>
              <a:rPr lang="en-US" dirty="0"/>
              <a:t> with internalized </a:t>
            </a:r>
            <a:r>
              <a:rPr lang="en-US" dirty="0" err="1"/>
              <a:t>hooklets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46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Injection of 50 ml </a:t>
            </a:r>
            <a:r>
              <a:rPr lang="en-US" dirty="0" err="1"/>
              <a:t>scolicidal</a:t>
            </a:r>
            <a:r>
              <a:rPr lang="en-US" dirty="0"/>
              <a:t> agent </a:t>
            </a:r>
          </a:p>
          <a:p>
            <a:r>
              <a:rPr lang="en-US" dirty="0"/>
              <a:t>Anaphylaxis 24/6/19, </a:t>
            </a:r>
            <a:r>
              <a:rPr lang="en-US" dirty="0" err="1"/>
              <a:t>Inj</a:t>
            </a:r>
            <a:r>
              <a:rPr lang="en-US" dirty="0"/>
              <a:t> </a:t>
            </a:r>
            <a:r>
              <a:rPr lang="en-US" dirty="0" err="1"/>
              <a:t>Dexamethasone</a:t>
            </a:r>
            <a:endParaRPr lang="en-US" dirty="0"/>
          </a:p>
          <a:p>
            <a:r>
              <a:rPr lang="en-US" dirty="0" err="1"/>
              <a:t>Mebendazole</a:t>
            </a:r>
            <a:r>
              <a:rPr lang="en-US" dirty="0"/>
              <a:t> 400 mg for 4 weeks</a:t>
            </a:r>
          </a:p>
          <a:p>
            <a:endParaRPr lang="en-US" dirty="0"/>
          </a:p>
          <a:p>
            <a:r>
              <a:rPr lang="en-US" dirty="0"/>
              <a:t>Discharge: Patient discharged on 20/7/19 after removal of catheter</a:t>
            </a:r>
          </a:p>
          <a:p>
            <a:endParaRPr lang="en-US" dirty="0"/>
          </a:p>
          <a:p>
            <a:r>
              <a:rPr lang="en-US" dirty="0"/>
              <a:t>On further contact: Again developed Abdominal pain recently and admitted to a local hospital.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Zoonotic disease caused by </a:t>
            </a:r>
            <a:r>
              <a:rPr lang="en-US" b="1" i="1" dirty="0" err="1"/>
              <a:t>Echinococcus</a:t>
            </a:r>
            <a:r>
              <a:rPr lang="en-US" b="1" i="1" dirty="0"/>
              <a:t> </a:t>
            </a:r>
            <a:r>
              <a:rPr lang="en-US" b="1" i="1" dirty="0" err="1"/>
              <a:t>granulosus</a:t>
            </a:r>
            <a:r>
              <a:rPr lang="en-US" b="1" i="1" dirty="0"/>
              <a:t> </a:t>
            </a:r>
            <a:r>
              <a:rPr lang="en-US" dirty="0"/>
              <a:t>most commonly</a:t>
            </a:r>
            <a:endParaRPr lang="en-US" b="1" i="1" dirty="0"/>
          </a:p>
          <a:p>
            <a:r>
              <a:rPr lang="en-US" b="1" dirty="0"/>
              <a:t>Dog is definitive host</a:t>
            </a:r>
          </a:p>
          <a:p>
            <a:r>
              <a:rPr lang="en-US" b="1" dirty="0"/>
              <a:t>Infection to man by ingestion of food contaminated with ova of the parasite (Infected Dog feces) </a:t>
            </a:r>
            <a:endParaRPr lang="en-US" dirty="0"/>
          </a:p>
          <a:p>
            <a:r>
              <a:rPr lang="en-US" dirty="0"/>
              <a:t>“</a:t>
            </a:r>
            <a:r>
              <a:rPr lang="en-US" b="1" dirty="0"/>
              <a:t>Neglected Tropical disease</a:t>
            </a:r>
            <a:r>
              <a:rPr lang="en-US" dirty="0"/>
              <a:t>” by WHO</a:t>
            </a:r>
            <a:r>
              <a:rPr lang="en-US" baseline="30000" dirty="0"/>
              <a:t>1 </a:t>
            </a:r>
            <a:r>
              <a:rPr lang="en-US" dirty="0"/>
              <a:t>(not given importance), NZD, NNTD’s, Grossly underreported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Prevalent in about 100 countries, Common In China, Central Asia, Europe, South America, Australia (Sheep rearing countries)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Highest prevalence in India in TN, Andhra Pradesh, JK, Rajasthan</a:t>
            </a:r>
            <a:r>
              <a:rPr lang="en-US" baseline="30000" dirty="0"/>
              <a:t>3,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7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Can cause life threatening disease</a:t>
            </a:r>
          </a:p>
          <a:p>
            <a:pPr>
              <a:lnSpc>
                <a:spcPct val="150000"/>
              </a:lnSpc>
            </a:pPr>
            <a:r>
              <a:rPr lang="en-US" dirty="0"/>
              <a:t>Most common location is liver (75%) and lungs</a:t>
            </a:r>
          </a:p>
          <a:p>
            <a:pPr>
              <a:lnSpc>
                <a:spcPct val="150000"/>
              </a:lnSpc>
            </a:pPr>
            <a:r>
              <a:rPr lang="en-US" dirty="0"/>
              <a:t>May be present in usual and unusual locations , </a:t>
            </a:r>
            <a:r>
              <a:rPr lang="en-US" dirty="0" err="1"/>
              <a:t>Sarkar</a:t>
            </a:r>
            <a:r>
              <a:rPr lang="en-US" dirty="0"/>
              <a:t> S </a:t>
            </a:r>
            <a:r>
              <a:rPr lang="en-US" i="1" dirty="0"/>
              <a:t>et al</a:t>
            </a:r>
            <a:r>
              <a:rPr lang="en-US" i="1" baseline="30000" dirty="0"/>
              <a:t>1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/>
              <a:t>Hence Clinical presentations may vary widely</a:t>
            </a:r>
          </a:p>
          <a:p>
            <a:pPr>
              <a:lnSpc>
                <a:spcPct val="150000"/>
              </a:lnSpc>
            </a:pPr>
            <a:r>
              <a:rPr lang="en-US" dirty="0"/>
              <a:t>Recurrence rate may be high</a:t>
            </a:r>
            <a:r>
              <a:rPr lang="en-US" baseline="30000" dirty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1"/>
            <a:ext cx="11132127" cy="1690688"/>
          </a:xfrm>
        </p:spPr>
        <p:txBody>
          <a:bodyPr>
            <a:normAutofit/>
          </a:bodyPr>
          <a:lstStyle/>
          <a:p>
            <a:r>
              <a:rPr lang="en-US" sz="3600" dirty="0"/>
              <a:t>Case 1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343890"/>
            <a:ext cx="11388437" cy="48330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patient of  65 Y/HM came to Surgery OPD with a CT scan report of abdomen for a follow up visit (17/8/19)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HOPI</a:t>
            </a:r>
            <a:r>
              <a:rPr lang="en-US" dirty="0"/>
              <a:t>: Underwent Surgery for cataract in right eye about 10 days back</a:t>
            </a:r>
          </a:p>
          <a:p>
            <a:pPr>
              <a:lnSpc>
                <a:spcPct val="150000"/>
              </a:lnSpc>
            </a:pPr>
            <a:r>
              <a:rPr lang="en-US" dirty="0"/>
              <a:t>Complained  of irregular stool habit for a year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Diarrhoea</a:t>
            </a:r>
            <a:r>
              <a:rPr lang="en-US" dirty="0"/>
              <a:t> with alternate constipation, which resolved with medications, hence investigated for the same</a:t>
            </a:r>
          </a:p>
          <a:p>
            <a:pPr>
              <a:lnSpc>
                <a:spcPct val="150000"/>
              </a:lnSpc>
            </a:pPr>
            <a:r>
              <a:rPr lang="en-US" dirty="0"/>
              <a:t>Advised USG and CT scan</a:t>
            </a:r>
          </a:p>
          <a:p>
            <a:pPr marL="0" indent="0">
              <a:lnSpc>
                <a:spcPct val="150000"/>
              </a:lnSpc>
              <a:buNone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496702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Imaging modalities like USG, MRI, CT scan along with Direct Microscopical examination is the mainstay of diagnosis</a:t>
            </a:r>
            <a:r>
              <a:rPr lang="en-US" baseline="30000" dirty="0"/>
              <a:t>4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PAIR is treatment of choice along with </a:t>
            </a:r>
            <a:r>
              <a:rPr lang="en-US" dirty="0" err="1"/>
              <a:t>antihelmenthics</a:t>
            </a:r>
            <a:r>
              <a:rPr lang="en-US" dirty="0"/>
              <a:t>, Surgery where PAIR is C.I</a:t>
            </a:r>
          </a:p>
          <a:p>
            <a:pPr>
              <a:lnSpc>
                <a:spcPct val="150000"/>
              </a:lnSpc>
            </a:pPr>
            <a:r>
              <a:rPr lang="en-US" dirty="0"/>
              <a:t>The cases we saw today, One was a incidental finding, and both are recurrent case of hydatid cyst</a:t>
            </a:r>
          </a:p>
        </p:txBody>
      </p:sp>
    </p:spTree>
    <p:extLst>
      <p:ext uri="{BB962C8B-B14F-4D97-AF65-F5344CB8AC3E}">
        <p14:creationId xmlns:p14="http://schemas.microsoft.com/office/powerpoint/2010/main" val="675480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71" y="237067"/>
            <a:ext cx="7605501" cy="59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7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939924"/>
            <a:ext cx="11919857" cy="47384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Endemic in India</a:t>
            </a:r>
          </a:p>
          <a:p>
            <a:pPr>
              <a:lnSpc>
                <a:spcPct val="150000"/>
              </a:lnSpc>
            </a:pPr>
            <a:r>
              <a:rPr lang="en-US" dirty="0"/>
              <a:t>Should be in one of D/D while diagnosing SOL’s and cystic lesions</a:t>
            </a:r>
          </a:p>
          <a:p>
            <a:pPr>
              <a:lnSpc>
                <a:spcPct val="150000"/>
              </a:lnSpc>
            </a:pPr>
            <a:r>
              <a:rPr lang="en-US" dirty="0"/>
              <a:t>Proper hand hygiene, disposal of dog feces and remains of slaughtered animals is necessary for prevention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88242"/>
            <a:ext cx="7511142" cy="591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53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</a:t>
            </a:r>
            <a:r>
              <a:rPr lang="en-US" dirty="0" err="1"/>
              <a:t>Sarkar</a:t>
            </a:r>
            <a:r>
              <a:rPr lang="en-US" dirty="0"/>
              <a:t> </a:t>
            </a:r>
            <a:r>
              <a:rPr lang="en-US" i="1" dirty="0"/>
              <a:t>et a</a:t>
            </a:r>
            <a:r>
              <a:rPr lang="en-US" dirty="0"/>
              <a:t>l. Cystic </a:t>
            </a:r>
            <a:r>
              <a:rPr lang="en-US" dirty="0" err="1"/>
              <a:t>echinococcosis</a:t>
            </a:r>
            <a:r>
              <a:rPr lang="en-US" dirty="0"/>
              <a:t>: A neglected disease at usual and unusual locations. Tropical Parasitology.:2017 (7); 51-5.</a:t>
            </a:r>
          </a:p>
          <a:p>
            <a:r>
              <a:rPr lang="en-US" dirty="0"/>
              <a:t>2. </a:t>
            </a:r>
            <a:r>
              <a:rPr lang="en-US" dirty="0" err="1"/>
              <a:t>Giri</a:t>
            </a:r>
            <a:r>
              <a:rPr lang="en-US" dirty="0"/>
              <a:t> S, </a:t>
            </a:r>
            <a:r>
              <a:rPr lang="en-US" dirty="0" err="1"/>
              <a:t>Parija</a:t>
            </a:r>
            <a:r>
              <a:rPr lang="en-US" dirty="0"/>
              <a:t> SC. A review on diagnostic and preventive aspects of cystic </a:t>
            </a:r>
            <a:r>
              <a:rPr lang="en-US" dirty="0" err="1"/>
              <a:t>echinococcosis</a:t>
            </a:r>
            <a:r>
              <a:rPr lang="en-US" dirty="0"/>
              <a:t> and human </a:t>
            </a:r>
            <a:r>
              <a:rPr lang="en-US" dirty="0" err="1"/>
              <a:t>cysticercosis</a:t>
            </a:r>
            <a:r>
              <a:rPr lang="en-US" dirty="0"/>
              <a:t>. Tropical parasitology: 2012, 2 (2); 99-108.</a:t>
            </a:r>
          </a:p>
          <a:p>
            <a:r>
              <a:rPr lang="en-US" dirty="0"/>
              <a:t>3. </a:t>
            </a:r>
            <a:r>
              <a:rPr lang="en-US" dirty="0" err="1"/>
              <a:t>Rao</a:t>
            </a:r>
            <a:r>
              <a:rPr lang="en-US" dirty="0"/>
              <a:t> SS </a:t>
            </a:r>
            <a:r>
              <a:rPr lang="en-US" i="1" dirty="0"/>
              <a:t>et a</a:t>
            </a:r>
            <a:r>
              <a:rPr lang="en-US" dirty="0"/>
              <a:t>l. The spectrum of hydatid disease in rural central India: An 11 year experience. Annals of Tropical medicine and public health: 2012 (5); 225-30.</a:t>
            </a:r>
          </a:p>
          <a:p>
            <a:r>
              <a:rPr lang="en-US" dirty="0"/>
              <a:t>4.Dayal R </a:t>
            </a:r>
            <a:r>
              <a:rPr lang="en-US" i="1" dirty="0"/>
              <a:t>et al. </a:t>
            </a:r>
            <a:r>
              <a:rPr lang="en-US" dirty="0"/>
              <a:t>The Study of Hydatid Disease –A Retrospective Study of Last 10 Years In Western Rajasthan India. IOSR Journal of Dental and Medical Sciences (IOSR-JDMS) e-ISSN: 2279-0853, p-ISSN: 2279-0861.Volume 15,( 2) Ver. IX (Feb. 2016), PP 45-7.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885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Past history: </a:t>
            </a:r>
            <a:r>
              <a:rPr lang="en-US" dirty="0"/>
              <a:t>Diagnosed diabetes and hypertension a month back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Family history</a:t>
            </a:r>
            <a:r>
              <a:rPr lang="en-US" dirty="0"/>
              <a:t>: No significant family history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/>
              <a:t>Personal history</a:t>
            </a:r>
            <a:r>
              <a:rPr lang="en-US" dirty="0"/>
              <a:t>: Vegetarian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/>
              <a:t>Worked as a laborer in a Godown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/>
              <a:t>Resident of </a:t>
            </a:r>
            <a:r>
              <a:rPr lang="en-US" dirty="0" err="1"/>
              <a:t>Chinchwad</a:t>
            </a:r>
            <a:r>
              <a:rPr lang="en-US" dirty="0"/>
              <a:t>, Pune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Exposure history</a:t>
            </a:r>
            <a:r>
              <a:rPr lang="en-US" dirty="0"/>
              <a:t>: No pet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9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dirty="0"/>
              <a:t>0/E-</a:t>
            </a:r>
          </a:p>
          <a:p>
            <a:r>
              <a:rPr lang="en-US" sz="3300" dirty="0"/>
              <a:t>Patient was afebrile, No pallor, icterus, edema, lymphadenopathy, cyanosis</a:t>
            </a:r>
          </a:p>
          <a:p>
            <a:r>
              <a:rPr lang="en-US" sz="3300" dirty="0"/>
              <a:t>No H/O Fever, nausea, vomiting, jaundice, melena, burning micturition, loss of appetite, weight loss</a:t>
            </a:r>
          </a:p>
          <a:p>
            <a:r>
              <a:rPr lang="en-US" sz="3300" dirty="0"/>
              <a:t>Pulse-78/min, Regular, BP-140/70</a:t>
            </a:r>
          </a:p>
          <a:p>
            <a:r>
              <a:rPr lang="en-US" sz="3300" b="1" dirty="0"/>
              <a:t>P/A</a:t>
            </a:r>
            <a:r>
              <a:rPr lang="en-US" sz="3300" dirty="0"/>
              <a:t>- Soft, non-tender, </a:t>
            </a:r>
            <a:r>
              <a:rPr lang="en-US" sz="3300" b="1" dirty="0"/>
              <a:t>mild hepatomegaly </a:t>
            </a:r>
            <a:r>
              <a:rPr lang="en-US" sz="3300" dirty="0"/>
              <a:t>(3cm below RCM), no adhesion, lump, scars detected on examination</a:t>
            </a:r>
          </a:p>
          <a:p>
            <a:pPr>
              <a:buFont typeface="Courier New" pitchFamily="49" charset="0"/>
              <a:buChar char="o"/>
            </a:pPr>
            <a:r>
              <a:rPr lang="en-US" sz="3300" dirty="0"/>
              <a:t>CVS- NAD</a:t>
            </a:r>
          </a:p>
          <a:p>
            <a:pPr>
              <a:buFont typeface="Courier New" pitchFamily="49" charset="0"/>
              <a:buChar char="o"/>
            </a:pPr>
            <a:r>
              <a:rPr lang="en-US" sz="3300" dirty="0"/>
              <a:t>CNS-NAD</a:t>
            </a:r>
          </a:p>
          <a:p>
            <a:pPr>
              <a:buFont typeface="Courier New" pitchFamily="49" charset="0"/>
              <a:buChar char="o"/>
            </a:pPr>
            <a:r>
              <a:rPr lang="en-US" sz="3300" dirty="0"/>
              <a:t>RS- NAD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Investigations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Hb</a:t>
            </a:r>
            <a:r>
              <a:rPr lang="en-US" dirty="0"/>
              <a:t>: 13.8 g/</a:t>
            </a:r>
            <a:r>
              <a:rPr lang="en-US" dirty="0" err="1"/>
              <a:t>dL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TLC:</a:t>
            </a:r>
            <a:r>
              <a:rPr lang="en-US" dirty="0"/>
              <a:t> 8,500/µL, N-59%, </a:t>
            </a:r>
            <a:r>
              <a:rPr lang="en-US" b="1" dirty="0"/>
              <a:t>E-10%</a:t>
            </a:r>
            <a:r>
              <a:rPr lang="en-US" dirty="0"/>
              <a:t> (</a:t>
            </a:r>
            <a:r>
              <a:rPr lang="en-US" b="1" dirty="0"/>
              <a:t>AEC-850/µL)</a:t>
            </a:r>
            <a:endParaRPr lang="en-US" baseline="30000" dirty="0"/>
          </a:p>
          <a:p>
            <a:pPr>
              <a:lnSpc>
                <a:spcPct val="150000"/>
              </a:lnSpc>
            </a:pPr>
            <a:r>
              <a:rPr lang="en-US" b="1" dirty="0"/>
              <a:t>PC</a:t>
            </a:r>
            <a:r>
              <a:rPr lang="en-US" dirty="0"/>
              <a:t>: 3.83L/µL</a:t>
            </a:r>
            <a:endParaRPr lang="en-US" baseline="30000" dirty="0"/>
          </a:p>
          <a:p>
            <a:pPr>
              <a:lnSpc>
                <a:spcPct val="150000"/>
              </a:lnSpc>
            </a:pPr>
            <a:r>
              <a:rPr lang="en-US" b="1" dirty="0"/>
              <a:t>LFT</a:t>
            </a:r>
            <a:r>
              <a:rPr lang="en-US" dirty="0"/>
              <a:t>-Normal, </a:t>
            </a:r>
            <a:r>
              <a:rPr lang="en-US" b="1" dirty="0"/>
              <a:t>RFT</a:t>
            </a:r>
            <a:r>
              <a:rPr lang="en-US" dirty="0"/>
              <a:t>-Normal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Electrolytes</a:t>
            </a:r>
            <a:r>
              <a:rPr lang="en-US" dirty="0"/>
              <a:t>-Normal</a:t>
            </a:r>
          </a:p>
          <a:p>
            <a:pPr>
              <a:lnSpc>
                <a:spcPct val="150000"/>
              </a:lnSpc>
            </a:pPr>
            <a:r>
              <a:rPr lang="en-US" dirty="0"/>
              <a:t>H1N1, </a:t>
            </a:r>
            <a:r>
              <a:rPr lang="en-US" dirty="0" err="1"/>
              <a:t>HbsAg</a:t>
            </a:r>
            <a:r>
              <a:rPr lang="en-US" dirty="0"/>
              <a:t>, Anti HCV-Negative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9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Chest X-Ray- </a:t>
            </a:r>
            <a:r>
              <a:rPr lang="en-US" dirty="0"/>
              <a:t>WNL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CT Scan</a:t>
            </a:r>
            <a:r>
              <a:rPr lang="en-US" dirty="0"/>
              <a:t>: Circumferential wall thickening in proximal descending colon, </a:t>
            </a:r>
            <a:r>
              <a:rPr lang="en-US" b="1" dirty="0"/>
              <a:t>cystic lesion in liver (94×69×68mm)</a:t>
            </a:r>
            <a:r>
              <a:rPr lang="en-US" dirty="0"/>
              <a:t> in </a:t>
            </a:r>
            <a:r>
              <a:rPr lang="en-US" dirty="0" err="1"/>
              <a:t>Rt</a:t>
            </a:r>
            <a:r>
              <a:rPr lang="en-US" dirty="0"/>
              <a:t> lobe of liver</a:t>
            </a:r>
          </a:p>
          <a:p>
            <a:r>
              <a:rPr lang="en-US" b="1" dirty="0"/>
              <a:t>USG </a:t>
            </a:r>
            <a:r>
              <a:rPr lang="en-US" dirty="0"/>
              <a:t>(19.8.19): A well defined </a:t>
            </a:r>
            <a:r>
              <a:rPr lang="en-US" dirty="0" err="1"/>
              <a:t>heterogenous</a:t>
            </a:r>
            <a:r>
              <a:rPr lang="en-US" dirty="0"/>
              <a:t>, </a:t>
            </a:r>
            <a:r>
              <a:rPr lang="en-US" dirty="0" err="1"/>
              <a:t>multiloculated</a:t>
            </a:r>
            <a:r>
              <a:rPr lang="en-US" dirty="0"/>
              <a:t> solid cystic lesion with peripherally arranged </a:t>
            </a:r>
            <a:r>
              <a:rPr lang="en-US" b="1" dirty="0"/>
              <a:t>daughter cysts </a:t>
            </a:r>
            <a:r>
              <a:rPr lang="en-US" dirty="0"/>
              <a:t>of size 92×73×78 mm seen in right lobe of liver</a:t>
            </a:r>
          </a:p>
          <a:p>
            <a:r>
              <a:rPr lang="en-US" b="1" dirty="0"/>
              <a:t>MRCP</a:t>
            </a:r>
            <a:r>
              <a:rPr lang="en-US" dirty="0"/>
              <a:t> (22.8.19): Hydatid cyst of Rt. Lobe of liver of </a:t>
            </a:r>
            <a:r>
              <a:rPr lang="en-US" dirty="0" err="1"/>
              <a:t>seg</a:t>
            </a:r>
            <a:r>
              <a:rPr lang="en-US" dirty="0"/>
              <a:t> VII and VI, with multiple daughter cysts</a:t>
            </a:r>
          </a:p>
          <a:p>
            <a:r>
              <a:rPr lang="en-US" dirty="0"/>
              <a:t>A diagnosis of </a:t>
            </a:r>
            <a:r>
              <a:rPr lang="en-US" b="1" dirty="0"/>
              <a:t>hydatid cyst </a:t>
            </a:r>
            <a:r>
              <a:rPr lang="en-US" dirty="0"/>
              <a:t>was made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771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Diagnostic laparoscopy under G.A. (27/8/19)</a:t>
            </a:r>
          </a:p>
          <a:p>
            <a:pPr>
              <a:lnSpc>
                <a:spcPct val="120000"/>
              </a:lnSpc>
            </a:pPr>
            <a:r>
              <a:rPr lang="en-US" dirty="0"/>
              <a:t>E/O Dense adhesions between </a:t>
            </a:r>
            <a:r>
              <a:rPr lang="en-US" dirty="0" err="1"/>
              <a:t>omentum</a:t>
            </a:r>
            <a:r>
              <a:rPr lang="en-US" dirty="0"/>
              <a:t> and Parietal peritoneum</a:t>
            </a:r>
          </a:p>
          <a:p>
            <a:pPr>
              <a:lnSpc>
                <a:spcPct val="120000"/>
              </a:lnSpc>
            </a:pPr>
            <a:r>
              <a:rPr lang="en-US" dirty="0"/>
              <a:t>E/O Dense adhesions between </a:t>
            </a:r>
            <a:r>
              <a:rPr lang="en-US" dirty="0" err="1"/>
              <a:t>omentum</a:t>
            </a:r>
            <a:r>
              <a:rPr lang="en-US" dirty="0"/>
              <a:t> and inferior border of liver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Adhesiolysis</a:t>
            </a:r>
            <a:r>
              <a:rPr lang="en-US" dirty="0"/>
              <a:t> was performed</a:t>
            </a:r>
          </a:p>
          <a:p>
            <a:pPr>
              <a:lnSpc>
                <a:spcPct val="120000"/>
              </a:lnSpc>
            </a:pPr>
            <a:r>
              <a:rPr lang="en-US" dirty="0"/>
              <a:t>P.A.I.R procedure under USG guidance in L.A. was done, pigtail catheter in place (28/8/19)</a:t>
            </a:r>
          </a:p>
          <a:p>
            <a:pPr>
              <a:lnSpc>
                <a:spcPct val="120000"/>
              </a:lnSpc>
            </a:pPr>
            <a:r>
              <a:rPr lang="en-US" dirty="0"/>
              <a:t>Irrigation with normal saline and </a:t>
            </a:r>
            <a:r>
              <a:rPr lang="en-US" dirty="0" err="1"/>
              <a:t>Betadine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8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 mount Microscopy (29/8/19)</a:t>
            </a:r>
          </a:p>
        </p:txBody>
      </p:sp>
      <p:pic>
        <p:nvPicPr>
          <p:cNvPr id="4098" name="Picture 2" descr="C:\Users\HP\Desktop\IMG-20200128-WA00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4673" r="3122" b="8312"/>
          <a:stretch/>
        </p:blipFill>
        <p:spPr bwMode="auto">
          <a:xfrm>
            <a:off x="2073042" y="1586425"/>
            <a:ext cx="5829987" cy="50746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28667" y="3200399"/>
            <a:ext cx="256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Hooklet</a:t>
            </a:r>
            <a:r>
              <a:rPr lang="en-US" dirty="0"/>
              <a:t> in Hydatid sand (Characteristic of </a:t>
            </a:r>
            <a:r>
              <a:rPr lang="en-US" b="1" i="1" dirty="0"/>
              <a:t>E. </a:t>
            </a:r>
            <a:r>
              <a:rPr lang="en-US" b="1" i="1" dirty="0" err="1"/>
              <a:t>granulosus</a:t>
            </a:r>
            <a:r>
              <a:rPr lang="en-US" dirty="0"/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6482444" y="3543300"/>
            <a:ext cx="2841171" cy="48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28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Irrigation of cyst with </a:t>
            </a:r>
            <a:r>
              <a:rPr lang="en-US" dirty="0" err="1"/>
              <a:t>metrogyl</a:t>
            </a:r>
            <a:r>
              <a:rPr lang="en-US" dirty="0"/>
              <a:t> and flushing with </a:t>
            </a:r>
            <a:r>
              <a:rPr lang="en-US" dirty="0" err="1"/>
              <a:t>betadine</a:t>
            </a:r>
            <a:r>
              <a:rPr lang="en-US" dirty="0"/>
              <a:t> (5 Days) (4/9)</a:t>
            </a:r>
          </a:p>
          <a:p>
            <a:r>
              <a:rPr lang="en-US" dirty="0"/>
              <a:t>USG (9.9.19): Crushing of wall of hydatid cyst, reduction of the cyst</a:t>
            </a:r>
          </a:p>
          <a:p>
            <a:r>
              <a:rPr lang="en-US" dirty="0"/>
              <a:t>Removal of pigtail on 11/9/19</a:t>
            </a:r>
          </a:p>
          <a:p>
            <a:endParaRPr lang="en-US" dirty="0"/>
          </a:p>
          <a:p>
            <a:r>
              <a:rPr lang="en-US" dirty="0" err="1"/>
              <a:t>Pt</a:t>
            </a:r>
            <a:r>
              <a:rPr lang="en-US" dirty="0"/>
              <a:t> discharged on 14/9/19</a:t>
            </a:r>
          </a:p>
          <a:p>
            <a:r>
              <a:rPr lang="en-US" dirty="0"/>
              <a:t>T Albendazole B.D for 28 days</a:t>
            </a:r>
          </a:p>
          <a:p>
            <a:r>
              <a:rPr lang="en-US" dirty="0"/>
              <a:t>Patient came for follow up- has a recurrence now with a daughter cyst but is asymptomatic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1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12972</TotalTime>
  <Words>1181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Office Theme</vt:lpstr>
      <vt:lpstr>A two case series of Hydatid cyst</vt:lpstr>
      <vt:lpstr>Case 1</vt:lpstr>
      <vt:lpstr>History</vt:lpstr>
      <vt:lpstr>On Examination</vt:lpstr>
      <vt:lpstr>Laboratory Investigations </vt:lpstr>
      <vt:lpstr>Radiological investigations </vt:lpstr>
      <vt:lpstr>Management </vt:lpstr>
      <vt:lpstr>Wet mount Microscopy (29/8/19)</vt:lpstr>
      <vt:lpstr>Management</vt:lpstr>
      <vt:lpstr>PowerPoint Presentation</vt:lpstr>
      <vt:lpstr>Case 2</vt:lpstr>
      <vt:lpstr>Examination</vt:lpstr>
      <vt:lpstr>Investigations</vt:lpstr>
      <vt:lpstr>Radiological investigations</vt:lpstr>
      <vt:lpstr>Management </vt:lpstr>
      <vt:lpstr>Wet Mount (Microscope)</vt:lpstr>
      <vt:lpstr>Management</vt:lpstr>
      <vt:lpstr>Discussion </vt:lpstr>
      <vt:lpstr>Discussion</vt:lpstr>
      <vt:lpstr>Discussion </vt:lpstr>
      <vt:lpstr>PowerPoint Presentation</vt:lpstr>
      <vt:lpstr>TAKE HOME MESSAGE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Vijay</cp:lastModifiedBy>
  <cp:revision>113</cp:revision>
  <dcterms:created xsi:type="dcterms:W3CDTF">2019-01-09T10:58:14Z</dcterms:created>
  <dcterms:modified xsi:type="dcterms:W3CDTF">2020-02-10T06:48:43Z</dcterms:modified>
</cp:coreProperties>
</file>