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69" r:id="rId2"/>
    <p:sldId id="270" r:id="rId3"/>
    <p:sldId id="271" r:id="rId4"/>
    <p:sldId id="259" r:id="rId5"/>
    <p:sldId id="256" r:id="rId6"/>
    <p:sldId id="257" r:id="rId7"/>
    <p:sldId id="261" r:id="rId8"/>
    <p:sldId id="258" r:id="rId9"/>
    <p:sldId id="262" r:id="rId10"/>
    <p:sldId id="276" r:id="rId11"/>
    <p:sldId id="265" r:id="rId12"/>
    <p:sldId id="266" r:id="rId13"/>
    <p:sldId id="277" r:id="rId14"/>
    <p:sldId id="278" r:id="rId15"/>
    <p:sldId id="284" r:id="rId16"/>
    <p:sldId id="280" r:id="rId17"/>
    <p:sldId id="282" r:id="rId18"/>
    <p:sldId id="281" r:id="rId19"/>
    <p:sldId id="285" r:id="rId20"/>
    <p:sldId id="286" r:id="rId21"/>
    <p:sldId id="283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2306" autoAdjust="0"/>
  </p:normalViewPr>
  <p:slideViewPr>
    <p:cSldViewPr snapToGrid="0">
      <p:cViewPr>
        <p:scale>
          <a:sx n="71" d="100"/>
          <a:sy n="71" d="100"/>
        </p:scale>
        <p:origin x="-2028" y="-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25094-DDC5-4D1E-A587-F909751BBD01}" type="datetimeFigureOut">
              <a:rPr lang="en-IN" smtClean="0"/>
              <a:pPr/>
              <a:t>28-02-2020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15E2C-760B-4A59-8E77-BCEB6560BBD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803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15E2C-760B-4A59-8E77-BCEB6560BBD8}" type="slidenum">
              <a:rPr lang="en-IN" smtClean="0"/>
              <a:pPr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77900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STIR</a:t>
            </a:r>
          </a:p>
          <a:p>
            <a:r>
              <a:rPr lang="en-US" dirty="0" err="1" smtClean="0"/>
              <a:t>Subendocardial</a:t>
            </a:r>
            <a:r>
              <a:rPr lang="en-US" dirty="0" smtClean="0"/>
              <a:t> edema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15E2C-760B-4A59-8E77-BCEB6560BBD8}" type="slidenum">
              <a:rPr lang="en-IN" smtClean="0"/>
              <a:pPr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93691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Contrast </a:t>
            </a:r>
            <a:r>
              <a:rPr lang="en-US" dirty="0" err="1"/>
              <a:t>localiser</a:t>
            </a:r>
            <a:r>
              <a:rPr lang="en-US" dirty="0"/>
              <a:t> PSIR seq</a:t>
            </a:r>
          </a:p>
          <a:p>
            <a:r>
              <a:rPr lang="en-US" dirty="0"/>
              <a:t>Specific </a:t>
            </a:r>
            <a:endParaRPr lang="en-US" dirty="0" smtClean="0"/>
          </a:p>
          <a:p>
            <a:r>
              <a:rPr lang="en-US" b="0" dirty="0" smtClean="0"/>
              <a:t>Nulling of myocardial signals </a:t>
            </a:r>
            <a:endParaRPr lang="en-I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15E2C-760B-4A59-8E77-BCEB6560BBD8}" type="slidenum">
              <a:rPr lang="en-IN" smtClean="0"/>
              <a:pPr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1248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Delayed imaging – enhancement analysis : on the right side MAG sequence, Left side </a:t>
            </a:r>
            <a:r>
              <a:rPr lang="en-US" dirty="0" smtClean="0"/>
              <a:t>Phase sequence </a:t>
            </a:r>
            <a:r>
              <a:rPr lang="en-US" dirty="0"/>
              <a:t>IR there is an abnormal diffuse subendocardial as well as mid myocardium  delayed gadolinium enhancement seen  in all the chambers.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15E2C-760B-4A59-8E77-BCEB6560BBD8}" type="slidenum">
              <a:rPr lang="en-IN" smtClean="0"/>
              <a:pPr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883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15E2C-760B-4A59-8E77-BCEB6560BBD8}" type="slidenum">
              <a:rPr lang="en-IN" smtClean="0"/>
              <a:pPr/>
              <a:t>15</a:t>
            </a:fld>
            <a:endParaRPr lang="en-I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079BB-7E85-4293-BABE-99644277663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13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15E2C-760B-4A59-8E77-BCEB6560BBD8}" type="slidenum">
              <a:rPr lang="en-IN" smtClean="0"/>
              <a:pPr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6663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15E2C-760B-4A59-8E77-BCEB6560BBD8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7142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Vertical long axis 2 chamber view , shows left ventricular hypertrophy, gross pericardial effusion, pleural effusion with collapse and mild global hypokinesia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15E2C-760B-4A59-8E77-BCEB6560BBD8}" type="slidenum">
              <a:rPr lang="en-IN" smtClean="0"/>
              <a:pPr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6932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smtClean="0"/>
              <a:t>chamber horizontal axis </a:t>
            </a:r>
            <a:r>
              <a:rPr lang="en-US" dirty="0"/>
              <a:t>view</a:t>
            </a:r>
          </a:p>
          <a:p>
            <a:endParaRPr lang="en-US" dirty="0"/>
          </a:p>
          <a:p>
            <a:r>
              <a:rPr lang="en-US" dirty="0"/>
              <a:t>Normal anatomical position, moderate cardiomegaly seen with asymmetric gross left ventricular hypertrophy</a:t>
            </a:r>
          </a:p>
          <a:p>
            <a:r>
              <a:rPr lang="en-US" dirty="0"/>
              <a:t>Gross thickening of the myocardium seen with septum measures 30mm, left ventricle 31mm and right ventricular thickness 16mm</a:t>
            </a:r>
          </a:p>
          <a:p>
            <a:r>
              <a:rPr lang="en-US" dirty="0"/>
              <a:t>Gross pericardial effusion seen </a:t>
            </a:r>
          </a:p>
          <a:p>
            <a:r>
              <a:rPr lang="en-US" dirty="0"/>
              <a:t>Moderate right side and mild left side pleural effusion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15E2C-760B-4A59-8E77-BCEB6560BBD8}" type="slidenum">
              <a:rPr lang="en-IN" smtClean="0"/>
              <a:pPr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2936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Short axis horizontal 2chamber view</a:t>
            </a:r>
          </a:p>
          <a:p>
            <a:r>
              <a:rPr lang="en-US" dirty="0"/>
              <a:t>Gross asymmetric circumferential left ventricle hypertrophy, mild right ventricular hypertrophy and mild global hypokinesia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15E2C-760B-4A59-8E77-BCEB6560BBD8}" type="slidenum">
              <a:rPr lang="en-IN" smtClean="0"/>
              <a:pPr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8491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True 4 chamber</a:t>
            </a:r>
          </a:p>
          <a:p>
            <a:endParaRPr lang="en-US" dirty="0"/>
          </a:p>
          <a:p>
            <a:r>
              <a:rPr lang="en-US" dirty="0"/>
              <a:t>Right and left ventricle wall motion analysis shows mild global </a:t>
            </a:r>
            <a:r>
              <a:rPr lang="en-US" dirty="0" err="1" smtClean="0"/>
              <a:t>hypokinesia</a:t>
            </a:r>
            <a:r>
              <a:rPr lang="en-US" dirty="0" smtClean="0"/>
              <a:t>.</a:t>
            </a:r>
          </a:p>
          <a:p>
            <a:r>
              <a:rPr lang="en-US" dirty="0" smtClean="0"/>
              <a:t>Mild </a:t>
            </a:r>
            <a:r>
              <a:rPr lang="en-US" dirty="0" err="1" smtClean="0"/>
              <a:t>regurgitaion</a:t>
            </a:r>
            <a:r>
              <a:rPr lang="en-US" dirty="0" smtClean="0"/>
              <a:t> of </a:t>
            </a:r>
            <a:r>
              <a:rPr lang="en-US" dirty="0" err="1" smtClean="0"/>
              <a:t>tr</a:t>
            </a:r>
            <a:r>
              <a:rPr lang="en-US" dirty="0" smtClean="0"/>
              <a:t> and </a:t>
            </a:r>
            <a:r>
              <a:rPr lang="en-US" dirty="0" err="1" smtClean="0"/>
              <a:t>mr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There is obliteration of basal cavity , mid cavity and apical cavity seen during systole</a:t>
            </a:r>
            <a:r>
              <a:rPr lang="en-IN" dirty="0"/>
              <a:t> due to myocardial hypertrophy.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15E2C-760B-4A59-8E77-BCEB6560BBD8}" type="slidenum">
              <a:rPr lang="en-IN" smtClean="0"/>
              <a:pPr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1056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rvot</a:t>
            </a:r>
            <a:endParaRPr lang="en-US" dirty="0"/>
          </a:p>
          <a:p>
            <a:endParaRPr lang="en-US" dirty="0"/>
          </a:p>
          <a:p>
            <a:r>
              <a:rPr lang="en-US" dirty="0"/>
              <a:t>Pericardial effusion , Mild hypertrophy of the right ventricle, pulmonary artery dilated 31mm in caliber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15E2C-760B-4A59-8E77-BCEB6560BBD8}" type="slidenum">
              <a:rPr lang="en-IN" smtClean="0"/>
              <a:pPr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4777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chamber  1</a:t>
            </a:r>
            <a:r>
              <a:rPr lang="en-US" baseline="30000" dirty="0"/>
              <a:t>st</a:t>
            </a:r>
            <a:r>
              <a:rPr lang="en-US" dirty="0"/>
              <a:t> pass  dynamic contrast sequence shows no filling defect within cardiac chambers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15E2C-760B-4A59-8E77-BCEB6560BBD8}" type="slidenum">
              <a:rPr lang="en-IN" smtClean="0"/>
              <a:pPr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060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FD99-E3F1-4C48-BE8D-FFC8EB136CA8}" type="datetimeFigureOut">
              <a:rPr lang="en-IN" smtClean="0"/>
              <a:pPr/>
              <a:t>28-02-2020</a:t>
            </a:fld>
            <a:endParaRPr lang="en-I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33D9E5F5-2942-4F8A-B227-FFF8985DA8F5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FD99-E3F1-4C48-BE8D-FFC8EB136CA8}" type="datetimeFigureOut">
              <a:rPr lang="en-IN" smtClean="0"/>
              <a:pPr/>
              <a:t>28-02-2020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9E5F5-2942-4F8A-B227-FFF8985DA8F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FD99-E3F1-4C48-BE8D-FFC8EB136CA8}" type="datetimeFigureOut">
              <a:rPr lang="en-IN" smtClean="0"/>
              <a:pPr/>
              <a:t>28-02-2020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9E5F5-2942-4F8A-B227-FFF8985DA8F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FD99-E3F1-4C48-BE8D-FFC8EB136CA8}" type="datetimeFigureOut">
              <a:rPr lang="en-IN" smtClean="0"/>
              <a:pPr/>
              <a:t>28-02-2020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9E5F5-2942-4F8A-B227-FFF8985DA8F5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FD99-E3F1-4C48-BE8D-FFC8EB136CA8}" type="datetimeFigureOut">
              <a:rPr lang="en-IN" smtClean="0"/>
              <a:pPr/>
              <a:t>28-02-2020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en-IN"/>
          </a:p>
        </p:txBody>
      </p:sp>
      <p:sp>
        <p:nvSpPr>
          <p:cNvPr id="7" name="Rectangle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33D9E5F5-2942-4F8A-B227-FFF8985DA8F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FD99-E3F1-4C48-BE8D-FFC8EB136CA8}" type="datetimeFigureOut">
              <a:rPr lang="en-IN" smtClean="0"/>
              <a:pPr/>
              <a:t>28-02-2020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9E5F5-2942-4F8A-B227-FFF8985DA8F5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FD99-E3F1-4C48-BE8D-FFC8EB136CA8}" type="datetimeFigureOut">
              <a:rPr lang="en-IN" smtClean="0"/>
              <a:pPr/>
              <a:t>28-02-2020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9E5F5-2942-4F8A-B227-FFF8985DA8F5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FD99-E3F1-4C48-BE8D-FFC8EB136CA8}" type="datetimeFigureOut">
              <a:rPr lang="en-IN" smtClean="0"/>
              <a:pPr/>
              <a:t>28-02-2020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9E5F5-2942-4F8A-B227-FFF8985DA8F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FD99-E3F1-4C48-BE8D-FFC8EB136CA8}" type="datetimeFigureOut">
              <a:rPr lang="en-IN" smtClean="0"/>
              <a:pPr/>
              <a:t>28-02-2020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9E5F5-2942-4F8A-B227-FFF8985DA8F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FD99-E3F1-4C48-BE8D-FFC8EB136CA8}" type="datetimeFigureOut">
              <a:rPr lang="en-IN" smtClean="0"/>
              <a:pPr/>
              <a:t>28-02-2020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9E5F5-2942-4F8A-B227-FFF8985DA8F5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FD99-E3F1-4C48-BE8D-FFC8EB136CA8}" type="datetimeFigureOut">
              <a:rPr lang="en-IN" smtClean="0"/>
              <a:pPr/>
              <a:t>28-02-2020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33D9E5F5-2942-4F8A-B227-FFF8985DA8F5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Rectangle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125FD99-E3F1-4C48-BE8D-FFC8EB136CA8}" type="datetimeFigureOut">
              <a:rPr lang="en-IN" smtClean="0"/>
              <a:pPr/>
              <a:t>28-02-2020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3D9E5F5-2942-4F8A-B227-FFF8985DA8F5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AD1E83-0498-43D2-813E-E3A057E3E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9263" y="1592844"/>
            <a:ext cx="12370526" cy="469754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                                                                              </a:t>
            </a:r>
          </a:p>
          <a:p>
            <a:r>
              <a:rPr lang="en-US" dirty="0"/>
              <a:t>                                                                                                                                           </a:t>
            </a:r>
          </a:p>
          <a:p>
            <a:r>
              <a:rPr lang="en-US" sz="2800" dirty="0">
                <a:solidFill>
                  <a:schemeClr val="tx1"/>
                </a:solidFill>
              </a:rPr>
              <a:t>By </a:t>
            </a:r>
            <a:r>
              <a:rPr lang="en-US" sz="2800" dirty="0" smtClean="0">
                <a:solidFill>
                  <a:schemeClr val="tx1"/>
                </a:solidFill>
              </a:rPr>
              <a:t> Dr. </a:t>
            </a:r>
            <a:r>
              <a:rPr lang="en-US" sz="2800" dirty="0" err="1" smtClean="0">
                <a:solidFill>
                  <a:schemeClr val="tx1"/>
                </a:solidFill>
              </a:rPr>
              <a:t>Neeraj</a:t>
            </a:r>
            <a:r>
              <a:rPr lang="en-US" sz="2800" dirty="0" smtClean="0">
                <a:solidFill>
                  <a:schemeClr val="tx1"/>
                </a:solidFill>
              </a:rPr>
              <a:t> Patil (Junior Resident)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Under the guidance of </a:t>
            </a:r>
          </a:p>
          <a:p>
            <a:r>
              <a:rPr lang="en-US" sz="2800" dirty="0">
                <a:solidFill>
                  <a:schemeClr val="tx1"/>
                </a:solidFill>
              </a:rPr>
              <a:t> Dr. Tushar </a:t>
            </a:r>
            <a:r>
              <a:rPr lang="en-US" sz="2800" dirty="0" err="1">
                <a:solidFill>
                  <a:schemeClr val="tx1"/>
                </a:solidFill>
              </a:rPr>
              <a:t>Kalekar</a:t>
            </a:r>
            <a:r>
              <a:rPr lang="en-US" sz="2800" dirty="0">
                <a:solidFill>
                  <a:schemeClr val="tx1"/>
                </a:solidFill>
              </a:rPr>
              <a:t>                    Dr. V M Kulkarni</a:t>
            </a:r>
            <a:endParaRPr lang="en-IN" sz="28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70AD51-EB77-4DC2-BF08-D9CBAEE0D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9156" y="925138"/>
            <a:ext cx="9144000" cy="2387600"/>
          </a:xfrm>
        </p:spPr>
        <p:txBody>
          <a:bodyPr/>
          <a:lstStyle/>
          <a:p>
            <a:r>
              <a:rPr lang="en-IN" dirty="0" smtClean="0"/>
              <a:t>AN INTERESTING CASE OF CARDIAC MRI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509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EBAF2E-E7D0-4882-958A-E14253C9E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048" y="1186254"/>
            <a:ext cx="6371903" cy="47789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9264" y="591102"/>
            <a:ext cx="541475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STIR sequence</a:t>
            </a:r>
          </a:p>
          <a:p>
            <a:pPr algn="ctr"/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638794" y="3676951"/>
            <a:ext cx="3012336" cy="8191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659650" y="3717909"/>
            <a:ext cx="2338235" cy="4095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3762" y="3491453"/>
            <a:ext cx="22525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/>
              <a:t>Edema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9626078" y="3234661"/>
            <a:ext cx="2252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Subendocardial</a:t>
            </a:r>
            <a:r>
              <a:rPr lang="en-US" sz="2200" dirty="0" smtClean="0"/>
              <a:t> edema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1143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95489" y="969553"/>
            <a:ext cx="4442304" cy="5718130"/>
            <a:chOff x="4138024" y="687465"/>
            <a:chExt cx="4492409" cy="59951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57ADBA1-2F48-4B76-B5B2-DF8187A6E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025" y="692758"/>
              <a:ext cx="4492408" cy="598987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F48A0391-5CBA-48E9-8C22-AD0DCDBEAB92}"/>
                </a:ext>
              </a:extLst>
            </p:cNvPr>
            <p:cNvSpPr/>
            <p:nvPr/>
          </p:nvSpPr>
          <p:spPr>
            <a:xfrm>
              <a:off x="7201279" y="692758"/>
              <a:ext cx="1429154" cy="3121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C62AD969-9EFE-4EF5-8731-422C8B2A4392}"/>
                </a:ext>
              </a:extLst>
            </p:cNvPr>
            <p:cNvSpPr/>
            <p:nvPr/>
          </p:nvSpPr>
          <p:spPr>
            <a:xfrm>
              <a:off x="7410938" y="6287258"/>
              <a:ext cx="1219495" cy="3834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48A0391-5CBA-48E9-8C22-AD0DCDBEAB92}"/>
                </a:ext>
              </a:extLst>
            </p:cNvPr>
            <p:cNvSpPr/>
            <p:nvPr/>
          </p:nvSpPr>
          <p:spPr>
            <a:xfrm>
              <a:off x="4138025" y="687465"/>
              <a:ext cx="1429154" cy="3121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F48A0391-5CBA-48E9-8C22-AD0DCDBEAB92}"/>
                </a:ext>
              </a:extLst>
            </p:cNvPr>
            <p:cNvSpPr/>
            <p:nvPr/>
          </p:nvSpPr>
          <p:spPr>
            <a:xfrm>
              <a:off x="4138024" y="6361035"/>
              <a:ext cx="1303533" cy="3121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309264" y="415554"/>
            <a:ext cx="541475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CONTRAST LOCALISER PSIR SEQUENCE</a:t>
            </a:r>
          </a:p>
          <a:p>
            <a:pPr algn="ctr"/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05205" y="2743200"/>
            <a:ext cx="2379946" cy="17536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2659" y="2358478"/>
            <a:ext cx="2252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Nulling of myocardial signals 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14922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22D2BF-50E3-4583-9909-4D132CEBCD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28" y="1288471"/>
            <a:ext cx="5708074" cy="4281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BB163A-1FF6-4214-95D4-C65C4D0CC8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99" y="1288471"/>
            <a:ext cx="5708073" cy="42810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A6EC70A-BE90-4197-B950-D69EC8886989}"/>
              </a:ext>
            </a:extLst>
          </p:cNvPr>
          <p:cNvSpPr/>
          <p:nvPr/>
        </p:nvSpPr>
        <p:spPr>
          <a:xfrm>
            <a:off x="4311744" y="1288471"/>
            <a:ext cx="1617154" cy="3364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44D3C25-D2B2-4662-ADDB-D442B555454F}"/>
              </a:ext>
            </a:extLst>
          </p:cNvPr>
          <p:cNvSpPr/>
          <p:nvPr/>
        </p:nvSpPr>
        <p:spPr>
          <a:xfrm>
            <a:off x="4346016" y="5233120"/>
            <a:ext cx="1582882" cy="3364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4D3C25-D2B2-4662-ADDB-D442B555454F}"/>
              </a:ext>
            </a:extLst>
          </p:cNvPr>
          <p:cNvSpPr/>
          <p:nvPr/>
        </p:nvSpPr>
        <p:spPr>
          <a:xfrm>
            <a:off x="216128" y="5233120"/>
            <a:ext cx="4218086" cy="3206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44D3C25-D2B2-4662-ADDB-D442B555454F}"/>
              </a:ext>
            </a:extLst>
          </p:cNvPr>
          <p:cNvSpPr/>
          <p:nvPr/>
        </p:nvSpPr>
        <p:spPr>
          <a:xfrm>
            <a:off x="216128" y="1288471"/>
            <a:ext cx="4129888" cy="3364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A6EC70A-BE90-4197-B950-D69EC8886989}"/>
              </a:ext>
            </a:extLst>
          </p:cNvPr>
          <p:cNvSpPr/>
          <p:nvPr/>
        </p:nvSpPr>
        <p:spPr>
          <a:xfrm>
            <a:off x="10392990" y="1288471"/>
            <a:ext cx="1582882" cy="3364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44D3C25-D2B2-4662-ADDB-D442B555454F}"/>
              </a:ext>
            </a:extLst>
          </p:cNvPr>
          <p:cNvSpPr/>
          <p:nvPr/>
        </p:nvSpPr>
        <p:spPr>
          <a:xfrm>
            <a:off x="10392990" y="5225608"/>
            <a:ext cx="1582882" cy="3281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44D3C25-D2B2-4662-ADDB-D442B555454F}"/>
              </a:ext>
            </a:extLst>
          </p:cNvPr>
          <p:cNvSpPr/>
          <p:nvPr/>
        </p:nvSpPr>
        <p:spPr>
          <a:xfrm>
            <a:off x="6267799" y="5233120"/>
            <a:ext cx="4492059" cy="312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44D3C25-D2B2-4662-ADDB-D442B555454F}"/>
              </a:ext>
            </a:extLst>
          </p:cNvPr>
          <p:cNvSpPr/>
          <p:nvPr/>
        </p:nvSpPr>
        <p:spPr>
          <a:xfrm>
            <a:off x="6285528" y="1288471"/>
            <a:ext cx="4624642" cy="3364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/>
          <p:cNvSpPr txBox="1"/>
          <p:nvPr/>
        </p:nvSpPr>
        <p:spPr>
          <a:xfrm>
            <a:off x="515188" y="5665440"/>
            <a:ext cx="11196648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Arrows represent - abnormal diffuse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subendocardial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as well as mid myocardium  delayed gadolinium enhancement seen  in all the chambers.</a:t>
            </a:r>
          </a:p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14458" y="748788"/>
            <a:ext cx="541475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PHASE SEQUENCE</a:t>
            </a:r>
          </a:p>
          <a:p>
            <a:pPr algn="ctr"/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697259" y="3581397"/>
            <a:ext cx="340290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697259" y="3042779"/>
            <a:ext cx="352815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766794" y="3428997"/>
            <a:ext cx="492691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706218" y="3581398"/>
            <a:ext cx="492691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9812048" y="2869501"/>
            <a:ext cx="340290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9778637" y="3582440"/>
            <a:ext cx="340290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9304736" y="3042780"/>
            <a:ext cx="340290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3110624" y="3156557"/>
            <a:ext cx="352815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15188" y="901188"/>
            <a:ext cx="541475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MAG SEQUENCE</a:t>
            </a:r>
          </a:p>
          <a:p>
            <a:pPr algn="ctr"/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7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C0DC0D-2BE0-4D55-BE15-3FDA495F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05AEF1-B8CF-4B04-87D2-06A235C5C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622" y="1648217"/>
            <a:ext cx="10363200" cy="4572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</a:t>
            </a:r>
            <a:r>
              <a:rPr lang="en-US" dirty="0" smtClean="0"/>
              <a:t>ardiomegaly </a:t>
            </a:r>
            <a:r>
              <a:rPr lang="en-US" dirty="0"/>
              <a:t>with asymmetric </a:t>
            </a:r>
            <a:r>
              <a:rPr lang="en-US" dirty="0" smtClean="0"/>
              <a:t>hypertrophy </a:t>
            </a:r>
            <a:r>
              <a:rPr lang="en-US" dirty="0"/>
              <a:t>of left ventricle involving interventricular septum as well as left ventricle walls from basal cavity to </a:t>
            </a:r>
            <a:r>
              <a:rPr lang="en-US" dirty="0" smtClean="0"/>
              <a:t>apex</a:t>
            </a:r>
          </a:p>
          <a:p>
            <a:endParaRPr lang="en-US" dirty="0"/>
          </a:p>
          <a:p>
            <a:r>
              <a:rPr lang="en-US" dirty="0"/>
              <a:t>Thickening of inter-atrial septum with mild enlargement of both </a:t>
            </a:r>
            <a:r>
              <a:rPr lang="en-US" dirty="0" smtClean="0"/>
              <a:t>atria.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Mild global </a:t>
            </a:r>
            <a:r>
              <a:rPr lang="en-US" dirty="0" err="1" smtClean="0"/>
              <a:t>hypokinesia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Mild mitral and tricuspid </a:t>
            </a:r>
            <a:r>
              <a:rPr lang="en-US" dirty="0" smtClean="0"/>
              <a:t>regurgitation.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 intracardiac clot/filling defect</a:t>
            </a:r>
          </a:p>
        </p:txBody>
      </p:sp>
    </p:spTree>
    <p:extLst>
      <p:ext uri="{BB962C8B-B14F-4D97-AF65-F5344CB8AC3E}">
        <p14:creationId xmlns:p14="http://schemas.microsoft.com/office/powerpoint/2010/main" val="30684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05AEF1-B8CF-4B04-87D2-06A235C5C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14" y="1247384"/>
            <a:ext cx="10363200" cy="4572000"/>
          </a:xfrm>
        </p:spPr>
        <p:txBody>
          <a:bodyPr>
            <a:normAutofit/>
          </a:bodyPr>
          <a:lstStyle/>
          <a:p>
            <a:r>
              <a:rPr lang="en-US" dirty="0"/>
              <a:t>Diffuse inhomogenous subendocardial delayed gadolinium enhancement seen in </a:t>
            </a:r>
            <a:r>
              <a:rPr lang="en-US" dirty="0" smtClean="0"/>
              <a:t>myocardium.</a:t>
            </a:r>
          </a:p>
          <a:p>
            <a:endParaRPr lang="en-US" dirty="0"/>
          </a:p>
          <a:p>
            <a:r>
              <a:rPr lang="en-US" dirty="0" smtClean="0"/>
              <a:t>Pericardial effusion with bilateral pleural effusion.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Changes </a:t>
            </a:r>
            <a:r>
              <a:rPr lang="en-US" dirty="0"/>
              <a:t>of pulmonary </a:t>
            </a:r>
            <a:r>
              <a:rPr lang="en-US" dirty="0" smtClean="0"/>
              <a:t>hypertension.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IN" sz="3200" b="1" dirty="0" smtClean="0"/>
              <a:t>Features represent:  Infiltrative </a:t>
            </a:r>
            <a:r>
              <a:rPr lang="en-IN" sz="3200" b="1" dirty="0"/>
              <a:t>cardiomyopathy </a:t>
            </a:r>
            <a:r>
              <a:rPr lang="en-IN" sz="3200" b="1" dirty="0" smtClean="0"/>
              <a:t>.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60228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67E72B-4A6F-4F97-9949-8A8AA1DDF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0"/>
            <a:ext cx="10363200" cy="1143000"/>
          </a:xfrm>
        </p:spPr>
        <p:txBody>
          <a:bodyPr/>
          <a:lstStyle/>
          <a:p>
            <a:r>
              <a:rPr lang="en-IN" dirty="0" smtClean="0"/>
              <a:t>The Differentials-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961EFB-1E41-4785-A94E-3D78CE8E3BB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67638" y="1398740"/>
            <a:ext cx="2688921" cy="880997"/>
          </a:xfrm>
        </p:spPr>
        <p:txBody>
          <a:bodyPr>
            <a:normAutofit lnSpcReduction="10000"/>
          </a:bodyPr>
          <a:lstStyle/>
          <a:p>
            <a:r>
              <a:rPr lang="en-IN" b="1" dirty="0" smtClean="0"/>
              <a:t>Cardiac Amyloidosis-</a:t>
            </a:r>
            <a:endParaRPr lang="en-IN" dirty="0" smtClean="0"/>
          </a:p>
          <a:p>
            <a:pPr marL="0" indent="0">
              <a:buNone/>
            </a:pPr>
            <a:endParaRPr lang="en-IN" dirty="0" smtClean="0"/>
          </a:p>
          <a:p>
            <a:endParaRPr lang="en-IN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7D961EFB-1E41-4785-A94E-3D78CE8E3BB7}"/>
              </a:ext>
            </a:extLst>
          </p:cNvPr>
          <p:cNvSpPr txBox="1">
            <a:spLocks/>
          </p:cNvSpPr>
          <p:nvPr/>
        </p:nvSpPr>
        <p:spPr>
          <a:xfrm>
            <a:off x="2858022" y="1364293"/>
            <a:ext cx="2438400" cy="89039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b="1" dirty="0" smtClean="0"/>
              <a:t>Cardiac Sarcoidosis-</a:t>
            </a:r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7D961EFB-1E41-4785-A94E-3D78CE8E3BB7}"/>
              </a:ext>
            </a:extLst>
          </p:cNvPr>
          <p:cNvSpPr txBox="1">
            <a:spLocks/>
          </p:cNvSpPr>
          <p:nvPr/>
        </p:nvSpPr>
        <p:spPr>
          <a:xfrm>
            <a:off x="5269283" y="1389345"/>
            <a:ext cx="2438400" cy="1228595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b="1" dirty="0" smtClean="0"/>
              <a:t>Cardiac Interstitial fibrosis-</a:t>
            </a:r>
            <a:endParaRPr lang="en-IN" dirty="0" smtClean="0"/>
          </a:p>
          <a:p>
            <a:endParaRPr lang="en-IN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7D961EFB-1E41-4785-A94E-3D78CE8E3BB7}"/>
              </a:ext>
            </a:extLst>
          </p:cNvPr>
          <p:cNvSpPr txBox="1">
            <a:spLocks/>
          </p:cNvSpPr>
          <p:nvPr/>
        </p:nvSpPr>
        <p:spPr>
          <a:xfrm>
            <a:off x="7319377" y="1388301"/>
            <a:ext cx="2438400" cy="458766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b="1" dirty="0" smtClean="0"/>
              <a:t>Myocarditis-</a:t>
            </a:r>
            <a:endParaRPr lang="en-IN" dirty="0" smtClean="0"/>
          </a:p>
          <a:p>
            <a:endParaRPr lang="en-IN" dirty="0" smtClean="0"/>
          </a:p>
          <a:p>
            <a:pPr marL="0" indent="0">
              <a:buNone/>
            </a:pPr>
            <a:endParaRPr lang="en-IN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7D961EFB-1E41-4785-A94E-3D78CE8E3BB7}"/>
              </a:ext>
            </a:extLst>
          </p:cNvPr>
          <p:cNvSpPr txBox="1">
            <a:spLocks/>
          </p:cNvSpPr>
          <p:nvPr/>
        </p:nvSpPr>
        <p:spPr>
          <a:xfrm>
            <a:off x="9571972" y="1397696"/>
            <a:ext cx="2438400" cy="125782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Ischemic</a:t>
            </a:r>
            <a:r>
              <a:rPr lang="en-IN" dirty="0"/>
              <a:t> </a:t>
            </a:r>
            <a:r>
              <a:rPr lang="en-IN" b="1" dirty="0" smtClean="0"/>
              <a:t>CM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250" y="2272358"/>
            <a:ext cx="214403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580"/>
              </a:spcBef>
              <a:buClr>
                <a:srgbClr val="D34817"/>
              </a:buClr>
              <a:buSzPct val="85000"/>
            </a:pPr>
            <a:r>
              <a:rPr lang="en-US" sz="2200" b="1" dirty="0" smtClean="0">
                <a:solidFill>
                  <a:prstClr val="black"/>
                </a:solidFill>
              </a:rPr>
              <a:t>Diffuse-</a:t>
            </a:r>
            <a:r>
              <a:rPr lang="en-US" sz="2200" b="1" dirty="0" err="1" smtClean="0">
                <a:solidFill>
                  <a:prstClr val="black"/>
                </a:solidFill>
              </a:rPr>
              <a:t>subendocardial</a:t>
            </a:r>
            <a:r>
              <a:rPr lang="en-US" sz="2200" b="1" dirty="0" smtClean="0">
                <a:solidFill>
                  <a:prstClr val="black"/>
                </a:solidFill>
              </a:rPr>
              <a:t> </a:t>
            </a:r>
            <a:r>
              <a:rPr lang="en-US" sz="2200" dirty="0" smtClean="0">
                <a:solidFill>
                  <a:prstClr val="black"/>
                </a:solidFill>
              </a:rPr>
              <a:t>delayed enhancement</a:t>
            </a:r>
            <a:endParaRPr lang="en-IN" sz="22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D961EFB-1E41-4785-A94E-3D78CE8E3BB7}"/>
              </a:ext>
            </a:extLst>
          </p:cNvPr>
          <p:cNvSpPr txBox="1">
            <a:spLocks/>
          </p:cNvSpPr>
          <p:nvPr/>
        </p:nvSpPr>
        <p:spPr>
          <a:xfrm>
            <a:off x="2945704" y="2272358"/>
            <a:ext cx="2438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2200" b="1" dirty="0" smtClean="0"/>
              <a:t>Focal, </a:t>
            </a:r>
            <a:r>
              <a:rPr lang="en-US" sz="2200" dirty="0" smtClean="0"/>
              <a:t>Typically mid-wall and/or </a:t>
            </a:r>
            <a:r>
              <a:rPr lang="en-US" sz="2200" dirty="0" err="1" smtClean="0"/>
              <a:t>epicardial</a:t>
            </a:r>
            <a:r>
              <a:rPr lang="en-US" sz="2200" dirty="0" smtClean="0"/>
              <a:t> enhancement, </a:t>
            </a:r>
            <a:r>
              <a:rPr lang="en-US" sz="2200" b="1" dirty="0" smtClean="0"/>
              <a:t>sparing </a:t>
            </a:r>
            <a:r>
              <a:rPr lang="en-US" sz="2200" b="1" dirty="0" err="1" smtClean="0"/>
              <a:t>subendocardium</a:t>
            </a:r>
            <a:endParaRPr lang="en-IN" sz="2200" b="1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7D961EFB-1E41-4785-A94E-3D78CE8E3BB7}"/>
              </a:ext>
            </a:extLst>
          </p:cNvPr>
          <p:cNvSpPr txBox="1">
            <a:spLocks/>
          </p:cNvSpPr>
          <p:nvPr/>
        </p:nvSpPr>
        <p:spPr>
          <a:xfrm>
            <a:off x="5446734" y="2460248"/>
            <a:ext cx="2160741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Longitudinal </a:t>
            </a:r>
            <a:r>
              <a:rPr lang="en-US" sz="2200" dirty="0" err="1" smtClean="0"/>
              <a:t>striae</a:t>
            </a:r>
            <a:r>
              <a:rPr lang="en-US" sz="2200" dirty="0" smtClean="0"/>
              <a:t> of mid wall enhancement</a:t>
            </a:r>
            <a:endParaRPr lang="en-IN" sz="2200" dirty="0" smtClean="0"/>
          </a:p>
          <a:p>
            <a:pPr marL="0" indent="0">
              <a:buNone/>
            </a:pPr>
            <a:endParaRPr lang="en-IN" dirty="0" smtClean="0"/>
          </a:p>
          <a:p>
            <a:endParaRPr lang="en-IN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7D961EFB-1E41-4785-A94E-3D78CE8E3BB7}"/>
              </a:ext>
            </a:extLst>
          </p:cNvPr>
          <p:cNvSpPr txBox="1">
            <a:spLocks/>
          </p:cNvSpPr>
          <p:nvPr/>
        </p:nvSpPr>
        <p:spPr>
          <a:xfrm>
            <a:off x="9857984" y="2026607"/>
            <a:ext cx="2152388" cy="1410294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 err="1"/>
              <a:t>S</a:t>
            </a:r>
            <a:r>
              <a:rPr lang="en-US" sz="2200" b="1" dirty="0" err="1" smtClean="0"/>
              <a:t>ubendocardial</a:t>
            </a:r>
            <a:r>
              <a:rPr lang="en-US" sz="2200" b="1" dirty="0" smtClean="0"/>
              <a:t> </a:t>
            </a:r>
            <a:r>
              <a:rPr lang="en-US" sz="2200" b="1" dirty="0"/>
              <a:t>or </a:t>
            </a:r>
            <a:r>
              <a:rPr lang="en-US" sz="2200" b="1" dirty="0" err="1"/>
              <a:t>transmural</a:t>
            </a:r>
            <a:r>
              <a:rPr lang="en-US" sz="2200" b="1" dirty="0"/>
              <a:t> </a:t>
            </a:r>
            <a:r>
              <a:rPr lang="en-US" sz="2200" dirty="0"/>
              <a:t>enhancement.</a:t>
            </a:r>
            <a:endParaRPr lang="en-IN" sz="2200" dirty="0"/>
          </a:p>
          <a:p>
            <a:pPr marL="0" indent="0">
              <a:buNone/>
            </a:pPr>
            <a:r>
              <a:rPr lang="en-IN" dirty="0" smtClean="0"/>
              <a:t>(</a:t>
            </a:r>
            <a:r>
              <a:rPr lang="en-IN" dirty="0" err="1" smtClean="0"/>
              <a:t>Inf</a:t>
            </a:r>
            <a:r>
              <a:rPr lang="en-IN" dirty="0" smtClean="0"/>
              <a:t> wall RCA territory )</a:t>
            </a:r>
          </a:p>
          <a:p>
            <a:pPr marL="0" indent="0">
              <a:buNone/>
            </a:pPr>
            <a:endParaRPr lang="en-IN" dirty="0" smtClean="0"/>
          </a:p>
          <a:p>
            <a:pPr marL="0" indent="0">
              <a:buNone/>
            </a:pPr>
            <a:endParaRPr lang="en-IN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7D961EFB-1E41-4785-A94E-3D78CE8E3BB7}"/>
              </a:ext>
            </a:extLst>
          </p:cNvPr>
          <p:cNvSpPr txBox="1">
            <a:spLocks/>
          </p:cNvSpPr>
          <p:nvPr/>
        </p:nvSpPr>
        <p:spPr>
          <a:xfrm>
            <a:off x="7606432" y="1859593"/>
            <a:ext cx="2139861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2200" dirty="0" err="1" smtClean="0"/>
              <a:t>Supepicardial</a:t>
            </a:r>
            <a:r>
              <a:rPr lang="en-IN" sz="2200" dirty="0" smtClean="0"/>
              <a:t>/mid-</a:t>
            </a:r>
            <a:r>
              <a:rPr lang="en-IN" sz="2200" dirty="0" err="1" smtClean="0"/>
              <a:t>myocrdial</a:t>
            </a:r>
            <a:r>
              <a:rPr lang="en-IN" sz="2200" dirty="0" smtClean="0"/>
              <a:t> enhancement, predominantly involving lateral wall</a:t>
            </a:r>
            <a:endParaRPr lang="en-IN" sz="2200" dirty="0"/>
          </a:p>
          <a:p>
            <a:endParaRPr lang="en-IN" dirty="0" smtClean="0"/>
          </a:p>
          <a:p>
            <a:endParaRPr lang="en-IN" dirty="0" smtClean="0"/>
          </a:p>
          <a:p>
            <a:pPr marL="0" indent="0">
              <a:buNone/>
            </a:pPr>
            <a:endParaRPr lang="en-IN" dirty="0"/>
          </a:p>
        </p:txBody>
      </p:sp>
      <p:grpSp>
        <p:nvGrpSpPr>
          <p:cNvPr id="16" name="Group 15"/>
          <p:cNvGrpSpPr/>
          <p:nvPr/>
        </p:nvGrpSpPr>
        <p:grpSpPr>
          <a:xfrm>
            <a:off x="5096007" y="4145592"/>
            <a:ext cx="2223371" cy="2517137"/>
            <a:chOff x="5096007" y="4145592"/>
            <a:chExt cx="2223371" cy="251713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007" y="4145592"/>
              <a:ext cx="2223371" cy="2517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ight Arrow 18"/>
            <p:cNvSpPr/>
            <p:nvPr/>
          </p:nvSpPr>
          <p:spPr>
            <a:xfrm>
              <a:off x="5559469" y="5417246"/>
              <a:ext cx="580372" cy="2423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490563" y="4145593"/>
            <a:ext cx="2267213" cy="2517137"/>
            <a:chOff x="7490563" y="4145593"/>
            <a:chExt cx="2267213" cy="251713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563" y="4145593"/>
              <a:ext cx="2267213" cy="2517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ight Arrow 19"/>
            <p:cNvSpPr/>
            <p:nvPr/>
          </p:nvSpPr>
          <p:spPr>
            <a:xfrm>
              <a:off x="8379911" y="5538404"/>
              <a:ext cx="733461" cy="3634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851759" y="4154799"/>
            <a:ext cx="2206668" cy="2543306"/>
            <a:chOff x="2851759" y="4154799"/>
            <a:chExt cx="2206668" cy="254330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1759" y="4154799"/>
              <a:ext cx="2206668" cy="2543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ight Arrow 20"/>
            <p:cNvSpPr/>
            <p:nvPr/>
          </p:nvSpPr>
          <p:spPr>
            <a:xfrm>
              <a:off x="3388292" y="5003091"/>
              <a:ext cx="566801" cy="386223"/>
            </a:xfrm>
            <a:prstGeom prst="rightArrow">
              <a:avLst>
                <a:gd name="adj1" fmla="val 37027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76250" y="4145593"/>
            <a:ext cx="2396610" cy="2543306"/>
            <a:chOff x="476250" y="4145593"/>
            <a:chExt cx="2396610" cy="2543306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" y="4145593"/>
              <a:ext cx="2095500" cy="2543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Left Arrow 21"/>
            <p:cNvSpPr/>
            <p:nvPr/>
          </p:nvSpPr>
          <p:spPr>
            <a:xfrm>
              <a:off x="2268406" y="4760775"/>
              <a:ext cx="604454" cy="48463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857984" y="4145593"/>
            <a:ext cx="2152388" cy="2663055"/>
            <a:chOff x="9857984" y="4145593"/>
            <a:chExt cx="2152388" cy="266305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7984" y="4145593"/>
              <a:ext cx="2152388" cy="2543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ight Arrow 26"/>
            <p:cNvSpPr/>
            <p:nvPr/>
          </p:nvSpPr>
          <p:spPr>
            <a:xfrm rot="16022306">
              <a:off x="10772457" y="6197839"/>
              <a:ext cx="858144" cy="3634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25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Conclusion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2800" dirty="0" smtClean="0"/>
          </a:p>
          <a:p>
            <a:endParaRPr lang="en-US" sz="2800" dirty="0" smtClean="0"/>
          </a:p>
          <a:p>
            <a:r>
              <a:rPr lang="en-US" sz="4000" dirty="0" smtClean="0"/>
              <a:t>CMR shows  early </a:t>
            </a:r>
            <a:r>
              <a:rPr lang="en-US" sz="4000" dirty="0" err="1" smtClean="0"/>
              <a:t>nulling</a:t>
            </a:r>
            <a:r>
              <a:rPr lang="en-US" sz="4000" dirty="0" smtClean="0"/>
              <a:t> of myocardium before blood pool in PSIR sequence with global sub-</a:t>
            </a:r>
            <a:r>
              <a:rPr lang="en-US" sz="4000" dirty="0" err="1" smtClean="0"/>
              <a:t>endocardial</a:t>
            </a:r>
            <a:r>
              <a:rPr lang="en-US" sz="4000" dirty="0" smtClean="0"/>
              <a:t> delayed gadolinium enhancement, </a:t>
            </a:r>
          </a:p>
          <a:p>
            <a:pPr marL="0" indent="0">
              <a:buNone/>
            </a:pPr>
            <a:r>
              <a:rPr lang="en-US" sz="4000" dirty="0"/>
              <a:t> </a:t>
            </a:r>
            <a:r>
              <a:rPr lang="en-US" sz="4000" b="1" dirty="0" smtClean="0"/>
              <a:t>Cardiac </a:t>
            </a:r>
            <a:r>
              <a:rPr lang="en-US" sz="4000" b="1" dirty="0"/>
              <a:t>A</a:t>
            </a:r>
            <a:r>
              <a:rPr lang="en-US" sz="4000" b="1" dirty="0" smtClean="0"/>
              <a:t>myloidosis.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69681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2429" y="5536506"/>
            <a:ext cx="2311758" cy="300623"/>
          </a:xfrm>
        </p:spPr>
        <p:txBody>
          <a:bodyPr>
            <a:noAutofit/>
          </a:bodyPr>
          <a:lstStyle/>
          <a:p>
            <a:r>
              <a:rPr lang="en-US" sz="1600" dirty="0" smtClean="0"/>
              <a:t>Representative image   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93377" y="824846"/>
            <a:ext cx="10515600" cy="5524500"/>
          </a:xfrm>
        </p:spPr>
        <p:txBody>
          <a:bodyPr/>
          <a:lstStyle/>
          <a:p>
            <a:r>
              <a:rPr lang="en-IN" dirty="0" smtClean="0"/>
              <a:t>In retrospective follow up, the patient was found to be </a:t>
            </a:r>
          </a:p>
          <a:p>
            <a:r>
              <a:rPr lang="en-IN" dirty="0" smtClean="0"/>
              <a:t>A biopsy proven case of Renal amyloidosis.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8531" y="2250701"/>
            <a:ext cx="4331971" cy="3184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5143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1590"/>
            <a:ext cx="10515600" cy="556641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Significant source of morbidity with systemic amyloidosis.</a:t>
            </a:r>
          </a:p>
          <a:p>
            <a:endParaRPr lang="en-US" dirty="0" smtClean="0"/>
          </a:p>
          <a:p>
            <a:r>
              <a:rPr lang="en-US" dirty="0" smtClean="0"/>
              <a:t>Most common cause of restrictive cardiomyopathy.</a:t>
            </a:r>
          </a:p>
          <a:p>
            <a:endParaRPr lang="en-US" dirty="0" smtClean="0"/>
          </a:p>
          <a:p>
            <a:r>
              <a:rPr lang="en-IN" dirty="0" smtClean="0"/>
              <a:t>Pathology : E</a:t>
            </a:r>
            <a:r>
              <a:rPr lang="en-US" dirty="0" err="1" smtClean="0"/>
              <a:t>xtra</a:t>
            </a:r>
            <a:r>
              <a:rPr lang="en-US" dirty="0" smtClean="0"/>
              <a:t>-cellular deposition of insoluble </a:t>
            </a:r>
            <a:r>
              <a:rPr lang="en-US" dirty="0" err="1" smtClean="0"/>
              <a:t>fibrillar</a:t>
            </a:r>
            <a:r>
              <a:rPr lang="en-US" dirty="0" smtClean="0"/>
              <a:t> proteinaceous material.</a:t>
            </a:r>
          </a:p>
          <a:p>
            <a:endParaRPr lang="en-US" dirty="0" smtClean="0"/>
          </a:p>
          <a:p>
            <a:r>
              <a:rPr lang="en-US" dirty="0"/>
              <a:t>AL and ATTR are two types of amyloidosis typically associated with the heart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The gold standard for diagnosis of cardiac amyloid is considered to be cardiac </a:t>
            </a:r>
            <a:r>
              <a:rPr lang="en-US" dirty="0" smtClean="0"/>
              <a:t>biopsy.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Cardiac FDG </a:t>
            </a:r>
            <a:r>
              <a:rPr lang="en-US" dirty="0"/>
              <a:t>positron emission tomography (PET)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DA67E72B-4A6F-4F97-9949-8A8AA1DDFADB}"/>
              </a:ext>
            </a:extLst>
          </p:cNvPr>
          <p:cNvSpPr txBox="1">
            <a:spLocks/>
          </p:cNvSpPr>
          <p:nvPr/>
        </p:nvSpPr>
        <p:spPr>
          <a:xfrm>
            <a:off x="1081414" y="-346032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dirty="0" smtClean="0"/>
              <a:t>Cardiac amyloidosis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6707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34" y="-12526"/>
            <a:ext cx="10363200" cy="1143000"/>
          </a:xfrm>
        </p:spPr>
        <p:txBody>
          <a:bodyPr/>
          <a:lstStyle/>
          <a:p>
            <a:r>
              <a:rPr lang="en-US" b="1" dirty="0" smtClean="0"/>
              <a:t>WHY CARDIAC MR 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447799"/>
            <a:ext cx="10363200" cy="5203521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/>
              <a:t>MRI is the modality of choice for evaluating cardiac amyloidosis</a:t>
            </a:r>
            <a:r>
              <a:rPr lang="en-US" sz="9600" dirty="0" smtClean="0"/>
              <a:t>.</a:t>
            </a:r>
          </a:p>
          <a:p>
            <a:pPr marL="0" indent="0">
              <a:buNone/>
            </a:pPr>
            <a:endParaRPr lang="en-US" sz="9600" dirty="0" smtClean="0"/>
          </a:p>
          <a:p>
            <a:r>
              <a:rPr lang="en-US" sz="9600" b="1" dirty="0" smtClean="0"/>
              <a:t>Non invasive.</a:t>
            </a:r>
          </a:p>
          <a:p>
            <a:pPr marL="0" indent="0">
              <a:buNone/>
            </a:pPr>
            <a:endParaRPr lang="en-US" sz="9600" b="1" dirty="0" smtClean="0"/>
          </a:p>
          <a:p>
            <a:r>
              <a:rPr lang="en-US" sz="9600" b="1" dirty="0" smtClean="0"/>
              <a:t>No exposure </a:t>
            </a:r>
            <a:r>
              <a:rPr lang="en-US" sz="9600" b="1" dirty="0"/>
              <a:t>to radiation</a:t>
            </a:r>
            <a:r>
              <a:rPr lang="en-US" sz="9600" b="1" dirty="0" smtClean="0"/>
              <a:t>. </a:t>
            </a:r>
            <a:r>
              <a:rPr lang="en-US" sz="9600" dirty="0" smtClean="0"/>
              <a:t>( FDG PET)</a:t>
            </a:r>
          </a:p>
          <a:p>
            <a:pPr marL="0" indent="0">
              <a:buNone/>
            </a:pPr>
            <a:endParaRPr lang="en-US" sz="9600" dirty="0" smtClean="0"/>
          </a:p>
          <a:p>
            <a:pPr marL="0" indent="0">
              <a:buNone/>
            </a:pPr>
            <a:endParaRPr lang="en-US" sz="9600" dirty="0" smtClean="0"/>
          </a:p>
          <a:p>
            <a:r>
              <a:rPr lang="en-US" sz="9600" dirty="0"/>
              <a:t>Meta-analysis of GE–CMR showed that the diagnostic accuracy </a:t>
            </a:r>
            <a:r>
              <a:rPr lang="en-US" sz="9600" b="1" dirty="0"/>
              <a:t>sensitivity of 90% and specificity of 92 % </a:t>
            </a:r>
            <a:r>
              <a:rPr lang="en-US" sz="9600" dirty="0"/>
              <a:t>for cardiac amyloidosis</a:t>
            </a:r>
          </a:p>
          <a:p>
            <a:pPr marL="0" indent="0">
              <a:buNone/>
            </a:pPr>
            <a:endParaRPr lang="en-US" sz="9600" dirty="0" smtClean="0"/>
          </a:p>
          <a:p>
            <a:endParaRPr lang="en-US" sz="9600" dirty="0" smtClean="0"/>
          </a:p>
          <a:p>
            <a:r>
              <a:rPr lang="en-US" sz="9600" dirty="0"/>
              <a:t>MRI has proven valuable in diagnosing a </a:t>
            </a:r>
            <a:r>
              <a:rPr lang="en-US" sz="9600" b="1" dirty="0"/>
              <a:t>broad range of </a:t>
            </a:r>
            <a:r>
              <a:rPr lang="en-US" sz="9600" b="1" dirty="0" smtClean="0"/>
              <a:t>conditions</a:t>
            </a:r>
            <a:r>
              <a:rPr lang="en-US" sz="9600" dirty="0" smtClean="0"/>
              <a:t>, </a:t>
            </a:r>
            <a:r>
              <a:rPr lang="en-US" sz="9600" dirty="0"/>
              <a:t>especially those involving the heart </a:t>
            </a:r>
            <a:r>
              <a:rPr lang="en-US" sz="9600" dirty="0" smtClean="0"/>
              <a:t>muscle( </a:t>
            </a:r>
            <a:r>
              <a:rPr lang="en-US" sz="9600" b="1" dirty="0" smtClean="0"/>
              <a:t>cardiomyopathy),</a:t>
            </a:r>
            <a:r>
              <a:rPr lang="en-US" sz="9600" dirty="0"/>
              <a:t> cardiovascular anatomical anomalies (</a:t>
            </a:r>
            <a:r>
              <a:rPr lang="en-US" sz="9600" dirty="0" smtClean="0"/>
              <a:t>e.g. </a:t>
            </a:r>
            <a:r>
              <a:rPr lang="en-US" sz="9600" b="1" dirty="0" smtClean="0"/>
              <a:t>congenital </a:t>
            </a:r>
            <a:r>
              <a:rPr lang="en-US" sz="9600" b="1" dirty="0"/>
              <a:t>heart defects</a:t>
            </a:r>
            <a:r>
              <a:rPr lang="en-US" sz="9600" dirty="0" smtClean="0"/>
              <a:t>),</a:t>
            </a:r>
            <a:r>
              <a:rPr lang="en-US" sz="9600" dirty="0"/>
              <a:t> functional abnormalities </a:t>
            </a:r>
            <a:r>
              <a:rPr lang="en-US" sz="9600" b="1" dirty="0"/>
              <a:t>(e.g</a:t>
            </a:r>
            <a:r>
              <a:rPr lang="en-US" sz="9600" b="1" dirty="0" smtClean="0"/>
              <a:t>. </a:t>
            </a:r>
            <a:r>
              <a:rPr lang="en-US" sz="9600" b="1" dirty="0"/>
              <a:t>valve failure), tumors, </a:t>
            </a:r>
            <a:r>
              <a:rPr lang="en-US" sz="9600" dirty="0"/>
              <a:t>and conditions related to </a:t>
            </a:r>
            <a:r>
              <a:rPr lang="en-US" sz="9600" b="1" dirty="0"/>
              <a:t>coronary artery disease</a:t>
            </a:r>
            <a:endParaRPr lang="en-US" sz="9600" b="1" dirty="0" smtClean="0"/>
          </a:p>
          <a:p>
            <a:pPr marL="0" indent="0">
              <a:buNone/>
            </a:pP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6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B878F8-9BB0-40EE-95B2-180D9C122FA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0" y="352697"/>
            <a:ext cx="10515600" cy="5824266"/>
          </a:xfrm>
        </p:spPr>
        <p:txBody>
          <a:bodyPr>
            <a:normAutofit/>
          </a:bodyPr>
          <a:lstStyle/>
          <a:p>
            <a:r>
              <a:rPr lang="en-US" dirty="0"/>
              <a:t>65 </a:t>
            </a:r>
            <a:r>
              <a:rPr lang="en-US" dirty="0" smtClean="0"/>
              <a:t>year/male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C/o chest </a:t>
            </a:r>
            <a:r>
              <a:rPr lang="en-US" dirty="0" smtClean="0"/>
              <a:t>pain, dyspnea </a:t>
            </a:r>
            <a:r>
              <a:rPr lang="en-US" dirty="0"/>
              <a:t>and generalized edema.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/>
              <a:t>h/o </a:t>
            </a:r>
            <a:r>
              <a:rPr lang="en-US" dirty="0" smtClean="0"/>
              <a:t>DM, TB, HTN, blood transfusion and  past surgery.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Blood profile: Normal.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Chest x ray: Cardiomegaly and bilateral pleural effusion.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ECG/Echocardiography : </a:t>
            </a:r>
            <a:r>
              <a:rPr lang="en-US" dirty="0" smtClean="0"/>
              <a:t>Low voltage complex / Features of </a:t>
            </a:r>
            <a:r>
              <a:rPr lang="en-US" sz="2800" dirty="0" smtClean="0"/>
              <a:t>restrictive </a:t>
            </a:r>
            <a:r>
              <a:rPr lang="en-US" sz="2800" dirty="0"/>
              <a:t>pattern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65025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1. </a:t>
            </a:r>
            <a:r>
              <a:rPr lang="en-US" dirty="0" err="1"/>
              <a:t>Rapezzi</a:t>
            </a:r>
            <a:r>
              <a:rPr lang="en-US" dirty="0"/>
              <a:t> C, </a:t>
            </a:r>
            <a:r>
              <a:rPr lang="en-US" dirty="0" err="1"/>
              <a:t>Lorenzini</a:t>
            </a:r>
            <a:r>
              <a:rPr lang="en-US" dirty="0"/>
              <a:t> M, </a:t>
            </a:r>
            <a:r>
              <a:rPr lang="en-US" dirty="0" err="1"/>
              <a:t>Longhi</a:t>
            </a:r>
            <a:r>
              <a:rPr lang="en-US" dirty="0"/>
              <a:t> S, </a:t>
            </a:r>
            <a:r>
              <a:rPr lang="en-US" dirty="0" err="1"/>
              <a:t>Milandri</a:t>
            </a:r>
            <a:r>
              <a:rPr lang="en-US" dirty="0"/>
              <a:t> A, </a:t>
            </a:r>
            <a:r>
              <a:rPr lang="en-US" dirty="0" err="1"/>
              <a:t>Gagliardi</a:t>
            </a:r>
            <a:r>
              <a:rPr lang="en-US" dirty="0"/>
              <a:t> C, </a:t>
            </a:r>
            <a:r>
              <a:rPr lang="en-US" dirty="0" err="1"/>
              <a:t>Bartolomei</a:t>
            </a:r>
            <a:r>
              <a:rPr lang="en-US" dirty="0"/>
              <a:t> I, </a:t>
            </a:r>
            <a:r>
              <a:rPr lang="en-US" dirty="0" err="1"/>
              <a:t>Salvi</a:t>
            </a:r>
            <a:r>
              <a:rPr lang="en-US" dirty="0"/>
              <a:t> F, Maurer MS. Cardiac amyloidosis: the great pretender. Heart Fail Rev. 2015;20:117–24. </a:t>
            </a:r>
            <a:r>
              <a:rPr lang="en-US" dirty="0" err="1"/>
              <a:t>doi</a:t>
            </a:r>
            <a:r>
              <a:rPr lang="en-US" dirty="0"/>
              <a:t>: 10.1007/s10741-015-9480-0. [PubMed] [</a:t>
            </a:r>
            <a:r>
              <a:rPr lang="en-US" dirty="0" err="1"/>
              <a:t>CrossRef</a:t>
            </a:r>
            <a:r>
              <a:rPr lang="en-US" dirty="0"/>
              <a:t>] [Google Scholar</a:t>
            </a:r>
            <a:r>
              <a:rPr lang="en-US" dirty="0" smtClean="0"/>
              <a:t>]</a:t>
            </a:r>
          </a:p>
          <a:p>
            <a:endParaRPr lang="en-US" dirty="0"/>
          </a:p>
          <a:p>
            <a:r>
              <a:rPr lang="en-US" dirty="0"/>
              <a:t>2. </a:t>
            </a:r>
            <a:r>
              <a:rPr lang="en-US" dirty="0" err="1"/>
              <a:t>Sipe</a:t>
            </a:r>
            <a:r>
              <a:rPr lang="en-US" dirty="0"/>
              <a:t> JD, Benson MD, </a:t>
            </a:r>
            <a:r>
              <a:rPr lang="en-US" dirty="0" err="1"/>
              <a:t>Buxbaum</a:t>
            </a:r>
            <a:r>
              <a:rPr lang="en-US" dirty="0"/>
              <a:t> JN, Ikeda S, </a:t>
            </a:r>
            <a:r>
              <a:rPr lang="en-US" dirty="0" err="1"/>
              <a:t>Merlini</a:t>
            </a:r>
            <a:r>
              <a:rPr lang="en-US" dirty="0"/>
              <a:t> G, </a:t>
            </a:r>
            <a:r>
              <a:rPr lang="en-US" dirty="0" err="1"/>
              <a:t>Saraiva</a:t>
            </a:r>
            <a:r>
              <a:rPr lang="en-US" dirty="0"/>
              <a:t> MJ, </a:t>
            </a:r>
            <a:r>
              <a:rPr lang="en-US" dirty="0" err="1"/>
              <a:t>Westermark</a:t>
            </a:r>
            <a:r>
              <a:rPr lang="en-US" dirty="0"/>
              <a:t> P. Amyloid fibril protein nomenclature: 2012 recommendations from the Nomenclature Committee of the International Society of Amyloidosis. Amyloid. 2012;19:167–70. </a:t>
            </a:r>
            <a:r>
              <a:rPr lang="en-US" dirty="0" err="1"/>
              <a:t>doi</a:t>
            </a:r>
            <a:r>
              <a:rPr lang="en-US" dirty="0"/>
              <a:t>: 10.3109/13506129.2012.734345. [PubMed] [</a:t>
            </a:r>
            <a:r>
              <a:rPr lang="en-US" dirty="0" err="1"/>
              <a:t>CrossRef</a:t>
            </a:r>
            <a:r>
              <a:rPr lang="en-US" dirty="0"/>
              <a:t>] [Google Scholar</a:t>
            </a:r>
            <a:r>
              <a:rPr lang="en-US" dirty="0" smtClean="0"/>
              <a:t>]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3. </a:t>
            </a:r>
            <a:r>
              <a:rPr lang="en-US" dirty="0" err="1"/>
              <a:t>Gertz</a:t>
            </a:r>
            <a:r>
              <a:rPr lang="en-US" dirty="0"/>
              <a:t> MA, </a:t>
            </a:r>
            <a:r>
              <a:rPr lang="en-US" dirty="0" err="1"/>
              <a:t>Dispenzieri</a:t>
            </a:r>
            <a:r>
              <a:rPr lang="en-US" dirty="0"/>
              <a:t> A, </a:t>
            </a:r>
            <a:r>
              <a:rPr lang="en-US" dirty="0" err="1"/>
              <a:t>Sher</a:t>
            </a:r>
            <a:r>
              <a:rPr lang="en-US" dirty="0"/>
              <a:t> T. Pathophysiology and treatment of cardiac amyloidosis. Nat Rev </a:t>
            </a:r>
            <a:r>
              <a:rPr lang="en-US" dirty="0" err="1"/>
              <a:t>Cardiol</a:t>
            </a:r>
            <a:r>
              <a:rPr lang="en-US" dirty="0"/>
              <a:t>. 2015;12:91–102. </a:t>
            </a:r>
            <a:r>
              <a:rPr lang="en-US" dirty="0" err="1"/>
              <a:t>doi</a:t>
            </a:r>
            <a:r>
              <a:rPr lang="en-US" dirty="0"/>
              <a:t>: 10.1038/nrcardio.2014.165. [PubMed] [</a:t>
            </a:r>
            <a:r>
              <a:rPr lang="en-US" dirty="0" err="1"/>
              <a:t>CrossRef</a:t>
            </a:r>
            <a:r>
              <a:rPr lang="en-US" dirty="0"/>
              <a:t>] [Google Scholar</a:t>
            </a:r>
            <a:r>
              <a:rPr lang="en-US" dirty="0" smtClean="0"/>
              <a:t>]</a:t>
            </a:r>
          </a:p>
          <a:p>
            <a:endParaRPr lang="en-US" dirty="0"/>
          </a:p>
          <a:p>
            <a:r>
              <a:rPr lang="en-US" dirty="0"/>
              <a:t>4. </a:t>
            </a:r>
            <a:r>
              <a:rPr lang="en-US" dirty="0" err="1"/>
              <a:t>Mohty</a:t>
            </a:r>
            <a:r>
              <a:rPr lang="en-US" dirty="0"/>
              <a:t> D, </a:t>
            </a:r>
            <a:r>
              <a:rPr lang="en-US" dirty="0" err="1"/>
              <a:t>Damy</a:t>
            </a:r>
            <a:r>
              <a:rPr lang="en-US" dirty="0"/>
              <a:t> T, </a:t>
            </a:r>
            <a:r>
              <a:rPr lang="en-US" dirty="0" err="1"/>
              <a:t>Cosnay</a:t>
            </a:r>
            <a:r>
              <a:rPr lang="en-US" dirty="0"/>
              <a:t> P, </a:t>
            </a:r>
            <a:r>
              <a:rPr lang="en-US" dirty="0" err="1"/>
              <a:t>Echahidi</a:t>
            </a:r>
            <a:r>
              <a:rPr lang="en-US" dirty="0"/>
              <a:t> N, </a:t>
            </a:r>
            <a:r>
              <a:rPr lang="en-US" dirty="0" err="1"/>
              <a:t>Casset-Senon</a:t>
            </a:r>
            <a:r>
              <a:rPr lang="en-US" dirty="0"/>
              <a:t> D, </a:t>
            </a:r>
            <a:r>
              <a:rPr lang="en-US" dirty="0" err="1"/>
              <a:t>Virot</a:t>
            </a:r>
            <a:r>
              <a:rPr lang="en-US" dirty="0"/>
              <a:t> P, </a:t>
            </a:r>
            <a:r>
              <a:rPr lang="en-US" dirty="0" err="1"/>
              <a:t>Jaccard</a:t>
            </a:r>
            <a:r>
              <a:rPr lang="en-US" dirty="0"/>
              <a:t> A. Cardiac amyloidosis. Updates in diagnosis and management. Arch </a:t>
            </a:r>
            <a:r>
              <a:rPr lang="en-US" dirty="0" err="1"/>
              <a:t>Cardiovasc</a:t>
            </a:r>
            <a:r>
              <a:rPr lang="en-US" dirty="0"/>
              <a:t> Dis. 2013;106:528–40. </a:t>
            </a:r>
            <a:r>
              <a:rPr lang="en-US" dirty="0" err="1"/>
              <a:t>doi</a:t>
            </a:r>
            <a:r>
              <a:rPr lang="en-US" dirty="0"/>
              <a:t>: 10.1016/j.acvd.2013.06.051. [PubMed] [</a:t>
            </a:r>
            <a:r>
              <a:rPr lang="en-US" dirty="0" err="1"/>
              <a:t>CrossRef</a:t>
            </a:r>
            <a:r>
              <a:rPr lang="en-US" dirty="0"/>
              <a:t>] [Google Scholar]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89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414" y="246683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IN" sz="8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Thank You !!!</a:t>
            </a:r>
            <a:endParaRPr lang="en-US" sz="8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697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334433" y="5373688"/>
            <a:ext cx="3073400" cy="1295400"/>
            <a:chOff x="251520" y="5373216"/>
            <a:chExt cx="2304256" cy="1296144"/>
          </a:xfrm>
          <a:solidFill>
            <a:schemeClr val="bg1"/>
          </a:solidFill>
        </p:grpSpPr>
        <p:sp>
          <p:nvSpPr>
            <p:cNvPr id="26" name="Oval 25"/>
            <p:cNvSpPr/>
            <p:nvPr/>
          </p:nvSpPr>
          <p:spPr>
            <a:xfrm>
              <a:off x="251520" y="5373216"/>
              <a:ext cx="2304256" cy="129614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617" name="TextBox 2"/>
            <p:cNvSpPr txBox="1">
              <a:spLocks noChangeArrowheads="1"/>
            </p:cNvSpPr>
            <p:nvPr/>
          </p:nvSpPr>
          <p:spPr bwMode="auto">
            <a:xfrm>
              <a:off x="647364" y="5805264"/>
              <a:ext cx="1632529" cy="461930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b="1" dirty="0"/>
                <a:t>RFA  Ablation</a:t>
              </a:r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5689602" y="4343401"/>
            <a:ext cx="3314700" cy="838200"/>
            <a:chOff x="3491880" y="2933364"/>
            <a:chExt cx="2664296" cy="1512168"/>
          </a:xfrm>
        </p:grpSpPr>
        <p:sp>
          <p:nvSpPr>
            <p:cNvPr id="25" name="Oval 24"/>
            <p:cNvSpPr/>
            <p:nvPr/>
          </p:nvSpPr>
          <p:spPr>
            <a:xfrm>
              <a:off x="3491880" y="2933364"/>
              <a:ext cx="2664296" cy="151216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684" name="TextBox 3"/>
            <p:cNvSpPr txBox="1">
              <a:spLocks noChangeArrowheads="1"/>
            </p:cNvSpPr>
            <p:nvPr/>
          </p:nvSpPr>
          <p:spPr bwMode="auto">
            <a:xfrm>
              <a:off x="3846362" y="3106433"/>
              <a:ext cx="1853856" cy="666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9pPr>
            </a:lstStyle>
            <a:p>
              <a:pPr algn="ctr"/>
              <a:r>
                <a:rPr lang="en-GB" altLang="en-US" b="1">
                  <a:latin typeface="Arial" charset="0"/>
                </a:rPr>
                <a:t>Fibroids &amp; PPH</a:t>
              </a:r>
              <a:endParaRPr lang="en-US" altLang="en-US" b="1">
                <a:latin typeface="Arial" charset="0"/>
              </a:endParaRP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8879419" y="3733800"/>
            <a:ext cx="3312583" cy="1143000"/>
            <a:chOff x="6660232" y="4149080"/>
            <a:chExt cx="2483768" cy="1224136"/>
          </a:xfrm>
        </p:grpSpPr>
        <p:sp>
          <p:nvSpPr>
            <p:cNvPr id="29" name="Oval 28"/>
            <p:cNvSpPr/>
            <p:nvPr/>
          </p:nvSpPr>
          <p:spPr>
            <a:xfrm>
              <a:off x="6660232" y="4149080"/>
              <a:ext cx="2483768" cy="12241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682" name="TextBox 4"/>
            <p:cNvSpPr txBox="1">
              <a:spLocks noChangeArrowheads="1"/>
            </p:cNvSpPr>
            <p:nvPr/>
          </p:nvSpPr>
          <p:spPr bwMode="auto">
            <a:xfrm>
              <a:off x="6839829" y="4557124"/>
              <a:ext cx="2075633" cy="395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9pPr>
            </a:lstStyle>
            <a:p>
              <a:pPr algn="ctr"/>
              <a:r>
                <a:rPr lang="en-US" altLang="en-US" b="1">
                  <a:latin typeface="Arial" charset="0"/>
                </a:rPr>
                <a:t>Internal Bleeding</a:t>
              </a:r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2" y="188914"/>
            <a:ext cx="3780367" cy="1487487"/>
            <a:chOff x="1331640" y="476672"/>
            <a:chExt cx="3384466" cy="1656184"/>
          </a:xfrm>
        </p:grpSpPr>
        <p:sp>
          <p:nvSpPr>
            <p:cNvPr id="18" name="Oval 17"/>
            <p:cNvSpPr/>
            <p:nvPr/>
          </p:nvSpPr>
          <p:spPr>
            <a:xfrm>
              <a:off x="1331640" y="476672"/>
              <a:ext cx="3384466" cy="165618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680" name="TextBox 6"/>
            <p:cNvSpPr txBox="1">
              <a:spLocks noChangeArrowheads="1"/>
            </p:cNvSpPr>
            <p:nvPr/>
          </p:nvSpPr>
          <p:spPr bwMode="auto">
            <a:xfrm>
              <a:off x="1649748" y="906337"/>
              <a:ext cx="2714139" cy="719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9pPr>
            </a:lstStyle>
            <a:p>
              <a:pPr algn="ctr"/>
              <a:r>
                <a:rPr lang="en-US" altLang="en-US" b="1" dirty="0">
                  <a:latin typeface="Arial" charset="0"/>
                </a:rPr>
                <a:t>Targeted cancer treatment (TACE)</a:t>
              </a:r>
            </a:p>
          </p:txBody>
        </p:sp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0" y="3581400"/>
            <a:ext cx="2844800" cy="990600"/>
            <a:chOff x="6623720" y="2564904"/>
            <a:chExt cx="2520280" cy="1368152"/>
          </a:xfrm>
        </p:grpSpPr>
        <p:sp>
          <p:nvSpPr>
            <p:cNvPr id="20" name="Oval 19"/>
            <p:cNvSpPr/>
            <p:nvPr/>
          </p:nvSpPr>
          <p:spPr>
            <a:xfrm>
              <a:off x="6623720" y="2564904"/>
              <a:ext cx="2520280" cy="13681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678" name="TextBox 7"/>
            <p:cNvSpPr txBox="1">
              <a:spLocks noChangeArrowheads="1"/>
            </p:cNvSpPr>
            <p:nvPr/>
          </p:nvSpPr>
          <p:spPr bwMode="auto">
            <a:xfrm>
              <a:off x="6908745" y="2611358"/>
              <a:ext cx="2070229" cy="892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9pPr>
            </a:lstStyle>
            <a:p>
              <a:pPr algn="ctr"/>
              <a:r>
                <a:rPr lang="en-US" altLang="en-US" b="1">
                  <a:latin typeface="Arial" charset="0"/>
                </a:rPr>
                <a:t>Dialysis Access &amp; AVF Salvage </a:t>
              </a:r>
            </a:p>
          </p:txBody>
        </p:sp>
      </p:grp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4066119" y="1776414"/>
            <a:ext cx="4127500" cy="1079500"/>
            <a:chOff x="99485" y="2348880"/>
            <a:chExt cx="3251078" cy="1296144"/>
          </a:xfrm>
        </p:grpSpPr>
        <p:sp>
          <p:nvSpPr>
            <p:cNvPr id="24" name="Oval 23"/>
            <p:cNvSpPr/>
            <p:nvPr/>
          </p:nvSpPr>
          <p:spPr>
            <a:xfrm>
              <a:off x="179512" y="2348880"/>
              <a:ext cx="3024336" cy="129614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676" name="TextBox 8"/>
            <p:cNvSpPr txBox="1">
              <a:spLocks noChangeArrowheads="1"/>
            </p:cNvSpPr>
            <p:nvPr/>
          </p:nvSpPr>
          <p:spPr bwMode="auto">
            <a:xfrm>
              <a:off x="99485" y="2780926"/>
              <a:ext cx="3251078" cy="443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9pPr>
            </a:lstStyle>
            <a:p>
              <a:pPr algn="ctr"/>
              <a:r>
                <a:rPr lang="en-US" altLang="en-US" b="1">
                  <a:latin typeface="Arial" charset="0"/>
                </a:rPr>
                <a:t>Lower Limb Angioplasty</a:t>
              </a:r>
            </a:p>
          </p:txBody>
        </p:sp>
      </p:grp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8437033" y="157163"/>
            <a:ext cx="3352800" cy="1295400"/>
            <a:chOff x="785744" y="3904957"/>
            <a:chExt cx="2515120" cy="1295730"/>
          </a:xfrm>
        </p:grpSpPr>
        <p:sp>
          <p:nvSpPr>
            <p:cNvPr id="22" name="Oval 21"/>
            <p:cNvSpPr/>
            <p:nvPr/>
          </p:nvSpPr>
          <p:spPr>
            <a:xfrm>
              <a:off x="785744" y="3904957"/>
              <a:ext cx="2515120" cy="129573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674" name="TextBox 9"/>
            <p:cNvSpPr txBox="1">
              <a:spLocks noChangeArrowheads="1"/>
            </p:cNvSpPr>
            <p:nvPr/>
          </p:nvSpPr>
          <p:spPr bwMode="auto">
            <a:xfrm>
              <a:off x="1204750" y="4362273"/>
              <a:ext cx="1600769" cy="369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9pPr>
            </a:lstStyle>
            <a:p>
              <a:pPr algn="ctr"/>
              <a:r>
                <a:rPr lang="en-US" altLang="en-US" b="1">
                  <a:latin typeface="Arial" charset="0"/>
                </a:rPr>
                <a:t>Aortic aneurysms</a:t>
              </a:r>
            </a:p>
          </p:txBody>
        </p:sp>
      </p:grp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4368636" y="5451861"/>
            <a:ext cx="3559027" cy="1294352"/>
            <a:chOff x="6017960" y="5229200"/>
            <a:chExt cx="2736304" cy="1224136"/>
          </a:xfrm>
          <a:solidFill>
            <a:schemeClr val="bg1"/>
          </a:solidFill>
        </p:grpSpPr>
        <p:sp>
          <p:nvSpPr>
            <p:cNvPr id="21" name="Oval 20"/>
            <p:cNvSpPr/>
            <p:nvPr/>
          </p:nvSpPr>
          <p:spPr>
            <a:xfrm>
              <a:off x="6017960" y="5229200"/>
              <a:ext cx="2736304" cy="122413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601" name="TextBox 11"/>
            <p:cNvSpPr txBox="1">
              <a:spLocks noChangeArrowheads="1"/>
            </p:cNvSpPr>
            <p:nvPr/>
          </p:nvSpPr>
          <p:spPr bwMode="auto">
            <a:xfrm>
              <a:off x="6191374" y="5544959"/>
              <a:ext cx="2403336" cy="815025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b="1" dirty="0"/>
                <a:t>Thrombolysis </a:t>
              </a:r>
              <a:r>
                <a:rPr lang="en-US" b="1" dirty="0"/>
                <a:t>A</a:t>
              </a:r>
              <a:r>
                <a:rPr lang="en-US" b="1" dirty="0"/>
                <a:t>rterial &amp; Venous</a:t>
              </a:r>
            </a:p>
          </p:txBody>
        </p:sp>
      </p:grpSp>
      <p:grpSp>
        <p:nvGrpSpPr>
          <p:cNvPr id="11" name="Group 39"/>
          <p:cNvGrpSpPr>
            <a:grpSpLocks/>
          </p:cNvGrpSpPr>
          <p:nvPr/>
        </p:nvGrpSpPr>
        <p:grpSpPr bwMode="auto">
          <a:xfrm>
            <a:off x="8695267" y="5326063"/>
            <a:ext cx="3039533" cy="1244600"/>
            <a:chOff x="2699792" y="5157192"/>
            <a:chExt cx="2736304" cy="1700808"/>
          </a:xfrm>
        </p:grpSpPr>
        <p:sp>
          <p:nvSpPr>
            <p:cNvPr id="27" name="Oval 26"/>
            <p:cNvSpPr/>
            <p:nvPr/>
          </p:nvSpPr>
          <p:spPr>
            <a:xfrm>
              <a:off x="2699792" y="5157192"/>
              <a:ext cx="2736304" cy="170080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672" name="TextBox 12"/>
            <p:cNvSpPr txBox="1">
              <a:spLocks noChangeArrowheads="1"/>
            </p:cNvSpPr>
            <p:nvPr/>
          </p:nvSpPr>
          <p:spPr bwMode="auto">
            <a:xfrm>
              <a:off x="2974185" y="5549977"/>
              <a:ext cx="2195141" cy="883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9pPr>
            </a:lstStyle>
            <a:p>
              <a:pPr algn="ctr"/>
              <a:r>
                <a:rPr lang="en-US" altLang="en-US" b="1">
                  <a:latin typeface="Arial" charset="0"/>
                </a:rPr>
                <a:t>Vascular  </a:t>
              </a:r>
            </a:p>
            <a:p>
              <a:pPr algn="ctr"/>
              <a:r>
                <a:rPr lang="en-US" altLang="en-US" b="1">
                  <a:latin typeface="Arial" charset="0"/>
                </a:rPr>
                <a:t>malformations</a:t>
              </a:r>
            </a:p>
          </p:txBody>
        </p:sp>
      </p:grpSp>
      <p:grpSp>
        <p:nvGrpSpPr>
          <p:cNvPr id="12" name="Group 44"/>
          <p:cNvGrpSpPr>
            <a:grpSpLocks/>
          </p:cNvGrpSpPr>
          <p:nvPr/>
        </p:nvGrpSpPr>
        <p:grpSpPr bwMode="auto">
          <a:xfrm>
            <a:off x="8194368" y="1700213"/>
            <a:ext cx="3583323" cy="1423988"/>
            <a:chOff x="5940152" y="3356992"/>
            <a:chExt cx="2088232" cy="1152128"/>
          </a:xfrm>
          <a:solidFill>
            <a:schemeClr val="bg1"/>
          </a:solidFill>
        </p:grpSpPr>
        <p:sp>
          <p:nvSpPr>
            <p:cNvPr id="43" name="Oval 42"/>
            <p:cNvSpPr/>
            <p:nvPr/>
          </p:nvSpPr>
          <p:spPr>
            <a:xfrm>
              <a:off x="5940152" y="3356992"/>
              <a:ext cx="2088232" cy="115212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597" name="TextBox 43"/>
            <p:cNvSpPr txBox="1">
              <a:spLocks noChangeArrowheads="1"/>
            </p:cNvSpPr>
            <p:nvPr/>
          </p:nvSpPr>
          <p:spPr bwMode="auto">
            <a:xfrm>
              <a:off x="6081569" y="3709889"/>
              <a:ext cx="1790871" cy="697249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b="1" dirty="0"/>
                <a:t>Brain Aneurysms &amp; AVMS</a:t>
              </a:r>
              <a:endParaRPr lang="en-US" b="1" dirty="0"/>
            </a:p>
          </p:txBody>
        </p:sp>
      </p:grpSp>
      <p:grpSp>
        <p:nvGrpSpPr>
          <p:cNvPr id="13" name="Group 47"/>
          <p:cNvGrpSpPr>
            <a:grpSpLocks/>
          </p:cNvGrpSpPr>
          <p:nvPr/>
        </p:nvGrpSpPr>
        <p:grpSpPr bwMode="auto">
          <a:xfrm>
            <a:off x="2438400" y="4191001"/>
            <a:ext cx="3056467" cy="1316039"/>
            <a:chOff x="6948264" y="2276872"/>
            <a:chExt cx="2195736" cy="1224136"/>
          </a:xfrm>
        </p:grpSpPr>
        <p:sp>
          <p:nvSpPr>
            <p:cNvPr id="46" name="Oval 45"/>
            <p:cNvSpPr/>
            <p:nvPr/>
          </p:nvSpPr>
          <p:spPr>
            <a:xfrm>
              <a:off x="6948264" y="2276872"/>
              <a:ext cx="2195736" cy="12241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670" name="TextBox 46"/>
            <p:cNvSpPr txBox="1">
              <a:spLocks noChangeArrowheads="1"/>
            </p:cNvSpPr>
            <p:nvPr/>
          </p:nvSpPr>
          <p:spPr bwMode="auto">
            <a:xfrm>
              <a:off x="7092280" y="2699628"/>
              <a:ext cx="1907704" cy="34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9pPr>
            </a:lstStyle>
            <a:p>
              <a:pPr algn="ctr"/>
              <a:r>
                <a:rPr lang="en-GB" altLang="en-US" b="1">
                  <a:latin typeface="Arial" charset="0"/>
                </a:rPr>
                <a:t>Varicose veins</a:t>
              </a:r>
              <a:endParaRPr lang="en-US" altLang="en-US" b="1">
                <a:latin typeface="Arial" charset="0"/>
              </a:endParaRPr>
            </a:p>
          </p:txBody>
        </p:sp>
      </p:grpSp>
      <p:grpSp>
        <p:nvGrpSpPr>
          <p:cNvPr id="14" name="Group 30"/>
          <p:cNvGrpSpPr>
            <a:grpSpLocks/>
          </p:cNvGrpSpPr>
          <p:nvPr/>
        </p:nvGrpSpPr>
        <p:grpSpPr bwMode="auto">
          <a:xfrm>
            <a:off x="2" y="1828801"/>
            <a:ext cx="3553884" cy="1295400"/>
            <a:chOff x="5759624" y="548680"/>
            <a:chExt cx="2880320" cy="1368152"/>
          </a:xfrm>
        </p:grpSpPr>
        <p:sp>
          <p:nvSpPr>
            <p:cNvPr id="19" name="Oval 18"/>
            <p:cNvSpPr/>
            <p:nvPr/>
          </p:nvSpPr>
          <p:spPr>
            <a:xfrm>
              <a:off x="5759624" y="548680"/>
              <a:ext cx="2880320" cy="13681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668" name="TextBox 1"/>
            <p:cNvSpPr txBox="1">
              <a:spLocks noChangeArrowheads="1"/>
            </p:cNvSpPr>
            <p:nvPr/>
          </p:nvSpPr>
          <p:spPr bwMode="auto">
            <a:xfrm>
              <a:off x="6246825" y="776015"/>
              <a:ext cx="2058596" cy="975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9pPr>
            </a:lstStyle>
            <a:p>
              <a:pPr algn="ctr"/>
              <a:r>
                <a:rPr lang="en-US" altLang="en-US" b="1">
                  <a:latin typeface="Arial" charset="0"/>
                </a:rPr>
                <a:t>Biliary Stenting PTBD</a:t>
              </a:r>
            </a:p>
            <a:p>
              <a:pPr algn="ctr"/>
              <a:r>
                <a:rPr lang="en-US" altLang="en-US" b="1">
                  <a:latin typeface="Arial" charset="0"/>
                </a:rPr>
                <a:t>TIPS</a:t>
              </a:r>
            </a:p>
          </p:txBody>
        </p:sp>
      </p:grpSp>
      <p:sp>
        <p:nvSpPr>
          <p:cNvPr id="42" name="Title 1"/>
          <p:cNvSpPr txBox="1">
            <a:spLocks/>
          </p:cNvSpPr>
          <p:nvPr/>
        </p:nvSpPr>
        <p:spPr bwMode="auto">
          <a:xfrm>
            <a:off x="321725" y="2806025"/>
            <a:ext cx="11836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0" hangingPunct="0"/>
            <a:r>
              <a:rPr lang="en-GB" altLang="en-US" sz="4300" b="1" dirty="0">
                <a:latin typeface="Calibri" pitchFamily="34" charset="0"/>
              </a:rPr>
              <a:t>Interventional Radiology</a:t>
            </a:r>
          </a:p>
          <a:p>
            <a:pPr algn="ctr" eaLnBrk="0" hangingPunct="0"/>
            <a:r>
              <a:rPr lang="en-GB" altLang="en-US" sz="4300" b="1" dirty="0">
                <a:latin typeface="Calibri" pitchFamily="34" charset="0"/>
              </a:rPr>
              <a:t>We </a:t>
            </a:r>
            <a:r>
              <a:rPr lang="en-GB" altLang="en-US" sz="4300" b="1" dirty="0">
                <a:latin typeface="Calibri" pitchFamily="34" charset="0"/>
              </a:rPr>
              <a:t>treat many conditions </a:t>
            </a:r>
            <a:r>
              <a:rPr lang="en-GB" altLang="en-US" sz="4300" b="1" dirty="0">
                <a:latin typeface="Calibri" pitchFamily="34" charset="0"/>
              </a:rPr>
              <a:t>...</a:t>
            </a:r>
            <a:endParaRPr lang="en-US" altLang="en-US" sz="4300" b="1" dirty="0">
              <a:latin typeface="Calibri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759200" y="3129354"/>
            <a:ext cx="5952067" cy="7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r>
              <a:rPr lang="en-US" altLang="en-US" sz="4300" b="1" dirty="0">
                <a:latin typeface="Calibri" pitchFamily="34" charset="0"/>
              </a:rPr>
              <a:t>Here are just a few</a:t>
            </a:r>
          </a:p>
        </p:txBody>
      </p:sp>
      <p:grpSp>
        <p:nvGrpSpPr>
          <p:cNvPr id="44" name="Group 37"/>
          <p:cNvGrpSpPr>
            <a:grpSpLocks/>
          </p:cNvGrpSpPr>
          <p:nvPr/>
        </p:nvGrpSpPr>
        <p:grpSpPr bwMode="auto">
          <a:xfrm>
            <a:off x="4379386" y="227013"/>
            <a:ext cx="3312583" cy="1143000"/>
            <a:chOff x="6660232" y="4149080"/>
            <a:chExt cx="2483768" cy="1224136"/>
          </a:xfrm>
        </p:grpSpPr>
        <p:sp>
          <p:nvSpPr>
            <p:cNvPr id="45" name="Oval 44"/>
            <p:cNvSpPr/>
            <p:nvPr/>
          </p:nvSpPr>
          <p:spPr>
            <a:xfrm>
              <a:off x="6660232" y="4149080"/>
              <a:ext cx="2483768" cy="12241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666" name="TextBox 4"/>
            <p:cNvSpPr txBox="1">
              <a:spLocks noChangeArrowheads="1"/>
            </p:cNvSpPr>
            <p:nvPr/>
          </p:nvSpPr>
          <p:spPr bwMode="auto">
            <a:xfrm>
              <a:off x="6839829" y="4557124"/>
              <a:ext cx="2075633" cy="395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9pPr>
            </a:lstStyle>
            <a:p>
              <a:pPr algn="ctr"/>
              <a:r>
                <a:rPr lang="en-US" altLang="en-US" b="1">
                  <a:latin typeface="Arial" charset="0"/>
                </a:rPr>
                <a:t>Acute Stroke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82619047"/>
      </p:ext>
    </p:extLst>
  </p:cSld>
  <p:clrMapOvr>
    <a:masterClrMapping/>
  </p:clrMapOvr>
  <p:transition advClick="0" advTm="260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0E3F54-3A69-4C96-BC54-8E4014B2E1F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0" y="506409"/>
            <a:ext cx="10515600" cy="6046334"/>
          </a:xfrm>
        </p:spPr>
        <p:txBody>
          <a:bodyPr>
            <a:normAutofit/>
          </a:bodyPr>
          <a:lstStyle/>
          <a:p>
            <a:r>
              <a:rPr lang="en-US" dirty="0"/>
              <a:t>Multiplanar cardiac MRI done on 3 Tesla with dynamic contrast.</a:t>
            </a:r>
          </a:p>
          <a:p>
            <a:r>
              <a:rPr lang="en-US" dirty="0"/>
              <a:t>Acquisition performed in :</a:t>
            </a:r>
          </a:p>
          <a:p>
            <a:r>
              <a:rPr lang="en-US" dirty="0"/>
              <a:t>Black blood and white blood localizer chamber</a:t>
            </a:r>
          </a:p>
          <a:p>
            <a:r>
              <a:rPr lang="en-US" dirty="0"/>
              <a:t>Two  chamber vertical long axis.</a:t>
            </a:r>
          </a:p>
          <a:p>
            <a:r>
              <a:rPr lang="en-US" dirty="0"/>
              <a:t>Four chamber : Horizontal long axis</a:t>
            </a:r>
          </a:p>
          <a:p>
            <a:r>
              <a:rPr lang="en-US" dirty="0"/>
              <a:t>Two chamber short axis</a:t>
            </a:r>
          </a:p>
          <a:p>
            <a:r>
              <a:rPr lang="en-US" dirty="0"/>
              <a:t>True four chamber</a:t>
            </a:r>
          </a:p>
          <a:p>
            <a:r>
              <a:rPr lang="en-US" dirty="0"/>
              <a:t>Two chamber  and four chamber views : Cine</a:t>
            </a:r>
          </a:p>
          <a:p>
            <a:r>
              <a:rPr lang="en-US" dirty="0"/>
              <a:t>LVOT, RVOT</a:t>
            </a:r>
          </a:p>
          <a:p>
            <a:r>
              <a:rPr lang="en-US" dirty="0"/>
              <a:t>STIR</a:t>
            </a:r>
          </a:p>
          <a:p>
            <a:r>
              <a:rPr lang="en-US" dirty="0"/>
              <a:t>Delayed post contrast viability images with IR sequences ( Phase sensitive IR)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8020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516890" y="603406"/>
            <a:ext cx="5024554" cy="5752519"/>
            <a:chOff x="3238500" y="23812"/>
            <a:chExt cx="5715000" cy="68103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1989E46-0B28-4F13-817F-E39D0ACF3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500" y="23812"/>
              <a:ext cx="5715000" cy="681037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E44D3C25-D2B2-4662-ADDB-D442B555454F}"/>
                </a:ext>
              </a:extLst>
            </p:cNvPr>
            <p:cNvSpPr/>
            <p:nvPr/>
          </p:nvSpPr>
          <p:spPr>
            <a:xfrm>
              <a:off x="7229804" y="6367346"/>
              <a:ext cx="1723696" cy="4668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E44D3C25-D2B2-4662-ADDB-D442B555454F}"/>
                </a:ext>
              </a:extLst>
            </p:cNvPr>
            <p:cNvSpPr/>
            <p:nvPr/>
          </p:nvSpPr>
          <p:spPr>
            <a:xfrm>
              <a:off x="3238500" y="6495467"/>
              <a:ext cx="1723696" cy="338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09264" y="144704"/>
            <a:ext cx="541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VERTICAL LONG AXIS 2 CHAMBER VIEW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44D3C25-D2B2-4662-ADDB-D442B555454F}"/>
              </a:ext>
            </a:extLst>
          </p:cNvPr>
          <p:cNvSpPr/>
          <p:nvPr/>
        </p:nvSpPr>
        <p:spPr>
          <a:xfrm>
            <a:off x="7103326" y="603407"/>
            <a:ext cx="1425591" cy="338718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44D3C25-D2B2-4662-ADDB-D442B555454F}"/>
              </a:ext>
            </a:extLst>
          </p:cNvPr>
          <p:cNvSpPr/>
          <p:nvPr/>
        </p:nvSpPr>
        <p:spPr>
          <a:xfrm>
            <a:off x="3504364" y="603407"/>
            <a:ext cx="989577" cy="127619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013468" y="3925229"/>
            <a:ext cx="1818298" cy="37914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955073" y="4304372"/>
            <a:ext cx="1193181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843561" y="3679902"/>
            <a:ext cx="931406" cy="24532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7013467" y="4672361"/>
            <a:ext cx="1818299" cy="5687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831766" y="3565714"/>
            <a:ext cx="2252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Left ventricular hypertrophy</a:t>
            </a:r>
            <a:endParaRPr lang="en-US" sz="2200" dirty="0"/>
          </a:p>
        </p:txBody>
      </p:sp>
      <p:sp>
        <p:nvSpPr>
          <p:cNvPr id="28" name="TextBox 27"/>
          <p:cNvSpPr txBox="1"/>
          <p:nvPr/>
        </p:nvSpPr>
        <p:spPr>
          <a:xfrm>
            <a:off x="8831766" y="5025629"/>
            <a:ext cx="22525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Pericardial effusion</a:t>
            </a:r>
            <a:endParaRPr lang="en-US" sz="2200" dirty="0"/>
          </a:p>
        </p:txBody>
      </p:sp>
      <p:sp>
        <p:nvSpPr>
          <p:cNvPr id="29" name="TextBox 28"/>
          <p:cNvSpPr txBox="1"/>
          <p:nvPr/>
        </p:nvSpPr>
        <p:spPr>
          <a:xfrm>
            <a:off x="591015" y="3371678"/>
            <a:ext cx="22525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/>
              <a:t>Pleural effusion</a:t>
            </a:r>
            <a:endParaRPr lang="en-US" sz="2200" dirty="0"/>
          </a:p>
        </p:txBody>
      </p:sp>
      <p:sp>
        <p:nvSpPr>
          <p:cNvPr id="30" name="TextBox 29"/>
          <p:cNvSpPr txBox="1"/>
          <p:nvPr/>
        </p:nvSpPr>
        <p:spPr>
          <a:xfrm>
            <a:off x="702527" y="4088928"/>
            <a:ext cx="22525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/>
              <a:t>Lung collapse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7985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991A92-EA56-4B7D-82A9-0D40F98BE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1" y="1028700"/>
            <a:ext cx="5715000" cy="4800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A6EC70A-BE90-4197-B950-D69EC8886989}"/>
              </a:ext>
            </a:extLst>
          </p:cNvPr>
          <p:cNvSpPr/>
          <p:nvPr/>
        </p:nvSpPr>
        <p:spPr>
          <a:xfrm>
            <a:off x="7291655" y="1028700"/>
            <a:ext cx="1582882" cy="3364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4D3C25-D2B2-4662-ADDB-D442B555454F}"/>
              </a:ext>
            </a:extLst>
          </p:cNvPr>
          <p:cNvSpPr/>
          <p:nvPr/>
        </p:nvSpPr>
        <p:spPr>
          <a:xfrm>
            <a:off x="7291259" y="5492894"/>
            <a:ext cx="1582882" cy="3364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/>
          <p:cNvSpPr txBox="1"/>
          <p:nvPr/>
        </p:nvSpPr>
        <p:spPr>
          <a:xfrm>
            <a:off x="3309264" y="539206"/>
            <a:ext cx="541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4 CHAMBER HORIXONTAL AXIS VIEW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44D3C25-D2B2-4662-ADDB-D442B555454F}"/>
              </a:ext>
            </a:extLst>
          </p:cNvPr>
          <p:cNvSpPr/>
          <p:nvPr/>
        </p:nvSpPr>
        <p:spPr>
          <a:xfrm>
            <a:off x="3159141" y="5492895"/>
            <a:ext cx="1437911" cy="3206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44D3C25-D2B2-4662-ADDB-D442B555454F}"/>
              </a:ext>
            </a:extLst>
          </p:cNvPr>
          <p:cNvSpPr/>
          <p:nvPr/>
        </p:nvSpPr>
        <p:spPr>
          <a:xfrm>
            <a:off x="3159141" y="1028700"/>
            <a:ext cx="1582882" cy="3364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6" name="Straight Arrow Connector 15"/>
          <p:cNvCxnSpPr>
            <a:stCxn id="17" idx="1"/>
          </p:cNvCxnSpPr>
          <p:nvPr/>
        </p:nvCxnSpPr>
        <p:spPr>
          <a:xfrm rot="10800000">
            <a:off x="7443774" y="3820278"/>
            <a:ext cx="1848144" cy="18394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291918" y="3619503"/>
            <a:ext cx="2303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Left ventricular hypertrophy</a:t>
            </a:r>
            <a:endParaRPr lang="en-US" sz="2200" dirty="0"/>
          </a:p>
        </p:txBody>
      </p:sp>
      <p:cxnSp>
        <p:nvCxnSpPr>
          <p:cNvPr id="21" name="Straight Arrow Connector 20"/>
          <p:cNvCxnSpPr>
            <a:stCxn id="22" idx="1"/>
          </p:cNvCxnSpPr>
          <p:nvPr/>
        </p:nvCxnSpPr>
        <p:spPr>
          <a:xfrm rot="10800000" flipV="1">
            <a:off x="6865550" y="2404022"/>
            <a:ext cx="2194816" cy="50185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060366" y="2019302"/>
            <a:ext cx="2252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Interventricular</a:t>
            </a:r>
            <a:r>
              <a:rPr lang="en-US" sz="2200" dirty="0" smtClean="0"/>
              <a:t> </a:t>
            </a:r>
            <a:r>
              <a:rPr lang="en-US" sz="2200" dirty="0" err="1" smtClean="0"/>
              <a:t>septal</a:t>
            </a:r>
            <a:r>
              <a:rPr lang="en-US" sz="2200" dirty="0" smtClean="0"/>
              <a:t> hypertrophy</a:t>
            </a:r>
            <a:endParaRPr lang="en-US" sz="220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890580" y="2475635"/>
            <a:ext cx="3066467" cy="14654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034" y="2090914"/>
            <a:ext cx="2252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/>
              <a:t>Right ventricular hypertrophy</a:t>
            </a:r>
            <a:endParaRPr lang="en-US" sz="22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918012" y="3523130"/>
            <a:ext cx="2070846" cy="100852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90425" y="4433957"/>
            <a:ext cx="22525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Pericardial effusion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6663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01762" y="1056273"/>
            <a:ext cx="4590260" cy="5543212"/>
            <a:chOff x="3489028" y="583601"/>
            <a:chExt cx="4783984" cy="57037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20A67CC-02E1-4038-8E4D-CD5886F3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9028" y="583601"/>
              <a:ext cx="4783984" cy="570091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F48A0391-5CBA-48E9-8C22-AD0DCDBEAB92}"/>
                </a:ext>
              </a:extLst>
            </p:cNvPr>
            <p:cNvSpPr/>
            <p:nvPr/>
          </p:nvSpPr>
          <p:spPr>
            <a:xfrm>
              <a:off x="6783542" y="583601"/>
              <a:ext cx="1489469" cy="32114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C62AD969-9EFE-4EF5-8731-422C8B2A4392}"/>
                </a:ext>
              </a:extLst>
            </p:cNvPr>
            <p:cNvSpPr/>
            <p:nvPr/>
          </p:nvSpPr>
          <p:spPr>
            <a:xfrm>
              <a:off x="7002049" y="5887232"/>
              <a:ext cx="1270962" cy="3945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48A0391-5CBA-48E9-8C22-AD0DCDBEAB92}"/>
                </a:ext>
              </a:extLst>
            </p:cNvPr>
            <p:cNvSpPr/>
            <p:nvPr/>
          </p:nvSpPr>
          <p:spPr>
            <a:xfrm>
              <a:off x="3489028" y="583601"/>
              <a:ext cx="1489469" cy="32114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F48A0391-5CBA-48E9-8C22-AD0DCDBEAB92}"/>
                </a:ext>
              </a:extLst>
            </p:cNvPr>
            <p:cNvSpPr/>
            <p:nvPr/>
          </p:nvSpPr>
          <p:spPr>
            <a:xfrm>
              <a:off x="3489028" y="5966242"/>
              <a:ext cx="1358546" cy="32114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309264" y="539206"/>
            <a:ext cx="5414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SHORT AXIS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HORIZONTAL 2 CHAMBER VIEW</a:t>
            </a:r>
          </a:p>
          <a:p>
            <a:pPr algn="ctr"/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568295" y="3515233"/>
            <a:ext cx="1818298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27510" y="3968258"/>
            <a:ext cx="240435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86593" y="3163886"/>
            <a:ext cx="2252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Left ventricular hypertrophy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274964" y="3583537"/>
            <a:ext cx="2252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/>
              <a:t>Right ventricular hypertrophy</a:t>
            </a:r>
            <a:endParaRPr lang="en-US" sz="22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295571" y="3218543"/>
            <a:ext cx="435429" cy="148771"/>
          </a:xfrm>
          <a:prstGeom prst="straightConnector1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20353904">
            <a:off x="6002096" y="2941431"/>
            <a:ext cx="84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31 mm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19" name="Straight Arrow Connector 18"/>
          <p:cNvCxnSpPr>
            <a:endCxn id="25" idx="2"/>
          </p:cNvCxnSpPr>
          <p:nvPr/>
        </p:nvCxnSpPr>
        <p:spPr>
          <a:xfrm flipV="1">
            <a:off x="4932807" y="4265356"/>
            <a:ext cx="196312" cy="72825"/>
          </a:xfrm>
          <a:prstGeom prst="straightConnector1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20353904">
            <a:off x="4642820" y="3908023"/>
            <a:ext cx="84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16 mm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78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71875" y="1378689"/>
            <a:ext cx="5723323" cy="4800600"/>
            <a:chOff x="3238500" y="1028700"/>
            <a:chExt cx="5723323" cy="48006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FB956BE-91A3-4892-A6C3-6AA8C8288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500" y="1028700"/>
              <a:ext cx="5715000" cy="48006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5A6EC70A-BE90-4197-B950-D69EC8886989}"/>
                </a:ext>
              </a:extLst>
            </p:cNvPr>
            <p:cNvSpPr/>
            <p:nvPr/>
          </p:nvSpPr>
          <p:spPr>
            <a:xfrm>
              <a:off x="7366811" y="1028700"/>
              <a:ext cx="1582882" cy="3364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E44D3C25-D2B2-4662-ADDB-D442B555454F}"/>
                </a:ext>
              </a:extLst>
            </p:cNvPr>
            <p:cNvSpPr/>
            <p:nvPr/>
          </p:nvSpPr>
          <p:spPr>
            <a:xfrm>
              <a:off x="7378941" y="5492894"/>
              <a:ext cx="1582882" cy="3364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44D3C25-D2B2-4662-ADDB-D442B555454F}"/>
                </a:ext>
              </a:extLst>
            </p:cNvPr>
            <p:cNvSpPr/>
            <p:nvPr/>
          </p:nvSpPr>
          <p:spPr>
            <a:xfrm>
              <a:off x="3271875" y="5492895"/>
              <a:ext cx="1437911" cy="3206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E44D3C25-D2B2-4662-ADDB-D442B555454F}"/>
                </a:ext>
              </a:extLst>
            </p:cNvPr>
            <p:cNvSpPr/>
            <p:nvPr/>
          </p:nvSpPr>
          <p:spPr>
            <a:xfrm>
              <a:off x="3259349" y="1028700"/>
              <a:ext cx="1582882" cy="3364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309264" y="539206"/>
            <a:ext cx="541475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TRUE 4 CHAMBER VIEW</a:t>
            </a:r>
          </a:p>
          <a:p>
            <a:pPr algn="ctr"/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400186" y="2121479"/>
            <a:ext cx="2076172" cy="79708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87232" y="3833270"/>
            <a:ext cx="609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MR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12866" y="1700476"/>
            <a:ext cx="2252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Mild global </a:t>
            </a:r>
            <a:r>
              <a:rPr lang="en-US" sz="2200" dirty="0" err="1" smtClean="0"/>
              <a:t>hypokinesia</a:t>
            </a:r>
            <a:endParaRPr lang="en-US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5394694" y="3310003"/>
            <a:ext cx="609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TR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1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D70A3D-F5DD-4DE7-925C-7BD736EA6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878" y="1110574"/>
            <a:ext cx="4520695" cy="53871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48A0391-5CBA-48E9-8C22-AD0DCDBEAB92}"/>
              </a:ext>
            </a:extLst>
          </p:cNvPr>
          <p:cNvSpPr/>
          <p:nvPr/>
        </p:nvSpPr>
        <p:spPr>
          <a:xfrm>
            <a:off x="6935773" y="1116312"/>
            <a:ext cx="1429154" cy="3121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62AD969-9EFE-4EF5-8731-422C8B2A4392}"/>
              </a:ext>
            </a:extLst>
          </p:cNvPr>
          <p:cNvSpPr/>
          <p:nvPr/>
        </p:nvSpPr>
        <p:spPr>
          <a:xfrm>
            <a:off x="7170484" y="6107799"/>
            <a:ext cx="1219495" cy="383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48A0391-5CBA-48E9-8C22-AD0DCDBEAB92}"/>
              </a:ext>
            </a:extLst>
          </p:cNvPr>
          <p:cNvSpPr/>
          <p:nvPr/>
        </p:nvSpPr>
        <p:spPr>
          <a:xfrm>
            <a:off x="3857878" y="1130333"/>
            <a:ext cx="1429154" cy="3121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48A0391-5CBA-48E9-8C22-AD0DCDBEAB92}"/>
              </a:ext>
            </a:extLst>
          </p:cNvPr>
          <p:cNvSpPr/>
          <p:nvPr/>
        </p:nvSpPr>
        <p:spPr>
          <a:xfrm>
            <a:off x="3858058" y="6184585"/>
            <a:ext cx="1303533" cy="3121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/>
          <p:cNvSpPr txBox="1"/>
          <p:nvPr/>
        </p:nvSpPr>
        <p:spPr>
          <a:xfrm>
            <a:off x="3309264" y="539206"/>
            <a:ext cx="541475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RVOT</a:t>
            </a:r>
          </a:p>
          <a:p>
            <a:pPr algn="ctr"/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928827" y="2720235"/>
            <a:ext cx="239502" cy="298538"/>
          </a:xfrm>
          <a:prstGeom prst="straightConnector1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9277146">
            <a:off x="5914413" y="2440390"/>
            <a:ext cx="84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31 mm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956009" y="3302290"/>
            <a:ext cx="1818298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398685" y="4258871"/>
            <a:ext cx="2222277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774307" y="2981195"/>
            <a:ext cx="22525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Left atrial dilatation</a:t>
            </a:r>
            <a:endParaRPr lang="en-US" sz="2200" dirty="0"/>
          </a:p>
        </p:txBody>
      </p:sp>
      <p:sp>
        <p:nvSpPr>
          <p:cNvPr id="19" name="TextBox 18"/>
          <p:cNvSpPr txBox="1"/>
          <p:nvPr/>
        </p:nvSpPr>
        <p:spPr>
          <a:xfrm>
            <a:off x="1146139" y="3874150"/>
            <a:ext cx="2252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/>
              <a:t>Right ventricular hypertrophy</a:t>
            </a:r>
            <a:endParaRPr lang="en-US" sz="2200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613296" y="2432951"/>
            <a:ext cx="2110722" cy="14409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686440" y="2198542"/>
            <a:ext cx="22525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Pulmonary artery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1984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42806" y="1298988"/>
            <a:ext cx="6147670" cy="4576306"/>
            <a:chOff x="3238500" y="1285875"/>
            <a:chExt cx="5715000" cy="42862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24FF24E-99BB-4332-923F-64B853CC8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500" y="1285875"/>
              <a:ext cx="5715000" cy="428625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5A6EC70A-BE90-4197-B950-D69EC8886989}"/>
                </a:ext>
              </a:extLst>
            </p:cNvPr>
            <p:cNvSpPr/>
            <p:nvPr/>
          </p:nvSpPr>
          <p:spPr>
            <a:xfrm>
              <a:off x="7370618" y="1285875"/>
              <a:ext cx="1582882" cy="3364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E44D3C25-D2B2-4662-ADDB-D442B555454F}"/>
                </a:ext>
              </a:extLst>
            </p:cNvPr>
            <p:cNvSpPr/>
            <p:nvPr/>
          </p:nvSpPr>
          <p:spPr>
            <a:xfrm>
              <a:off x="7370618" y="5235719"/>
              <a:ext cx="1582882" cy="3364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44D3C25-D2B2-4662-ADDB-D442B555454F}"/>
                </a:ext>
              </a:extLst>
            </p:cNvPr>
            <p:cNvSpPr/>
            <p:nvPr/>
          </p:nvSpPr>
          <p:spPr>
            <a:xfrm>
              <a:off x="3238500" y="5235719"/>
              <a:ext cx="1437911" cy="3206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E44D3C25-D2B2-4662-ADDB-D442B555454F}"/>
                </a:ext>
              </a:extLst>
            </p:cNvPr>
            <p:cNvSpPr/>
            <p:nvPr/>
          </p:nvSpPr>
          <p:spPr>
            <a:xfrm>
              <a:off x="3238500" y="1285875"/>
              <a:ext cx="1582882" cy="3364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309264" y="591102"/>
            <a:ext cx="541475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sz="2000" b="1" baseline="30000" dirty="0" smtClean="0">
                <a:solidFill>
                  <a:schemeClr val="accent1">
                    <a:lumMod val="75000"/>
                  </a:schemeClr>
                </a:solidFill>
              </a:rPr>
              <a:t>st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PASS DYNAMIC CONTRAST</a:t>
            </a:r>
          </a:p>
          <a:p>
            <a:pPr algn="ctr"/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413326" y="3079412"/>
            <a:ext cx="3012336" cy="32766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425661" y="2590898"/>
            <a:ext cx="22525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No filling defect within cardiac chambers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6238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|1.7|1.8|1.7|1.6|1.7|1.4|1.3|1.3|1.3|1.3|1.5|2.1|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2243</TotalTime>
  <Words>759</Words>
  <Application>Microsoft Office PowerPoint</Application>
  <PresentationFormat>Custom</PresentationFormat>
  <Paragraphs>196</Paragraphs>
  <Slides>22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Equity</vt:lpstr>
      <vt:lpstr>AN INTERESTING CASE OF CARDIAC MRI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The Differentials-</vt:lpstr>
      <vt:lpstr>Conclusion </vt:lpstr>
      <vt:lpstr>Representative image   </vt:lpstr>
      <vt:lpstr>PowerPoint Presentation</vt:lpstr>
      <vt:lpstr>WHY CARDIAC MR ?</vt:lpstr>
      <vt:lpstr>References</vt:lpstr>
      <vt:lpstr>Thank You !!!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Rachit Khandelwal</dc:creator>
  <cp:lastModifiedBy>radiology</cp:lastModifiedBy>
  <cp:revision>98</cp:revision>
  <dcterms:created xsi:type="dcterms:W3CDTF">2020-02-10T16:13:31Z</dcterms:created>
  <dcterms:modified xsi:type="dcterms:W3CDTF">2020-02-28T07:57:27Z</dcterms:modified>
</cp:coreProperties>
</file>